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49" r:id="rId3"/>
    <p:sldMasterId id="2147483988" r:id="rId4"/>
    <p:sldMasterId id="2147484000" r:id="rId5"/>
    <p:sldMasterId id="2147484012" r:id="rId6"/>
    <p:sldMasterId id="2147484024" r:id="rId7"/>
    <p:sldMasterId id="2147484036" r:id="rId8"/>
    <p:sldMasterId id="2147484048" r:id="rId9"/>
    <p:sldMasterId id="2147484060" r:id="rId10"/>
    <p:sldMasterId id="2147484072" r:id="rId11"/>
  </p:sldMasterIdLst>
  <p:notesMasterIdLst>
    <p:notesMasterId r:id="rId39"/>
  </p:notesMasterIdLst>
  <p:handoutMasterIdLst>
    <p:handoutMasterId r:id="rId40"/>
  </p:handoutMasterIdLst>
  <p:sldIdLst>
    <p:sldId id="299" r:id="rId12"/>
    <p:sldId id="326" r:id="rId13"/>
    <p:sldId id="308" r:id="rId14"/>
    <p:sldId id="301" r:id="rId15"/>
    <p:sldId id="333" r:id="rId16"/>
    <p:sldId id="307" r:id="rId17"/>
    <p:sldId id="310" r:id="rId18"/>
    <p:sldId id="309" r:id="rId19"/>
    <p:sldId id="314" r:id="rId20"/>
    <p:sldId id="313" r:id="rId21"/>
    <p:sldId id="320" r:id="rId22"/>
    <p:sldId id="306" r:id="rId23"/>
    <p:sldId id="317" r:id="rId24"/>
    <p:sldId id="344" r:id="rId25"/>
    <p:sldId id="345" r:id="rId26"/>
    <p:sldId id="346" r:id="rId27"/>
    <p:sldId id="347" r:id="rId28"/>
    <p:sldId id="348" r:id="rId29"/>
    <p:sldId id="334" r:id="rId30"/>
    <p:sldId id="335" r:id="rId31"/>
    <p:sldId id="336" r:id="rId32"/>
    <p:sldId id="325" r:id="rId33"/>
    <p:sldId id="337" r:id="rId34"/>
    <p:sldId id="340" r:id="rId35"/>
    <p:sldId id="341" r:id="rId36"/>
    <p:sldId id="342" r:id="rId37"/>
    <p:sldId id="343" r:id="rId38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3618"/>
    <a:srgbClr val="FF5B5B"/>
    <a:srgbClr val="F50736"/>
    <a:srgbClr val="FF3300"/>
    <a:srgbClr val="A20000"/>
    <a:srgbClr val="92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33" autoAdjust="0"/>
  </p:normalViewPr>
  <p:slideViewPr>
    <p:cSldViewPr snapToGrid="0">
      <p:cViewPr>
        <p:scale>
          <a:sx n="84" d="100"/>
          <a:sy n="84" d="100"/>
        </p:scale>
        <p:origin x="-906" y="114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A42CC-A5DB-0A40-995E-9FBBFDB4B75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EB4755E5-5257-FE40-AA85-EA94980FC2ED}">
      <dgm:prSet phldrT="[Text]"/>
      <dgm:spPr>
        <a:gradFill flip="none" rotWithShape="1">
          <a:gsLst>
            <a:gs pos="0">
              <a:srgbClr val="FF6D6D"/>
            </a:gs>
            <a:gs pos="100000">
              <a:srgbClr val="FF4747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latin typeface="Arial" pitchFamily="34" charset="0"/>
              <a:cs typeface="Arial"/>
            </a:rPr>
            <a:t>Formal </a:t>
          </a:r>
          <a:endParaRPr lang="en-US" dirty="0">
            <a:latin typeface="Arial" pitchFamily="34" charset="0"/>
            <a:cs typeface="Arial"/>
          </a:endParaRPr>
        </a:p>
      </dgm:t>
    </dgm:pt>
    <dgm:pt modelId="{1B0A15C6-4D9A-D34C-A73F-5C7F5ED73496}" type="parTrans" cxnId="{8F287091-83DB-9642-B04B-8D4860E714A0}">
      <dgm:prSet/>
      <dgm:spPr/>
      <dgm:t>
        <a:bodyPr/>
        <a:lstStyle/>
        <a:p>
          <a:endParaRPr lang="en-US"/>
        </a:p>
      </dgm:t>
    </dgm:pt>
    <dgm:pt modelId="{51233C42-6B12-364B-93E9-B5698B9C37F2}" type="sibTrans" cxnId="{8F287091-83DB-9642-B04B-8D4860E714A0}">
      <dgm:prSet/>
      <dgm:spPr/>
      <dgm:t>
        <a:bodyPr/>
        <a:lstStyle/>
        <a:p>
          <a:endParaRPr lang="en-US"/>
        </a:p>
      </dgm:t>
    </dgm:pt>
    <dgm:pt modelId="{57683987-7F8C-9543-9B20-5EC6409DF48F}">
      <dgm:prSet phldrT="[Text]"/>
      <dgm:spPr>
        <a:gradFill rotWithShape="0">
          <a:gsLst>
            <a:gs pos="0">
              <a:srgbClr val="FB9393">
                <a:alpha val="88000"/>
              </a:srgbClr>
            </a:gs>
            <a:gs pos="100000">
              <a:srgbClr val="FFABAB">
                <a:alpha val="50000"/>
              </a:srgb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/>
            </a:rPr>
            <a:t>Situational </a:t>
          </a:r>
          <a:endParaRPr lang="en-US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/>
          </a:endParaRPr>
        </a:p>
      </dgm:t>
    </dgm:pt>
    <dgm:pt modelId="{7E562330-9CB4-F04C-927C-7B9506E4EAFE}" type="parTrans" cxnId="{3B8B8485-CE1B-F041-88E0-1EEE8E03A7D6}">
      <dgm:prSet/>
      <dgm:spPr/>
      <dgm:t>
        <a:bodyPr/>
        <a:lstStyle/>
        <a:p>
          <a:endParaRPr lang="en-US"/>
        </a:p>
      </dgm:t>
    </dgm:pt>
    <dgm:pt modelId="{9323731C-452A-DE40-A23E-11A125DB5DFE}" type="sibTrans" cxnId="{3B8B8485-CE1B-F041-88E0-1EEE8E03A7D6}">
      <dgm:prSet/>
      <dgm:spPr/>
      <dgm:t>
        <a:bodyPr/>
        <a:lstStyle/>
        <a:p>
          <a:endParaRPr lang="en-US"/>
        </a:p>
      </dgm:t>
    </dgm:pt>
    <dgm:pt modelId="{56C66CBA-9F4F-C24B-BF63-710D4F185AC4}">
      <dgm:prSet phldrT="[Text]"/>
      <dgm:spPr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</dgm:spPr>
      <dgm:t>
        <a:bodyPr/>
        <a:lstStyle/>
        <a:p>
          <a:pPr algn="r"/>
          <a:r>
            <a:rPr lang="en-US" dirty="0" smtClean="0"/>
            <a:t>Informal </a:t>
          </a:r>
          <a:endParaRPr lang="en-US" dirty="0"/>
        </a:p>
      </dgm:t>
    </dgm:pt>
    <dgm:pt modelId="{1518CF2D-74DD-9448-A91C-FD24E72D521F}" type="parTrans" cxnId="{795598E7-B9C9-FD4F-9096-F600292F1294}">
      <dgm:prSet/>
      <dgm:spPr/>
      <dgm:t>
        <a:bodyPr/>
        <a:lstStyle/>
        <a:p>
          <a:endParaRPr lang="en-US"/>
        </a:p>
      </dgm:t>
    </dgm:pt>
    <dgm:pt modelId="{08525B41-86C6-1548-B79D-A1F76D8D8667}" type="sibTrans" cxnId="{795598E7-B9C9-FD4F-9096-F600292F1294}">
      <dgm:prSet/>
      <dgm:spPr/>
      <dgm:t>
        <a:bodyPr/>
        <a:lstStyle/>
        <a:p>
          <a:endParaRPr lang="en-US"/>
        </a:p>
      </dgm:t>
    </dgm:pt>
    <dgm:pt modelId="{F30CEE75-7B49-A64A-A7DA-50F04D788E7E}" type="pres">
      <dgm:prSet presAssocID="{84FA42CC-A5DB-0A40-995E-9FBBFDB4B755}" presName="compositeShape" presStyleCnt="0">
        <dgm:presLayoutVars>
          <dgm:chMax val="7"/>
          <dgm:dir/>
          <dgm:resizeHandles val="exact"/>
        </dgm:presLayoutVars>
      </dgm:prSet>
      <dgm:spPr/>
    </dgm:pt>
    <dgm:pt modelId="{F18A1AB6-6B7E-A241-B5D7-6B83353B0CCD}" type="pres">
      <dgm:prSet presAssocID="{EB4755E5-5257-FE40-AA85-EA94980FC2ED}" presName="circ1" presStyleLbl="vennNode1" presStyleIdx="0" presStyleCnt="3"/>
      <dgm:spPr/>
      <dgm:t>
        <a:bodyPr/>
        <a:lstStyle/>
        <a:p>
          <a:endParaRPr lang="en-US"/>
        </a:p>
      </dgm:t>
    </dgm:pt>
    <dgm:pt modelId="{1A09A159-9D89-B946-9BBF-A6C5E0755235}" type="pres">
      <dgm:prSet presAssocID="{EB4755E5-5257-FE40-AA85-EA94980FC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382F3-386D-654E-8F08-864327A6B323}" type="pres">
      <dgm:prSet presAssocID="{57683987-7F8C-9543-9B20-5EC6409DF48F}" presName="circ2" presStyleLbl="vennNode1" presStyleIdx="1" presStyleCnt="3"/>
      <dgm:spPr/>
      <dgm:t>
        <a:bodyPr/>
        <a:lstStyle/>
        <a:p>
          <a:endParaRPr lang="en-US"/>
        </a:p>
      </dgm:t>
    </dgm:pt>
    <dgm:pt modelId="{C2BD1E31-601C-B94E-A1C0-685C739CE03E}" type="pres">
      <dgm:prSet presAssocID="{57683987-7F8C-9543-9B20-5EC6409DF4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17B7-17DD-2349-8529-258A5A9295F9}" type="pres">
      <dgm:prSet presAssocID="{56C66CBA-9F4F-C24B-BF63-710D4F185AC4}" presName="circ3" presStyleLbl="vennNode1" presStyleIdx="2" presStyleCnt="3"/>
      <dgm:spPr/>
      <dgm:t>
        <a:bodyPr/>
        <a:lstStyle/>
        <a:p>
          <a:endParaRPr lang="en-US"/>
        </a:p>
      </dgm:t>
    </dgm:pt>
    <dgm:pt modelId="{05A36415-CFCA-0E4B-8B90-A7F203CCC33C}" type="pres">
      <dgm:prSet presAssocID="{56C66CBA-9F4F-C24B-BF63-710D4F185A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1D391-7479-4DF8-A28E-1831E41D64F0}" type="presOf" srcId="{EB4755E5-5257-FE40-AA85-EA94980FC2ED}" destId="{F18A1AB6-6B7E-A241-B5D7-6B83353B0CCD}" srcOrd="0" destOrd="0" presId="urn:microsoft.com/office/officeart/2005/8/layout/venn1"/>
    <dgm:cxn modelId="{0F28E75B-E8C7-41B4-AB18-22314941FDFF}" type="presOf" srcId="{EB4755E5-5257-FE40-AA85-EA94980FC2ED}" destId="{1A09A159-9D89-B946-9BBF-A6C5E0755235}" srcOrd="1" destOrd="0" presId="urn:microsoft.com/office/officeart/2005/8/layout/venn1"/>
    <dgm:cxn modelId="{73C734D3-A4CB-44CC-97D0-168765BFA11C}" type="presOf" srcId="{57683987-7F8C-9543-9B20-5EC6409DF48F}" destId="{C2BD1E31-601C-B94E-A1C0-685C739CE03E}" srcOrd="1" destOrd="0" presId="urn:microsoft.com/office/officeart/2005/8/layout/venn1"/>
    <dgm:cxn modelId="{3B8B8485-CE1B-F041-88E0-1EEE8E03A7D6}" srcId="{84FA42CC-A5DB-0A40-995E-9FBBFDB4B755}" destId="{57683987-7F8C-9543-9B20-5EC6409DF48F}" srcOrd="1" destOrd="0" parTransId="{7E562330-9CB4-F04C-927C-7B9506E4EAFE}" sibTransId="{9323731C-452A-DE40-A23E-11A125DB5DFE}"/>
    <dgm:cxn modelId="{795598E7-B9C9-FD4F-9096-F600292F1294}" srcId="{84FA42CC-A5DB-0A40-995E-9FBBFDB4B755}" destId="{56C66CBA-9F4F-C24B-BF63-710D4F185AC4}" srcOrd="2" destOrd="0" parTransId="{1518CF2D-74DD-9448-A91C-FD24E72D521F}" sibTransId="{08525B41-86C6-1548-B79D-A1F76D8D8667}"/>
    <dgm:cxn modelId="{23A7C7E1-3A96-4A56-A14A-F3FDD849BFB2}" type="presOf" srcId="{56C66CBA-9F4F-C24B-BF63-710D4F185AC4}" destId="{05A36415-CFCA-0E4B-8B90-A7F203CCC33C}" srcOrd="1" destOrd="0" presId="urn:microsoft.com/office/officeart/2005/8/layout/venn1"/>
    <dgm:cxn modelId="{A01D180B-EA38-4D2E-AEAC-6BFF20584C87}" type="presOf" srcId="{57683987-7F8C-9543-9B20-5EC6409DF48F}" destId="{A91382F3-386D-654E-8F08-864327A6B323}" srcOrd="0" destOrd="0" presId="urn:microsoft.com/office/officeart/2005/8/layout/venn1"/>
    <dgm:cxn modelId="{77AA6A7D-CAC4-442C-895C-FBFB8734C856}" type="presOf" srcId="{56C66CBA-9F4F-C24B-BF63-710D4F185AC4}" destId="{A37B17B7-17DD-2349-8529-258A5A9295F9}" srcOrd="0" destOrd="0" presId="urn:microsoft.com/office/officeart/2005/8/layout/venn1"/>
    <dgm:cxn modelId="{8F287091-83DB-9642-B04B-8D4860E714A0}" srcId="{84FA42CC-A5DB-0A40-995E-9FBBFDB4B755}" destId="{EB4755E5-5257-FE40-AA85-EA94980FC2ED}" srcOrd="0" destOrd="0" parTransId="{1B0A15C6-4D9A-D34C-A73F-5C7F5ED73496}" sibTransId="{51233C42-6B12-364B-93E9-B5698B9C37F2}"/>
    <dgm:cxn modelId="{78A9D7D9-CF9B-4D6C-87A0-39C6E4B3B4F5}" type="presOf" srcId="{84FA42CC-A5DB-0A40-995E-9FBBFDB4B755}" destId="{F30CEE75-7B49-A64A-A7DA-50F04D788E7E}" srcOrd="0" destOrd="0" presId="urn:microsoft.com/office/officeart/2005/8/layout/venn1"/>
    <dgm:cxn modelId="{9C79C858-EA93-4A43-ABC8-4C8DAD4C74D4}" type="presParOf" srcId="{F30CEE75-7B49-A64A-A7DA-50F04D788E7E}" destId="{F18A1AB6-6B7E-A241-B5D7-6B83353B0CCD}" srcOrd="0" destOrd="0" presId="urn:microsoft.com/office/officeart/2005/8/layout/venn1"/>
    <dgm:cxn modelId="{1FD7C4C5-EADA-4B02-B0DE-8EB5BBED22D1}" type="presParOf" srcId="{F30CEE75-7B49-A64A-A7DA-50F04D788E7E}" destId="{1A09A159-9D89-B946-9BBF-A6C5E0755235}" srcOrd="1" destOrd="0" presId="urn:microsoft.com/office/officeart/2005/8/layout/venn1"/>
    <dgm:cxn modelId="{A666448D-224B-49A5-B2E5-4898B257A280}" type="presParOf" srcId="{F30CEE75-7B49-A64A-A7DA-50F04D788E7E}" destId="{A91382F3-386D-654E-8F08-864327A6B323}" srcOrd="2" destOrd="0" presId="urn:microsoft.com/office/officeart/2005/8/layout/venn1"/>
    <dgm:cxn modelId="{E47F23E9-D4CB-446A-896F-D17A2EEBC330}" type="presParOf" srcId="{F30CEE75-7B49-A64A-A7DA-50F04D788E7E}" destId="{C2BD1E31-601C-B94E-A1C0-685C739CE03E}" srcOrd="3" destOrd="0" presId="urn:microsoft.com/office/officeart/2005/8/layout/venn1"/>
    <dgm:cxn modelId="{EB7F7A66-3852-4A89-8037-C05432628D9E}" type="presParOf" srcId="{F30CEE75-7B49-A64A-A7DA-50F04D788E7E}" destId="{A37B17B7-17DD-2349-8529-258A5A9295F9}" srcOrd="4" destOrd="0" presId="urn:microsoft.com/office/officeart/2005/8/layout/venn1"/>
    <dgm:cxn modelId="{55F948DE-36A9-41DC-B2FF-A514DE76CB82}" type="presParOf" srcId="{F30CEE75-7B49-A64A-A7DA-50F04D788E7E}" destId="{05A36415-CFCA-0E4B-8B90-A7F203CCC3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1AB6-6B7E-A241-B5D7-6B83353B0CCD}">
      <dsp:nvSpPr>
        <dsp:cNvPr id="0" name=""/>
        <dsp:cNvSpPr/>
      </dsp:nvSpPr>
      <dsp:spPr>
        <a:xfrm>
          <a:off x="1485899" y="41274"/>
          <a:ext cx="1981200" cy="1981200"/>
        </a:xfrm>
        <a:prstGeom prst="ellipse">
          <a:avLst/>
        </a:prstGeom>
        <a:gradFill flip="none" rotWithShape="1">
          <a:gsLst>
            <a:gs pos="0">
              <a:srgbClr val="FF6D6D"/>
            </a:gs>
            <a:gs pos="100000">
              <a:srgbClr val="FF4747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/>
            </a:rPr>
            <a:t>Formal </a:t>
          </a:r>
          <a:endParaRPr lang="en-US" sz="2000" kern="1200" dirty="0">
            <a:latin typeface="Arial" pitchFamily="34" charset="0"/>
            <a:cs typeface="Arial"/>
          </a:endParaRPr>
        </a:p>
      </dsp:txBody>
      <dsp:txXfrm>
        <a:off x="1750060" y="387984"/>
        <a:ext cx="1452880" cy="891540"/>
      </dsp:txXfrm>
    </dsp:sp>
    <dsp:sp modelId="{A91382F3-386D-654E-8F08-864327A6B323}">
      <dsp:nvSpPr>
        <dsp:cNvPr id="0" name=""/>
        <dsp:cNvSpPr/>
      </dsp:nvSpPr>
      <dsp:spPr>
        <a:xfrm>
          <a:off x="2200783" y="1279525"/>
          <a:ext cx="1981200" cy="1981200"/>
        </a:xfrm>
        <a:prstGeom prst="ellipse">
          <a:avLst/>
        </a:prstGeom>
        <a:gradFill rotWithShape="0">
          <a:gsLst>
            <a:gs pos="0">
              <a:srgbClr val="FB9393">
                <a:alpha val="88000"/>
              </a:srgbClr>
            </a:gs>
            <a:gs pos="100000">
              <a:srgbClr val="FFABAB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/>
            </a:rPr>
            <a:t>Situational </a:t>
          </a:r>
          <a:endParaRPr lang="en-US" sz="20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/>
          </a:endParaRPr>
        </a:p>
      </dsp:txBody>
      <dsp:txXfrm>
        <a:off x="2806700" y="1791335"/>
        <a:ext cx="1188720" cy="1089660"/>
      </dsp:txXfrm>
    </dsp:sp>
    <dsp:sp modelId="{A37B17B7-17DD-2349-8529-258A5A9295F9}">
      <dsp:nvSpPr>
        <dsp:cNvPr id="0" name=""/>
        <dsp:cNvSpPr/>
      </dsp:nvSpPr>
      <dsp:spPr>
        <a:xfrm>
          <a:off x="771016" y="1279525"/>
          <a:ext cx="1981200" cy="1981200"/>
        </a:xfrm>
        <a:prstGeom prst="ellipse">
          <a:avLst/>
        </a:prstGeom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Informal </a:t>
          </a:r>
          <a:endParaRPr lang="en-US" sz="2000" kern="1200" dirty="0"/>
        </a:p>
      </dsp:txBody>
      <dsp:txXfrm>
        <a:off x="957580" y="1791335"/>
        <a:ext cx="1188720" cy="108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D95E-53CF-4BF0-98A5-071589D0980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Jillian Edwards, ARNP, DNc, MN, BSN, 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432D-71AC-401C-8037-8A4EF638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55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B8D84-2793-4A68-936C-C29CCBF72323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Jillian Edwards, ARNP, DNc, MN, BSN, 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455A4-75C5-4FB0-8CB9-D0FAFEEC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74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Jillian Edwards, ARNP, DNc, MN, BSN, 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Jillian Edwards, ARNP, DNc, MN, BSN, 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Jillian Edwards, ARNP, DNc, MN, BSN, 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717167C-B12B-4CD9-802A-370359A88CFB}" type="datetime1">
              <a:rPr lang="en-US" smtClean="0"/>
              <a:t>4/26/2015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55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74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05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9839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41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7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7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815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65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95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39542BD-2A67-41B6-B40B-92E20AE07D9C}" type="datetime1">
              <a:rPr lang="en-US" smtClean="0"/>
              <a:t>4/26/2015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6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andshak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777875"/>
            <a:ext cx="1809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CC82483-6FA0-463C-9200-B5F4F9A1FEB2}" type="datetime1">
              <a:rPr lang="en-US" smtClean="0"/>
              <a:t>4/26/2015</a:t>
            </a:fld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A071F07-573C-4D73-AD32-963D6A307A96}" type="datetime1">
              <a:rPr lang="en-US" smtClean="0"/>
              <a:t>4/26/2015</a:t>
            </a:fld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6702237-3C1F-406F-AAF9-286B2FC27E42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CEF220A-DA4D-448D-89BC-A80683699D9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06F7A58-BAC1-41CD-B2C9-C79AEF7F849B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F060FF9-55E2-44B4-8449-7EA3CCF2421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E4DBD0-6D12-4950-B10F-5F9544766C50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65DB8C-E4EE-4019-92BF-2BE6D02FC9B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3D17F2F-522C-46AB-AAE4-3F575F3D7BE3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E4774C3-3163-4889-ADE4-31A8C15C38A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F00AAA9-8F8F-4C55-A729-BF0305C42ED8}" type="datetime1">
              <a:rPr lang="en-US" smtClean="0"/>
              <a:t>4/26/2015</a:t>
            </a:fld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AAFFC84-3287-4BB7-923B-E0FADFA28917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5BB1D8B-CA9D-42C3-B005-8E2D3D0027F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AC1B180-00D4-4961-893C-9168E0B0721A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CD148C0-DDFE-4DC6-8AAA-A0B76B8F1630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8412BA3-B498-4DA2-808F-18F20FF883D2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3887C57-64BC-4425-8209-BF6C965DD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E0A0013-8CCE-4B10-AB7A-B0C7C9B84E46}" type="datetime1">
              <a:rPr lang="en-US" smtClean="0"/>
              <a:t>4/26/2015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89B3901-5957-41E4-BB63-441B494EB0B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077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73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F0D97-3831-4622-ABDA-78507AFC4B85}" type="datetime1">
              <a:rPr lang="en-US" smtClean="0"/>
              <a:t>4/26/2015</a:t>
            </a:fld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340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283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56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4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9F6A691-08D7-4862-B0CA-D3346E5945EA}" type="datetime1">
              <a:rPr lang="en-US" smtClean="0"/>
              <a:t>4/26/2015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4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65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089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221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6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6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8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56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E1C7E11-5B15-4735-822C-C52214AE2C60}" type="datetime1">
              <a:rPr lang="en-US" smtClean="0"/>
              <a:t>4/26/2015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6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4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65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089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221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6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6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7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9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83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6B142C8-E0B3-4C9A-B068-A3CCECB6D285}" type="datetime1">
              <a:rPr lang="en-US" smtClean="0"/>
              <a:t>4/26/2015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17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0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544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691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61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6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6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AB22D94-1947-44A2-B7EE-0F037FA6D984}" type="datetime1">
              <a:rPr lang="en-US" smtClean="0"/>
              <a:t>4/26/2015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868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0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9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826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442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38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9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55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002A3B-E481-4668-9888-2A45CA08701C}" type="datetime1">
              <a:rPr lang="en-US" smtClean="0"/>
              <a:t>4/26/2015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6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0763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02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7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127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048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193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1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1828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334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1EA1FDF-38BB-49D2-BF22-36AC5894BE30}" type="datetime1">
              <a:rPr lang="en-US" smtClean="0"/>
              <a:t>4/26/2015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6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4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404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63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4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052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975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367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7031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87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62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6273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368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368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34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648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92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61125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A9567D07-9ED9-449A-808A-865A1A09FA22}" type="slidenum">
              <a:rPr lang="en-US" sz="1000">
                <a:solidFill>
                  <a:srgbClr val="FFFFFF"/>
                </a:solidFill>
                <a:ea typeface="+mn-ea"/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tabLst>
                <a:tab pos="2235200" algn="l"/>
              </a:tabLst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Copyright © 2012, 2009, 2006, 2003, 2000 by Saunders, an imprint of Elsevier Inc.</a:t>
            </a:r>
            <a:r>
              <a:rPr lang="en-US" sz="100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573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8" descr="dreamstime_Handshak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519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-14288" y="6115050"/>
            <a:ext cx="9180513" cy="74295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noProof="1">
                <a:solidFill>
                  <a:srgbClr val="FFFFFF"/>
                </a:solidFill>
                <a:latin typeface="Arial" pitchFamily="34" charset="0"/>
              </a:rPr>
              <a:t>Jillian Edwards, ARNP</a:t>
            </a:r>
            <a:r>
              <a:rPr lang="da-DK" noProof="1" smtClean="0">
                <a:solidFill>
                  <a:srgbClr val="FFFFFF"/>
                </a:solidFill>
                <a:latin typeface="Arial" pitchFamily="34" charset="0"/>
              </a:rPr>
              <a:t>, DNc</a:t>
            </a:r>
            <a:r>
              <a:rPr lang="da-DK" noProof="1">
                <a:solidFill>
                  <a:srgbClr val="FFFFFF"/>
                </a:solidFill>
                <a:latin typeface="Arial" pitchFamily="34" charset="0"/>
              </a:rPr>
              <a:t>, MN, BSN, RN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382743" y="4829712"/>
            <a:ext cx="4991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dirty="0" smtClean="0">
                <a:solidFill>
                  <a:srgbClr val="000000"/>
                </a:solidFill>
              </a:rPr>
              <a:t>The Collaborative Process</a:t>
            </a:r>
            <a:endParaRPr lang="en-US" dirty="0">
              <a:solidFill>
                <a:srgbClr val="000000"/>
              </a:solidFill>
            </a:endParaRPr>
          </a:p>
          <a:p>
            <a:pPr defTabSz="80168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323850" y="4046538"/>
            <a:ext cx="768680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4400" b="1" dirty="0">
                <a:solidFill>
                  <a:srgbClr val="000000"/>
                </a:solidFill>
              </a:rPr>
              <a:t>Mentorship &amp;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>
                <a:solidFill>
                  <a:srgbClr val="000000"/>
                </a:solidFill>
              </a:rPr>
              <a:t>Preceptorship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400" y="2755900"/>
            <a:ext cx="4343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821" name="Titel 16"/>
          <p:cNvSpPr>
            <a:spLocks noGrp="1"/>
          </p:cNvSpPr>
          <p:nvPr>
            <p:ph type="title"/>
          </p:nvPr>
        </p:nvSpPr>
        <p:spPr bwMode="auto">
          <a:xfrm>
            <a:off x="177800" y="515938"/>
            <a:ext cx="6776792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Role of the Mentee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7" name="Tekstboks 12"/>
          <p:cNvSpPr txBox="1">
            <a:spLocks noChangeArrowheads="1"/>
          </p:cNvSpPr>
          <p:nvPr/>
        </p:nvSpPr>
        <p:spPr bwMode="auto">
          <a:xfrm>
            <a:off x="4111625" y="3113088"/>
            <a:ext cx="38385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Learn and absorb information provided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Know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objectives for developing mentoring relationship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Know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thei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r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goals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Think how a mentor can help in achieving goals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Think of best way to approach and develop a mentoring relationship </a:t>
            </a:r>
          </a:p>
          <a:p>
            <a:pPr>
              <a:defRPr/>
            </a:pPr>
            <a:endParaRPr lang="da-DK" sz="1400" dirty="0">
              <a:solidFill>
                <a:srgbClr val="FF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34824" name="Gruppe 15"/>
          <p:cNvGrpSpPr>
            <a:grpSpLocks/>
          </p:cNvGrpSpPr>
          <p:nvPr/>
        </p:nvGrpSpPr>
        <p:grpSpPr bwMode="auto">
          <a:xfrm>
            <a:off x="889000" y="2755900"/>
            <a:ext cx="2946400" cy="2946400"/>
            <a:chOff x="889000" y="2755900"/>
            <a:chExt cx="2946400" cy="2946400"/>
          </a:xfrm>
        </p:grpSpPr>
        <p:sp>
          <p:nvSpPr>
            <p:cNvPr id="9" name="Rektangel 8"/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984250" y="3175000"/>
              <a:ext cx="2755900" cy="205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5029199" y="2105517"/>
            <a:ext cx="3749675" cy="4559300"/>
          </a:xfrm>
          <a:prstGeom prst="rect">
            <a:avLst/>
          </a:prstGeom>
          <a:gradFill rotWithShape="1">
            <a:gsLst>
              <a:gs pos="0">
                <a:srgbClr val="171717">
                  <a:alpha val="49000"/>
                </a:srgbClr>
              </a:gs>
              <a:gs pos="100000">
                <a:srgbClr val="3A3A3A">
                  <a:alpha val="31000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7891" name="Tekstboks 39"/>
          <p:cNvSpPr txBox="1">
            <a:spLocks noChangeArrowheads="1"/>
          </p:cNvSpPr>
          <p:nvPr/>
        </p:nvSpPr>
        <p:spPr bwMode="auto">
          <a:xfrm>
            <a:off x="5165725" y="2118241"/>
            <a:ext cx="33337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Formal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Structured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Driven by organizational needs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Effectiveness measured by organization</a:t>
            </a:r>
          </a:p>
          <a:p>
            <a:r>
              <a:rPr lang="en-US" dirty="0"/>
              <a:t>Informal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Voluntary/flexible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Mutual acceptance of roles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Periodic check-ups by supervisors</a:t>
            </a:r>
          </a:p>
          <a:p>
            <a:r>
              <a:rPr lang="en-US" dirty="0"/>
              <a:t>Situational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Brief contact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One-time event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Results assessed later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da-DK" sz="1400" dirty="0">
              <a:solidFill>
                <a:srgbClr val="FFFFFF"/>
              </a:solidFill>
            </a:endParaRPr>
          </a:p>
        </p:txBody>
      </p:sp>
      <p:sp>
        <p:nvSpPr>
          <p:cNvPr id="37894" name="Titel 16"/>
          <p:cNvSpPr>
            <a:spLocks noGrp="1"/>
          </p:cNvSpPr>
          <p:nvPr>
            <p:ph type="title"/>
          </p:nvPr>
        </p:nvSpPr>
        <p:spPr bwMode="auto">
          <a:xfrm>
            <a:off x="177800" y="833438"/>
            <a:ext cx="7137400" cy="10855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Types of </a:t>
            </a:r>
            <a:r>
              <a:rPr lang="en-US" dirty="0" smtClean="0"/>
              <a:t>Mentoring </a:t>
            </a:r>
            <a:r>
              <a:rPr lang="en-US" dirty="0"/>
              <a:t>Relationships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45875749"/>
              </p:ext>
            </p:extLst>
          </p:nvPr>
        </p:nvGraphicFramePr>
        <p:xfrm>
          <a:off x="169335" y="2398889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28"/>
          <p:cNvGrpSpPr>
            <a:grpSpLocks/>
          </p:cNvGrpSpPr>
          <p:nvPr/>
        </p:nvGrpSpPr>
        <p:grpSpPr bwMode="auto">
          <a:xfrm>
            <a:off x="3151188" y="2147888"/>
            <a:ext cx="4260850" cy="3770312"/>
            <a:chOff x="3151188" y="2147888"/>
            <a:chExt cx="4260850" cy="3770312"/>
          </a:xfrm>
        </p:grpSpPr>
        <p:sp>
          <p:nvSpPr>
            <p:cNvPr id="28" name="Rektangel 27"/>
            <p:cNvSpPr>
              <a:spLocks noChangeArrowheads="1"/>
            </p:cNvSpPr>
            <p:nvPr/>
          </p:nvSpPr>
          <p:spPr bwMode="auto">
            <a:xfrm>
              <a:off x="3151188" y="2147888"/>
              <a:ext cx="4260850" cy="377031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27" name="Billede 26" descr="dreamstime_Mind map.jpg"/>
            <p:cNvPicPr>
              <a:picLocks noChangeAspect="1"/>
            </p:cNvPicPr>
            <p:nvPr/>
          </p:nvPicPr>
          <p:blipFill>
            <a:blip r:embed="rId2">
              <a:lum bright="12000"/>
            </a:blip>
            <a:srcRect/>
            <a:stretch>
              <a:fillRect/>
            </a:stretch>
          </p:blipFill>
          <p:spPr>
            <a:xfrm>
              <a:off x="3271838" y="2303463"/>
              <a:ext cx="4019550" cy="2497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592428" y="775033"/>
            <a:ext cx="7250806" cy="7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Mentoring + Collaboration = Conflict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" name="Højrepil 29"/>
          <p:cNvSpPr/>
          <p:nvPr/>
        </p:nvSpPr>
        <p:spPr bwMode="auto">
          <a:xfrm>
            <a:off x="3043132" y="5111610"/>
            <a:ext cx="486018" cy="353572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32778" name="Tekstboks 30"/>
          <p:cNvSpPr txBox="1">
            <a:spLocks noChangeArrowheads="1"/>
          </p:cNvSpPr>
          <p:nvPr/>
        </p:nvSpPr>
        <p:spPr bwMode="auto">
          <a:xfrm>
            <a:off x="3581400" y="4875213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 smtClean="0">
                <a:solidFill>
                  <a:srgbClr val="D7D8D9"/>
                </a:solidFill>
              </a:rPr>
              <a:t>Whenever individuals interact, mentor, or collaborate, conflict is inevitable. View conflict as a positive step towards change and  improved results</a:t>
            </a:r>
            <a:endParaRPr lang="da-DK" sz="1400" dirty="0">
              <a:solidFill>
                <a:srgbClr val="D7D8D9"/>
              </a:solidFill>
            </a:endParaRPr>
          </a:p>
        </p:txBody>
      </p:sp>
      <p:grpSp>
        <p:nvGrpSpPr>
          <p:cNvPr id="32779" name="Gruppe 19"/>
          <p:cNvGrpSpPr>
            <a:grpSpLocks/>
          </p:cNvGrpSpPr>
          <p:nvPr/>
        </p:nvGrpSpPr>
        <p:grpSpPr bwMode="auto">
          <a:xfrm>
            <a:off x="1692275" y="2146300"/>
            <a:ext cx="1346200" cy="3771900"/>
            <a:chOff x="1222375" y="2146300"/>
            <a:chExt cx="1346200" cy="3771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1231900" y="4738688"/>
              <a:ext cx="1333500" cy="11795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" name="Højrepil 21"/>
            <p:cNvSpPr/>
            <p:nvPr/>
          </p:nvSpPr>
          <p:spPr bwMode="auto">
            <a:xfrm rot="5400000">
              <a:off x="1631156" y="4653757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" name="Rektangel 22"/>
            <p:cNvSpPr>
              <a:spLocks noChangeArrowheads="1"/>
            </p:cNvSpPr>
            <p:nvPr/>
          </p:nvSpPr>
          <p:spPr bwMode="auto">
            <a:xfrm>
              <a:off x="1231900" y="3441700"/>
              <a:ext cx="1333500" cy="1179513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" name="Højrepil 23"/>
            <p:cNvSpPr/>
            <p:nvPr/>
          </p:nvSpPr>
          <p:spPr bwMode="auto">
            <a:xfrm rot="5400000">
              <a:off x="1654969" y="3358356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1231900" y="2146300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gray">
            <a:xfrm>
              <a:off x="1222375" y="5084763"/>
              <a:ext cx="1346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200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Conflict  &amp; Resulting Change </a:t>
              </a:r>
              <a:endParaRPr lang="da-DK" sz="1200" noProof="1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222375" y="3800121"/>
              <a:ext cx="1346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chemeClr val="tx2"/>
                  </a:solidFill>
                </a:rPr>
                <a:t>Collaboration </a:t>
              </a:r>
              <a:endParaRPr lang="en-US" sz="1200" noProof="1">
                <a:solidFill>
                  <a:schemeClr val="tx2"/>
                </a:solidFill>
              </a:endParaRPr>
            </a:p>
          </p:txBody>
        </p:sp>
        <p:sp>
          <p:nvSpPr>
            <p:cNvPr id="32787" name="Text Box 52"/>
            <p:cNvSpPr txBox="1">
              <a:spLocks noChangeArrowheads="1"/>
            </p:cNvSpPr>
            <p:nvPr/>
          </p:nvSpPr>
          <p:spPr bwMode="gray">
            <a:xfrm>
              <a:off x="1222375" y="2527394"/>
              <a:ext cx="13462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rgbClr val="171717"/>
                  </a:solidFill>
                </a:rPr>
                <a:t>Mentoring &amp;</a:t>
              </a:r>
            </a:p>
            <a:p>
              <a:pPr algn="ctr" defTabSz="801688">
                <a:spcBef>
                  <a:spcPct val="20000"/>
                </a:spcBef>
              </a:pPr>
              <a:r>
                <a:rPr lang="en-US" sz="1200" noProof="1" smtClean="0">
                  <a:solidFill>
                    <a:srgbClr val="171717"/>
                  </a:solidFill>
                </a:rPr>
                <a:t>Preceptoring</a:t>
              </a:r>
              <a:endParaRPr lang="en-US" sz="1200" noProof="1">
                <a:solidFill>
                  <a:srgbClr val="17171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Withdrawing – Turtle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Forcing - Shark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Smoothing – Teddy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Compromising – Fox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        Confronting - Owl</a:t>
            </a:r>
          </a:p>
        </p:txBody>
      </p:sp>
      <p:pic>
        <p:nvPicPr>
          <p:cNvPr id="29" name="Picture 7" descr="ANd9GcR1X8Nf2Xd-OmJ4oQbf0bgGmkf_jU-Sb22su6jWlgju7Iv7Ecqq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1295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ANd9GcSE0JljZ3FDar8IsBoOXXBsZQje0zngkvBW7BoY-f40LlQ0PyE0ajtzky1q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ANd9GcQfVlYPbZ1Deg-4X8aWd5kilTApkeA0pdDy4xm5jkqWsTeYPvNG8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ANd9GcRRcA-Ua--0D8t4NKLkNKvxre8Z3P9PlYbi7P9W6aTRlZg8Lxv-v3qJS3g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371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ANd9GcSeivAAaPgm9KAwEKE9RHg0jE8aaPXEdonz-QGrqB2ctczEytW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383369"/>
            <a:ext cx="920750" cy="12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16001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Withdrawing – Turtle: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Avoiding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I </a:t>
            </a:r>
            <a:r>
              <a:rPr lang="en-US" sz="2800" kern="0" dirty="0" err="1">
                <a:solidFill>
                  <a:srgbClr val="FF0000"/>
                </a:solidFill>
                <a:latin typeface="Arial"/>
              </a:rPr>
              <a:t>zig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, you </a:t>
            </a:r>
            <a:r>
              <a:rPr lang="en-US" sz="2800" kern="0" dirty="0" err="1">
                <a:solidFill>
                  <a:srgbClr val="FF0000"/>
                </a:solidFill>
                <a:latin typeface="Arial"/>
              </a:rPr>
              <a:t>zag</a:t>
            </a:r>
            <a:endParaRPr lang="en-US" sz="2800" kern="0" dirty="0">
              <a:solidFill>
                <a:srgbClr val="FF0000"/>
              </a:solidFill>
              <a:latin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800" kern="0" dirty="0">
                <a:solidFill>
                  <a:srgbClr val="FF0000"/>
                </a:solidFill>
                <a:latin typeface="Arial"/>
              </a:rPr>
              <a:t>Turtles withdraw into their shells to avoid conflicts. </a:t>
            </a:r>
            <a:endParaRPr lang="en-US" sz="2800" kern="0" dirty="0" smtClean="0">
              <a:solidFill>
                <a:srgbClr val="FF0000"/>
              </a:solidFill>
              <a:latin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endParaRPr lang="en-US" sz="2800" kern="0" dirty="0">
              <a:solidFill>
                <a:srgbClr val="FF0000"/>
              </a:solidFill>
              <a:latin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They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give up their goals and </a:t>
            </a: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relationships, they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stay away from the issues over which the conflict is taking place and from the </a:t>
            </a: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persons they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are in conflict with. </a:t>
            </a:r>
            <a:endParaRPr lang="en-US" sz="2800" kern="0" dirty="0" smtClean="0">
              <a:solidFill>
                <a:srgbClr val="FF0000"/>
              </a:solidFill>
              <a:latin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endParaRPr lang="en-US" sz="2800" kern="0" dirty="0" smtClean="0">
              <a:solidFill>
                <a:srgbClr val="FF0000"/>
              </a:solidFill>
              <a:latin typeface="Arial"/>
            </a:endParaRPr>
          </a:p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Turtles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believe it is easier to withdraw from a conflict than to face it.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</a:t>
            </a:r>
          </a:p>
        </p:txBody>
      </p:sp>
      <p:pic>
        <p:nvPicPr>
          <p:cNvPr id="29" name="Picture 7" descr="ANd9GcR1X8Nf2Xd-OmJ4oQbf0bgGmkf_jU-Sb22su6jWlgju7Iv7Ecqq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67" y="2158647"/>
            <a:ext cx="1295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29550" y="1083734"/>
            <a:ext cx="8229600" cy="50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 defTabSz="914400" eaLnBrk="1" hangingPunct="1">
              <a:lnSpc>
                <a:spcPct val="90000"/>
              </a:lnSpc>
              <a:buClr>
                <a:srgbClr val="99FF99"/>
              </a:buClr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latin typeface="Arial"/>
              </a:rPr>
              <a:t>Forcing – </a:t>
            </a:r>
            <a:r>
              <a:rPr lang="en-US" sz="2800" kern="0" dirty="0" smtClean="0">
                <a:solidFill>
                  <a:srgbClr val="FF0000"/>
                </a:solidFill>
                <a:latin typeface="Arial"/>
              </a:rPr>
              <a:t>Shark, Competing: </a:t>
            </a:r>
            <a:r>
              <a:rPr lang="en-US" sz="2800" kern="0" dirty="0">
                <a:solidFill>
                  <a:srgbClr val="FF0000"/>
                </a:solidFill>
                <a:latin typeface="Arial"/>
              </a:rPr>
              <a:t>I win, you lose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</a:rPr>
              <a:t>Sharks try to overpower opponents by forcing them to accept their solution to the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conflict. Their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goals are highly important to them, and relationships are of minor importance.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Sharks seek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to achieve their goals at all costs. They are not concerned with the needs of others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and do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not care if others like or accept them.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Sharks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assume that conflicts are settled by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one person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winning and one person losing. They want to be a winner. Winning gives sharks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a sense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of pride and achievement.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Losing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gives them a sense of weakness, inadequacy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and failure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. They try to win by attaching, overpowering, overwhelming, and intimidating.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</a:t>
            </a:r>
          </a:p>
        </p:txBody>
      </p:sp>
      <p:pic>
        <p:nvPicPr>
          <p:cNvPr id="34" name="Picture 9" descr="ANd9GcSE0JljZ3FDar8IsBoOXXBsZQje0zngkvBW7BoY-f40LlQ0PyE0ajtzky1q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1" y="411549"/>
            <a:ext cx="1205335" cy="8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5667" y="1230489"/>
            <a:ext cx="82296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Smoothing –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Teddy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Bear Accommodating I lose, you win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</a:rPr>
              <a:t>To Teddy Bears, the relationship is of great importance while their own goals are of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little importance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Teddy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Bears want to be accepted and liked by others. They think that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conflict should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 avoided in favor of harmony and that people cannot discuss conflicts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without damaging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relationships.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They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are afraid that if the conflict continues, someone will get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hurt and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that would ruin the relationship.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Teddy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Bears say “I’ll give up my goals and let you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have what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you want, in order for you to like me.”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Teddy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Bears try to smooth over the conflict out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of fear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of harming the relationship.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</a:t>
            </a:r>
          </a:p>
        </p:txBody>
      </p:sp>
      <p:pic>
        <p:nvPicPr>
          <p:cNvPr id="37" name="Picture 5" descr="ANd9GcQfVlYPbZ1Deg-4X8aWd5kilTApkeA0pdDy4xm5jkqWsTeYPvNG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765">
            <a:off x="7683917" y="232189"/>
            <a:ext cx="1028652" cy="10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Compromising – Fox: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You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bend, I bend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</a:rPr>
              <a:t>Foxes are moderately concerned with their own goals and their relationship with others.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Foxes seek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a compromise; they give up part of their goals and persuade the other person in a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conflict to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give up part of their goals.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They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seek a conflict solution in which both sides gain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something; the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middle ground between two extreme positions. </a:t>
            </a:r>
            <a:endParaRPr lang="en-US" sz="24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They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are willing to sacrifice part of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their goals </a:t>
            </a:r>
            <a:r>
              <a:rPr lang="en-US" sz="2400" kern="0" dirty="0">
                <a:solidFill>
                  <a:srgbClr val="FF0000"/>
                </a:solidFill>
                <a:latin typeface="Arial"/>
              </a:rPr>
              <a:t>and relationships in order to find agreement for the common good.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        </a:t>
            </a:r>
          </a:p>
        </p:txBody>
      </p:sp>
      <p:pic>
        <p:nvPicPr>
          <p:cNvPr id="38" name="Picture 13" descr="ANd9GcRRcA-Ua--0D8t4NKLkNKvxre8Z3P9PlYbi7P9W6aTRlZg8Lxv-v3qJS3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57850"/>
            <a:ext cx="1371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874712" y="211877"/>
            <a:ext cx="666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What is your Conflict Management Style?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33022" y="147602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Confronting – Owl: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Collaborator,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I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win, you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win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Owls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highly value their own goals and relationships. They view conflict as a problem to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be solved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and to seek solution that achieves both their goals and the goals of the other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person.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endParaRPr lang="en-US" sz="20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Owls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see conflicts as a means of improving relationships by reducing tensions between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two persons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. They try to begin a discussion that identifies the conflict as a problem. By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seeking solutions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that satisfy both themselves and the other person, owls maintain the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relationship.</a:t>
            </a: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endParaRPr lang="en-US" sz="2000" kern="0" dirty="0" smtClean="0">
              <a:solidFill>
                <a:srgbClr val="FF0000"/>
              </a:solidFill>
              <a:latin typeface="Arial"/>
            </a:endParaRPr>
          </a:p>
          <a:p>
            <a:pPr defTabSz="914400" eaLnBrk="1" hangingPunct="1">
              <a:lnSpc>
                <a:spcPct val="90000"/>
              </a:lnSpc>
              <a:buClr>
                <a:srgbClr val="99FF99"/>
              </a:buClr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Owls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are not satisfied until a solution is found that achieves their goals and the other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person’s goals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. They are not satisfied until the tensions and negative feelings have fully resolved.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9" name="Picture 11" descr="ANd9GcSeivAAaPgm9KAwEKE9RHg0jE8aaPXEdonz-QGrqB2ctczEyt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08" y="511914"/>
            <a:ext cx="920750" cy="12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Pladsholder til indhold 17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No one style fits in every set of circumstances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Having a repertoire is the most flexible and effective strategy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Conflict is everyone’s responsibility as different people speak to the issue, many more possibilities emerge – speaks to </a:t>
            </a:r>
            <a:r>
              <a:rPr lang="en-US" sz="2800" dirty="0" smtClean="0"/>
              <a:t>valuing </a:t>
            </a:r>
            <a:r>
              <a:rPr lang="en-US" sz="2800" dirty="0"/>
              <a:t>diversity and avoiding Group Think.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177800" y="833438"/>
            <a:ext cx="6725276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Conflict Management Style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1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Mentoring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Preceptorship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Describe the differences among mentoring, coaching, and </a:t>
            </a:r>
            <a:r>
              <a:rPr lang="en-US" dirty="0" err="1" smtClean="0">
                <a:solidFill>
                  <a:srgbClr val="FF0000"/>
                </a:solidFill>
              </a:rPr>
              <a:t>preceptoring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Identify characteristics of effective mentors, mentees, and preceptors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Discuss the types of mentoring relationships</a:t>
            </a:r>
          </a:p>
        </p:txBody>
      </p:sp>
      <p:grpSp>
        <p:nvGrpSpPr>
          <p:cNvPr id="4" name="Gruppe 44"/>
          <p:cNvGrpSpPr>
            <a:grpSpLocks/>
          </p:cNvGrpSpPr>
          <p:nvPr/>
        </p:nvGrpSpPr>
        <p:grpSpPr bwMode="auto">
          <a:xfrm>
            <a:off x="6220495" y="4205310"/>
            <a:ext cx="2446449" cy="2460580"/>
            <a:chOff x="5321300" y="2489200"/>
            <a:chExt cx="2946400" cy="2946400"/>
          </a:xfrm>
        </p:grpSpPr>
        <p:sp>
          <p:nvSpPr>
            <p:cNvPr id="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4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Confronting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Managing </a:t>
            </a:r>
            <a:r>
              <a:rPr lang="en-US" dirty="0" smtClean="0">
                <a:solidFill>
                  <a:srgbClr val="000000"/>
                </a:solidFill>
              </a:rPr>
              <a:t>Conflict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Use the </a:t>
            </a:r>
            <a:r>
              <a:rPr lang="en-US" dirty="0" smtClean="0">
                <a:solidFill>
                  <a:srgbClr val="000000"/>
                </a:solidFill>
              </a:rPr>
              <a:t>WIN</a:t>
            </a:r>
            <a:r>
              <a:rPr lang="en-US" dirty="0" smtClean="0">
                <a:solidFill>
                  <a:srgbClr val="FF0000"/>
                </a:solidFill>
              </a:rPr>
              <a:t> model</a:t>
            </a:r>
            <a:r>
              <a:rPr lang="en-US" dirty="0" smtClean="0">
                <a:solidFill>
                  <a:srgbClr val="000000"/>
                </a:solidFill>
              </a:rPr>
              <a:t>!!!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 </a:t>
            </a:r>
            <a:r>
              <a:rPr lang="en-US" dirty="0">
                <a:solidFill>
                  <a:srgbClr val="FF0000"/>
                </a:solidFill>
              </a:rPr>
              <a:t>– When you….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I -    I feel….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N -  I need…or want…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Variation: I feel…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 When…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 I want…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 Because…</a:t>
            </a:r>
          </a:p>
        </p:txBody>
      </p:sp>
    </p:spTree>
    <p:extLst>
      <p:ext uri="{BB962C8B-B14F-4D97-AF65-F5344CB8AC3E}">
        <p14:creationId xmlns:p14="http://schemas.microsoft.com/office/powerpoint/2010/main" val="2999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In Conflict Resolution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There is: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No labeling, no name calling, no blame, no kitchen sinking, no defensiveness or habit    habitual apologies – these do not contribute to the growth of the mentor/mentee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6644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4747"/>
            </a:gs>
            <a:gs pos="100000">
              <a:srgbClr val="C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mtClean="0"/>
              <a:t>Many deny it, fear it.</a:t>
            </a:r>
          </a:p>
          <a:p>
            <a:pPr eaLnBrk="1" hangingPunct="1">
              <a:defRPr/>
            </a:pPr>
            <a:r>
              <a:rPr lang="en-US" smtClean="0"/>
              <a:t>It is actually a source of strength and energy.</a:t>
            </a:r>
          </a:p>
          <a:p>
            <a:pPr eaLnBrk="1" hangingPunct="1">
              <a:defRPr/>
            </a:pPr>
            <a:r>
              <a:rPr lang="en-US" smtClean="0"/>
              <a:t>Clue that something different needs to happen.</a:t>
            </a:r>
          </a:p>
          <a:p>
            <a:pPr eaLnBrk="1" hangingPunct="1">
              <a:defRPr/>
            </a:pPr>
            <a:r>
              <a:rPr lang="en-US" smtClean="0"/>
              <a:t>Time to equalize power imbalances.</a:t>
            </a:r>
          </a:p>
          <a:p>
            <a:pPr eaLnBrk="1" hangingPunct="1">
              <a:defRPr/>
            </a:pPr>
            <a:r>
              <a:rPr lang="en-US" smtClean="0"/>
              <a:t>Signal – step away from the situation to think about what needs to change.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47730" y="720074"/>
            <a:ext cx="8989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Conflict and 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799" y="515938"/>
            <a:ext cx="8747259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/>
              <a:t>Fear </a:t>
            </a:r>
            <a:endParaRPr lang="en-US" sz="4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xfrm>
            <a:off x="341291" y="2185652"/>
            <a:ext cx="8229600" cy="46723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Like a dot or doorway</a:t>
            </a:r>
          </a:p>
          <a:p>
            <a:pPr>
              <a:buNone/>
              <a:defRPr/>
            </a:pPr>
            <a:r>
              <a:rPr lang="en-US" dirty="0"/>
              <a:t>         Options:</a:t>
            </a:r>
          </a:p>
          <a:p>
            <a:pPr>
              <a:buNone/>
              <a:defRPr/>
            </a:pPr>
            <a:r>
              <a:rPr lang="en-US" dirty="0"/>
              <a:t>           Protect, armor ourselves, iron heart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/>
              <a:t>      Notice and smile, experience </a:t>
            </a:r>
          </a:p>
          <a:p>
            <a:pPr>
              <a:buNone/>
              <a:defRPr/>
            </a:pPr>
            <a:r>
              <a:rPr lang="en-US" dirty="0"/>
              <a:t>         vulnerabilities, help ourselves</a:t>
            </a:r>
          </a:p>
          <a:p>
            <a:pPr>
              <a:buNone/>
              <a:defRPr/>
            </a:pPr>
            <a:r>
              <a:rPr lang="en-US" dirty="0"/>
              <a:t>               and others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11" descr="ANd9GcTm5q28gmVnzD_o5y8p1e61iQF9KO_uoZdlcD8JMOftxkFnqdGFX-Oiv3Z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028825"/>
            <a:ext cx="1590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Nd9GcTAmomuIX9BGdBDMbl0hMSbqgiA4JA-OkFTfD8B3eZ05KSNAEk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416027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799" y="515938"/>
            <a:ext cx="8747259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/>
              <a:t>Fear </a:t>
            </a:r>
            <a:endParaRPr lang="en-US" sz="4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Uncertainty is more frightening than physical </a:t>
            </a:r>
            <a:r>
              <a:rPr lang="en-US" dirty="0" smtClean="0"/>
              <a:t>pain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are doubting ourselves, not trusting ourselves, not loving ourselves, not respecting ourselves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1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799" y="515938"/>
            <a:ext cx="8747259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/>
              <a:t>Fear </a:t>
            </a:r>
            <a:endParaRPr lang="en-US" sz="4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When you are open to not feeling ok – and allow yourself to look at what hurts – you develop courage, fearlessness, and the capacity to love and care about other people.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9"/>
          <p:cNvGrpSpPr/>
          <p:nvPr/>
        </p:nvGrpSpPr>
        <p:grpSpPr>
          <a:xfrm rot="10800000">
            <a:off x="0" y="4887913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ktangel 10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29702" name="Rectangle 5"/>
          <p:cNvSpPr txBox="1">
            <a:spLocks noChangeArrowheads="1"/>
          </p:cNvSpPr>
          <p:nvPr/>
        </p:nvSpPr>
        <p:spPr bwMode="gray">
          <a:xfrm>
            <a:off x="360609" y="290066"/>
            <a:ext cx="8345510" cy="8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dirty="0"/>
              <a:t>Mentoring Through </a:t>
            </a:r>
            <a:r>
              <a:rPr lang="en-US" sz="3200" dirty="0" smtClean="0"/>
              <a:t>Conflict &amp; Reality </a:t>
            </a:r>
            <a:r>
              <a:rPr lang="en-US" sz="3200" dirty="0"/>
              <a:t>Shock</a:t>
            </a:r>
            <a:endParaRPr lang="en-US" sz="3000" b="1" dirty="0"/>
          </a:p>
        </p:txBody>
      </p:sp>
      <p:sp>
        <p:nvSpPr>
          <p:cNvPr id="9" name="Tekstboks 9"/>
          <p:cNvSpPr txBox="1">
            <a:spLocks noChangeArrowheads="1"/>
          </p:cNvSpPr>
          <p:nvPr/>
        </p:nvSpPr>
        <p:spPr bwMode="auto">
          <a:xfrm>
            <a:off x="642891" y="1247085"/>
            <a:ext cx="820489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buClr>
                <a:srgbClr val="FFFF00"/>
              </a:buClr>
              <a:buSzPct val="60000"/>
              <a:buFont typeface="Wingdings 2" pitchFamily="18" charset="2"/>
              <a:buChar char=""/>
            </a:pPr>
            <a:r>
              <a:rPr lang="en-US" sz="2800" kern="0" dirty="0">
                <a:solidFill>
                  <a:srgbClr val="FFFFFF"/>
                </a:solidFill>
                <a:latin typeface="Arial"/>
                <a:ea typeface="+mn-ea"/>
              </a:rPr>
              <a:t>Honeymoon phase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Listen and understand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Act as intermediary</a:t>
            </a:r>
          </a:p>
          <a:p>
            <a:pPr marL="342900" lvl="0" indent="-342900" defTabSz="914400" eaLnBrk="0" hangingPunct="0">
              <a:buClr>
                <a:srgbClr val="FFFF00"/>
              </a:buClr>
              <a:buSzPct val="60000"/>
              <a:buFont typeface="Wingdings 2" pitchFamily="18" charset="2"/>
              <a:buChar char=""/>
            </a:pPr>
            <a:r>
              <a:rPr lang="en-US" sz="2800" kern="0" dirty="0">
                <a:solidFill>
                  <a:srgbClr val="FFFFFF"/>
                </a:solidFill>
                <a:latin typeface="Arial"/>
                <a:ea typeface="+mn-ea"/>
              </a:rPr>
              <a:t>Shock or rejection phase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Encourage mentee to discuss feelings of disillusionment and frustration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FFFFFF"/>
                </a:solidFill>
                <a:latin typeface="Arial"/>
              </a:rPr>
              <a:t>Share own personal transition </a:t>
            </a:r>
            <a:r>
              <a:rPr lang="en-US" sz="2400" kern="0" dirty="0" smtClean="0">
                <a:solidFill>
                  <a:srgbClr val="FFFFFF"/>
                </a:solidFill>
                <a:latin typeface="Arial"/>
              </a:rPr>
              <a:t>process</a:t>
            </a:r>
            <a:endParaRPr lang="da-DK" sz="2000" dirty="0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  <a:p>
            <a:pPr marL="342900" lvl="0" indent="-342900" defTabSz="914400" eaLnBrk="0" hangingPunct="0">
              <a:buClr>
                <a:srgbClr val="FFFF00"/>
              </a:buClr>
              <a:buSzPct val="60000"/>
              <a:buFont typeface="Wingdings 2" pitchFamily="18" charset="2"/>
              <a:buChar char="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n-ea"/>
              </a:rPr>
              <a:t>Recovery phase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Maintain open channels of communication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Encourage mentee to try new things</a:t>
            </a:r>
          </a:p>
          <a:p>
            <a:pPr marL="342900" lvl="0" indent="-342900" defTabSz="914400" eaLnBrk="0" hangingPunct="0">
              <a:buClr>
                <a:srgbClr val="FFFF00"/>
              </a:buClr>
              <a:buSzPct val="60000"/>
              <a:buFont typeface="Wingdings 2" pitchFamily="18" charset="2"/>
              <a:buChar char="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n-ea"/>
              </a:rPr>
              <a:t>Resolution phase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Reinforce positive qualities of mentee</a:t>
            </a:r>
          </a:p>
          <a:p>
            <a:pPr marL="742950" lvl="1" indent="-285750" defTabSz="914400" eaLnBrk="0" hangingPunct="0"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Encourage mentee to problem-solve issues regarding professional goals</a:t>
            </a:r>
          </a:p>
          <a:p>
            <a:pPr lvl="2">
              <a:buFont typeface="Wingdings" pitchFamily="-97" charset="2"/>
              <a:buChar char="ü"/>
              <a:defRPr/>
            </a:pPr>
            <a:endParaRPr lang="da-DK" sz="2000" dirty="0">
              <a:solidFill>
                <a:srgbClr val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7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4747"/>
            </a:gs>
            <a:gs pos="100000">
              <a:srgbClr val="C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en-US" sz="6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Questions or curious for more?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Review the Conflict Management &amp; Resolution module</a:t>
            </a:r>
            <a:endParaRPr lang="en-US" dirty="0" smtClean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Complete the Conflict Management Style Self Assessment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730" y="720074"/>
            <a:ext cx="8989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Self Reflection 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1" descr="dreamstime_Handsh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3526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914400" y="884238"/>
            <a:ext cx="7380288" cy="7350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14400" y="1722438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3559" name="Tekstboks 9"/>
          <p:cNvSpPr txBox="1">
            <a:spLocks noChangeArrowheads="1"/>
          </p:cNvSpPr>
          <p:nvPr/>
        </p:nvSpPr>
        <p:spPr bwMode="auto">
          <a:xfrm>
            <a:off x="1155700" y="2171700"/>
            <a:ext cx="69977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Mentor—from Greek </a:t>
            </a:r>
            <a:r>
              <a:rPr lang="en-US" sz="2400" b="1" dirty="0" smtClean="0">
                <a:solidFill>
                  <a:srgbClr val="000000"/>
                </a:solidFill>
              </a:rPr>
              <a:t>mythology</a:t>
            </a:r>
          </a:p>
          <a:p>
            <a:pPr>
              <a:buFont typeface="Arial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Wise and faithful advisor to Odysseus (known as Ulysses by Romans)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Mentoring occurs when one person invests time, energy, and personal know-how in assisting the growth and ability of another person (Brown, 2003)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Encourages human growth and potential</a:t>
            </a:r>
          </a:p>
          <a:p>
            <a:pPr lvl="2">
              <a:buFont typeface="Wingdings" pitchFamily="2" charset="2"/>
              <a:buChar char="ü"/>
            </a:pPr>
            <a:endParaRPr lang="da-DK" sz="2000" dirty="0"/>
          </a:p>
        </p:txBody>
      </p:sp>
      <p:sp>
        <p:nvSpPr>
          <p:cNvPr id="23561" name="Rectangle 5"/>
          <p:cNvSpPr txBox="1">
            <a:spLocks noChangeArrowheads="1"/>
          </p:cNvSpPr>
          <p:nvPr/>
        </p:nvSpPr>
        <p:spPr bwMode="gray">
          <a:xfrm>
            <a:off x="1300072" y="951706"/>
            <a:ext cx="574718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>
                <a:solidFill>
                  <a:srgbClr val="FF0000"/>
                </a:solidFill>
              </a:rPr>
              <a:t>Historical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676245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>
                <a:solidFill>
                  <a:srgbClr val="171717"/>
                </a:solidFill>
              </a:rPr>
              <a:t>What Mentoring Is and Is Not</a:t>
            </a:r>
          </a:p>
        </p:txBody>
      </p:sp>
      <p:grpSp>
        <p:nvGrpSpPr>
          <p:cNvPr id="24582" name="Gruppe 30"/>
          <p:cNvGrpSpPr>
            <a:grpSpLocks/>
          </p:cNvGrpSpPr>
          <p:nvPr/>
        </p:nvGrpSpPr>
        <p:grpSpPr bwMode="auto">
          <a:xfrm>
            <a:off x="863600" y="2201863"/>
            <a:ext cx="7378700" cy="3697149"/>
            <a:chOff x="863600" y="2201863"/>
            <a:chExt cx="7378700" cy="3697149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4686300" y="2201863"/>
              <a:ext cx="3556000" cy="3540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46863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4800600" y="2801938"/>
              <a:ext cx="344488" cy="344487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586" name="Tekstboks 68"/>
            <p:cNvSpPr txBox="1">
              <a:spLocks noChangeArrowheads="1"/>
            </p:cNvSpPr>
            <p:nvPr/>
          </p:nvSpPr>
          <p:spPr bwMode="auto">
            <a:xfrm>
              <a:off x="5232400" y="2728913"/>
              <a:ext cx="2997200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Preceptors are </a:t>
              </a:r>
              <a:r>
                <a:rPr lang="en-US" sz="2000" dirty="0" smtClean="0">
                  <a:solidFill>
                    <a:srgbClr val="000000"/>
                  </a:solidFill>
                </a:rPr>
                <a:t>similar to </a:t>
              </a:r>
              <a:r>
                <a:rPr lang="en-US" sz="2000" dirty="0" smtClean="0">
                  <a:solidFill>
                    <a:srgbClr val="000000"/>
                  </a:solidFill>
                </a:rPr>
                <a:t>tutors. Preceptorship </a:t>
              </a:r>
              <a:r>
                <a:rPr lang="en-US" sz="2000" dirty="0">
                  <a:solidFill>
                    <a:srgbClr val="000000"/>
                  </a:solidFill>
                </a:rPr>
                <a:t>pairs a novice with an experienced person for a set period of time focusing on policies, procedures, </a:t>
              </a:r>
              <a:r>
                <a:rPr lang="en-US" sz="2000" dirty="0" smtClean="0">
                  <a:solidFill>
                    <a:srgbClr val="000000"/>
                  </a:solidFill>
                </a:rPr>
                <a:t>skill development, and reinforcement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just"/>
              <a:endParaRPr lang="da-DK" sz="2000" dirty="0">
                <a:solidFill>
                  <a:srgbClr val="000000"/>
                </a:solidFill>
              </a:endParaRPr>
            </a:p>
          </p:txBody>
        </p:sp>
        <p:sp>
          <p:nvSpPr>
            <p:cNvPr id="24587" name="Rectangle 5"/>
            <p:cNvSpPr txBox="1">
              <a:spLocks noChangeArrowheads="1"/>
            </p:cNvSpPr>
            <p:nvPr/>
          </p:nvSpPr>
          <p:spPr bwMode="gray">
            <a:xfrm>
              <a:off x="47990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tx2"/>
                  </a:solidFill>
                </a:rPr>
                <a:t>Preceptors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Højrepil 75"/>
            <p:cNvSpPr/>
            <p:nvPr/>
          </p:nvSpPr>
          <p:spPr bwMode="auto">
            <a:xfrm>
              <a:off x="4318000" y="2778840"/>
              <a:ext cx="533400" cy="388041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accent1">
                    <a:lumMod val="10000"/>
                  </a:schemeClr>
                </a:gs>
                <a:gs pos="0">
                  <a:schemeClr val="accent1">
                    <a:lumMod val="25000"/>
                  </a:schemeClr>
                </a:gs>
              </a:gsLst>
              <a:lin ang="0" scaled="0"/>
              <a:tileRect/>
            </a:gradFill>
            <a:ln w="6350">
              <a:solidFill>
                <a:schemeClr val="bg2">
                  <a:lumMod val="75000"/>
                </a:schemeClr>
              </a:solidFill>
            </a:ln>
            <a:effectLst>
              <a:innerShdw blurRad="66675" dist="50800" dir="13500000">
                <a:srgbClr val="000000">
                  <a:alpha val="18000"/>
                </a:srgbClr>
              </a:inn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863600" y="2214563"/>
              <a:ext cx="3556000" cy="354012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8636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52500" y="2801938"/>
              <a:ext cx="344488" cy="344487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4353" name="Tekstboks 72"/>
            <p:cNvSpPr txBox="1">
              <a:spLocks noChangeArrowheads="1"/>
            </p:cNvSpPr>
            <p:nvPr/>
          </p:nvSpPr>
          <p:spPr bwMode="auto">
            <a:xfrm>
              <a:off x="1384300" y="2728913"/>
              <a:ext cx="2819400" cy="263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Coaches help </a:t>
              </a:r>
              <a:r>
                <a:rPr lang="en-US" sz="22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individuals find new ways to </a:t>
              </a:r>
              <a:r>
                <a:rPr lang="en-US" sz="22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/>
              </a:r>
              <a:br>
                <a:rPr lang="en-US" sz="22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</a:br>
              <a:r>
                <a:rPr lang="en-US" sz="22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solve </a:t>
              </a:r>
              <a:r>
                <a:rPr lang="en-US" sz="22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problems, reach goals, and design a </a:t>
              </a:r>
              <a:br>
                <a:rPr lang="en-US" sz="22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</a:br>
              <a:r>
                <a:rPr lang="en-US" sz="22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plan of action</a:t>
              </a:r>
            </a:p>
            <a:p>
              <a:pPr algn="just">
                <a:defRPr/>
              </a:pPr>
              <a:endParaRPr lang="da-DK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95" name="Rectangle 5"/>
            <p:cNvSpPr txBox="1">
              <a:spLocks noChangeArrowheads="1"/>
            </p:cNvSpPr>
            <p:nvPr/>
          </p:nvSpPr>
          <p:spPr bwMode="gray">
            <a:xfrm>
              <a:off x="9509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accent1"/>
                  </a:solidFill>
                </a:rPr>
                <a:t>Coaches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kstboks 24"/>
            <p:cNvSpPr txBox="1">
              <a:spLocks noChangeArrowheads="1"/>
            </p:cNvSpPr>
            <p:nvPr/>
          </p:nvSpPr>
          <p:spPr bwMode="auto">
            <a:xfrm>
              <a:off x="4814888" y="2838450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  <p:sp>
          <p:nvSpPr>
            <p:cNvPr id="30" name="Tekstboks 29"/>
            <p:cNvSpPr txBox="1">
              <a:spLocks noChangeArrowheads="1"/>
            </p:cNvSpPr>
            <p:nvPr/>
          </p:nvSpPr>
          <p:spPr bwMode="auto">
            <a:xfrm>
              <a:off x="987425" y="2822575"/>
              <a:ext cx="322263" cy="2762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87425" y="1481070"/>
            <a:ext cx="4244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3618"/>
                </a:solidFill>
                <a:latin typeface="Arial" pitchFamily="34" charset="0"/>
                <a:ea typeface="ＭＳ Ｐゴシック" pitchFamily="-97" charset="-128"/>
              </a:rPr>
              <a:t>Is not coaching or </a:t>
            </a:r>
            <a:r>
              <a:rPr lang="en-US" sz="2000" dirty="0" err="1">
                <a:solidFill>
                  <a:srgbClr val="E83618"/>
                </a:solidFill>
                <a:latin typeface="Arial" pitchFamily="34" charset="0"/>
                <a:ea typeface="ＭＳ Ｐゴシック" pitchFamily="-97" charset="-128"/>
              </a:rPr>
              <a:t>precepting</a:t>
            </a:r>
            <a:endParaRPr lang="en-US" sz="2000" dirty="0">
              <a:solidFill>
                <a:srgbClr val="E83618"/>
              </a:solidFill>
              <a:latin typeface="Arial" pitchFamily="34" charset="0"/>
              <a:ea typeface="ＭＳ Ｐゴシック" pitchFamily="-97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676245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>
                <a:solidFill>
                  <a:srgbClr val="171717"/>
                </a:solidFill>
              </a:rPr>
              <a:t>What Mentoring Is and Is Not</a:t>
            </a:r>
          </a:p>
        </p:txBody>
      </p:sp>
      <p:grpSp>
        <p:nvGrpSpPr>
          <p:cNvPr id="24582" name="Gruppe 30"/>
          <p:cNvGrpSpPr>
            <a:grpSpLocks/>
          </p:cNvGrpSpPr>
          <p:nvPr/>
        </p:nvGrpSpPr>
        <p:grpSpPr bwMode="auto">
          <a:xfrm>
            <a:off x="863600" y="2201863"/>
            <a:ext cx="7378700" cy="3943370"/>
            <a:chOff x="863600" y="2201863"/>
            <a:chExt cx="7378700" cy="3943370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4686300" y="2201863"/>
              <a:ext cx="3556000" cy="3540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46863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4800600" y="2801938"/>
              <a:ext cx="344488" cy="344487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586" name="Tekstboks 68"/>
            <p:cNvSpPr txBox="1">
              <a:spLocks noChangeArrowheads="1"/>
            </p:cNvSpPr>
            <p:nvPr/>
          </p:nvSpPr>
          <p:spPr bwMode="auto">
            <a:xfrm>
              <a:off x="5232400" y="2728913"/>
              <a:ext cx="281940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In nursing, mentor is synonymous with trusted advisor, friend, teacher, guide, </a:t>
              </a:r>
              <a:r>
                <a:rPr lang="en-US" dirty="0" smtClean="0">
                  <a:solidFill>
                    <a:srgbClr val="000000"/>
                  </a:solidFill>
                </a:rPr>
                <a:t>&amp; </a:t>
              </a:r>
              <a:r>
                <a:rPr lang="en-US" dirty="0">
                  <a:solidFill>
                    <a:srgbClr val="000000"/>
                  </a:solidFill>
                </a:rPr>
                <a:t>wise </a:t>
              </a:r>
              <a:r>
                <a:rPr lang="en-US" dirty="0" smtClean="0">
                  <a:solidFill>
                    <a:srgbClr val="000000"/>
                  </a:solidFill>
                </a:rPr>
                <a:t>person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>
                  <a:solidFill>
                    <a:srgbClr val="000000"/>
                  </a:solidFill>
                </a:rPr>
                <a:t>Focus on needs of </a:t>
              </a:r>
              <a:r>
                <a:rPr lang="en-US" dirty="0" smtClean="0">
                  <a:solidFill>
                    <a:srgbClr val="000000"/>
                  </a:solidFill>
                </a:rPr>
                <a:t>mentee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A </a:t>
              </a:r>
              <a:r>
                <a:rPr lang="en-US" dirty="0">
                  <a:solidFill>
                    <a:srgbClr val="000000"/>
                  </a:solidFill>
                </a:rPr>
                <a:t>partnership between two people</a:t>
              </a:r>
            </a:p>
          </p:txBody>
        </p:sp>
        <p:sp>
          <p:nvSpPr>
            <p:cNvPr id="24587" name="Rectangle 5"/>
            <p:cNvSpPr txBox="1">
              <a:spLocks noChangeArrowheads="1"/>
            </p:cNvSpPr>
            <p:nvPr/>
          </p:nvSpPr>
          <p:spPr bwMode="gray">
            <a:xfrm>
              <a:off x="47990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tx2"/>
                  </a:solidFill>
                </a:rPr>
                <a:t>Mentors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Højrepil 75"/>
            <p:cNvSpPr/>
            <p:nvPr/>
          </p:nvSpPr>
          <p:spPr bwMode="auto">
            <a:xfrm>
              <a:off x="4318000" y="2778840"/>
              <a:ext cx="533400" cy="388041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accent1">
                    <a:lumMod val="10000"/>
                  </a:schemeClr>
                </a:gs>
                <a:gs pos="0">
                  <a:schemeClr val="accent1">
                    <a:lumMod val="25000"/>
                  </a:schemeClr>
                </a:gs>
              </a:gsLst>
              <a:lin ang="0" scaled="0"/>
              <a:tileRect/>
            </a:gradFill>
            <a:ln w="6350">
              <a:solidFill>
                <a:schemeClr val="bg2">
                  <a:lumMod val="75000"/>
                </a:schemeClr>
              </a:solidFill>
            </a:ln>
            <a:effectLst>
              <a:innerShdw blurRad="66675" dist="50800" dir="13500000">
                <a:srgbClr val="000000">
                  <a:alpha val="18000"/>
                </a:srgbClr>
              </a:inn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863600" y="2214563"/>
              <a:ext cx="3556000" cy="354012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863600" y="2628900"/>
              <a:ext cx="3543300" cy="31369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52500" y="2801938"/>
              <a:ext cx="344488" cy="344487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4353" name="Tekstboks 72"/>
            <p:cNvSpPr txBox="1">
              <a:spLocks noChangeArrowheads="1"/>
            </p:cNvSpPr>
            <p:nvPr/>
          </p:nvSpPr>
          <p:spPr bwMode="auto">
            <a:xfrm>
              <a:off x="1384300" y="2728913"/>
              <a:ext cx="2819400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Are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chosen, not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assigned</a:t>
              </a:r>
            </a:p>
            <a:p>
              <a:pPr>
                <a:defRPr/>
              </a:pPr>
              <a:endPara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Go the extra mile</a:t>
              </a:r>
            </a:p>
            <a:p>
              <a:pPr>
                <a:defRPr/>
              </a:pPr>
              <a:endPara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Foster mentee’s </a:t>
              </a: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growth/development over time.</a:t>
              </a:r>
            </a:p>
            <a:p>
              <a:pPr>
                <a:defRPr/>
              </a:pPr>
              <a:endPara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Develop professionally based, nurturing relationship</a:t>
              </a:r>
            </a:p>
            <a:p>
              <a:pPr algn="just">
                <a:defRPr/>
              </a:pPr>
              <a:endParaRPr lang="da-DK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95" name="Rectangle 5"/>
            <p:cNvSpPr txBox="1">
              <a:spLocks noChangeArrowheads="1"/>
            </p:cNvSpPr>
            <p:nvPr/>
          </p:nvSpPr>
          <p:spPr bwMode="gray">
            <a:xfrm>
              <a:off x="950913" y="2278063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200" b="1" dirty="0" smtClean="0">
                  <a:solidFill>
                    <a:schemeClr val="accent1"/>
                  </a:solidFill>
                </a:rPr>
                <a:t>Mentors 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2489" y="1481070"/>
            <a:ext cx="76538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83618"/>
                </a:solidFill>
                <a:latin typeface="Arial" pitchFamily="34" charset="0"/>
                <a:ea typeface="ＭＳ Ｐゴシック" pitchFamily="-97" charset="-128"/>
              </a:rPr>
              <a:t>Is not coaching or </a:t>
            </a:r>
            <a:r>
              <a:rPr lang="en-US" sz="2000" dirty="0" err="1" smtClean="0">
                <a:solidFill>
                  <a:srgbClr val="E83618"/>
                </a:solidFill>
                <a:latin typeface="Arial" pitchFamily="34" charset="0"/>
                <a:ea typeface="ＭＳ Ｐゴシック" pitchFamily="-97" charset="-128"/>
              </a:rPr>
              <a:t>precepting</a:t>
            </a:r>
            <a:r>
              <a:rPr lang="en-US" sz="2000" dirty="0" smtClean="0">
                <a:solidFill>
                  <a:srgbClr val="E83618"/>
                </a:solidFill>
                <a:latin typeface="Arial" pitchFamily="34" charset="0"/>
                <a:ea typeface="ＭＳ Ｐゴシック" pitchFamily="-97" charset="-128"/>
              </a:rPr>
              <a:t>. However a preceptor can become a mentor!</a:t>
            </a:r>
            <a:endParaRPr lang="en-US" sz="2000" dirty="0">
              <a:solidFill>
                <a:srgbClr val="E83618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Pladsholder til indhold 17"/>
          <p:cNvSpPr>
            <a:spLocks noGrp="1"/>
          </p:cNvSpPr>
          <p:nvPr>
            <p:ph idx="1"/>
          </p:nvPr>
        </p:nvSpPr>
        <p:spPr bwMode="auto">
          <a:xfrm>
            <a:off x="457200" y="2298700"/>
            <a:ext cx="8585200" cy="382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Clinical teaching model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Synonymous with the term </a:t>
            </a:r>
            <a:r>
              <a:rPr lang="en-US" sz="2400" i="1" dirty="0"/>
              <a:t>capstone course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Senior nursing student works with an experienced nurse during the last </a:t>
            </a:r>
            <a:r>
              <a:rPr lang="en-US" sz="2000" dirty="0" smtClean="0"/>
              <a:t>semester </a:t>
            </a:r>
            <a:r>
              <a:rPr lang="en-US" sz="2000" dirty="0" smtClean="0"/>
              <a:t>or quarter of </a:t>
            </a:r>
            <a:r>
              <a:rPr lang="en-US" sz="2000" dirty="0"/>
              <a:t>school for a specified amount of time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Clinical hours are a requirement and must be met before the student graduates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Also identified as a partnership between an experienced nurse and new graduate nurse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Experienced nurse provides the new graduate nurse with a formalized orientation and training program specific to the area in which he or she is </a:t>
            </a:r>
            <a:r>
              <a:rPr lang="en-US" sz="2000" dirty="0" smtClean="0"/>
              <a:t>working</a:t>
            </a:r>
            <a:endParaRPr lang="en-US" sz="2000" dirty="0"/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177800" y="833438"/>
            <a:ext cx="6725276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Is a Preceptorship?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9"/>
          <p:cNvGrpSpPr/>
          <p:nvPr/>
        </p:nvGrpSpPr>
        <p:grpSpPr>
          <a:xfrm rot="10800000">
            <a:off x="0" y="4887913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ktangel 10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29702" name="Rectangle 5"/>
          <p:cNvSpPr txBox="1">
            <a:spLocks noChangeArrowheads="1"/>
          </p:cNvSpPr>
          <p:nvPr/>
        </p:nvSpPr>
        <p:spPr bwMode="gray">
          <a:xfrm>
            <a:off x="771681" y="290066"/>
            <a:ext cx="5320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dirty="0"/>
              <a:t>How to </a:t>
            </a:r>
            <a:r>
              <a:rPr lang="en-US" sz="3200" dirty="0" smtClean="0"/>
              <a:t>Be </a:t>
            </a:r>
            <a:r>
              <a:rPr lang="en-US" sz="3200" dirty="0"/>
              <a:t>a Mentor</a:t>
            </a:r>
            <a:endParaRPr lang="en-US" sz="3000" b="1" dirty="0"/>
          </a:p>
        </p:txBody>
      </p:sp>
      <p:sp>
        <p:nvSpPr>
          <p:cNvPr id="9" name="Tekstboks 9"/>
          <p:cNvSpPr txBox="1">
            <a:spLocks noChangeArrowheads="1"/>
          </p:cNvSpPr>
          <p:nvPr/>
        </p:nvSpPr>
        <p:spPr bwMode="auto">
          <a:xfrm>
            <a:off x="771680" y="1410830"/>
            <a:ext cx="820489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Be open-minded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Be flexible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Be optimistic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Help the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preceptee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-97" charset="-128"/>
              </a:rPr>
              <a:t> achieve his/her written goals</a:t>
            </a:r>
            <a:endParaRPr lang="en-US" sz="2200" b="1" dirty="0">
              <a:solidFill>
                <a:srgbClr val="FF0000"/>
              </a:solidFill>
              <a:latin typeface="Arial" pitchFamily="34" charset="0"/>
              <a:ea typeface="ＭＳ Ｐゴシック" pitchFamily="-97" charset="-128"/>
            </a:endParaRPr>
          </a:p>
          <a:p>
            <a:pPr lvl="2">
              <a:buFont typeface="Wingdings" pitchFamily="-97" charset="2"/>
              <a:buChar char="ü"/>
              <a:defRPr/>
            </a:pPr>
            <a:endParaRPr lang="da-DK" sz="2200" dirty="0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200" b="1" dirty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C</a:t>
            </a: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ommon </a:t>
            </a:r>
            <a:r>
              <a:rPr lang="en-US" sz="2200" b="1" dirty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background in education, expertise, or interest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Shares and tells </a:t>
            </a:r>
            <a:r>
              <a:rPr lang="en-US" sz="2200" b="1" dirty="0" err="1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preceptee</a:t>
            </a: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about </a:t>
            </a:r>
            <a:r>
              <a:rPr lang="en-US" sz="2200" b="1" dirty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self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Ask broad, open-ended questions </a:t>
            </a:r>
            <a:endParaRPr lang="en-US" sz="2200" b="1" dirty="0" smtClean="0">
              <a:solidFill>
                <a:schemeClr val="tx2">
                  <a:lumMod val="8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Skilled at conflict </a:t>
            </a:r>
            <a:r>
              <a:rPr lang="en-US" sz="2200" b="1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management and communication</a:t>
            </a:r>
            <a:endParaRPr lang="en-US" sz="2200" b="1" dirty="0">
              <a:solidFill>
                <a:schemeClr val="tx2">
                  <a:lumMod val="8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lvl="2">
              <a:buFont typeface="Wingdings" pitchFamily="-97" charset="2"/>
              <a:buChar char="ü"/>
              <a:defRPr/>
            </a:pPr>
            <a:endParaRPr lang="da-DK" sz="2200" dirty="0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649075" y="386367"/>
            <a:ext cx="7837912" cy="99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tx2"/>
                </a:solidFill>
              </a:rPr>
              <a:t>Characteristics  of  a </a:t>
            </a:r>
            <a:r>
              <a:rPr lang="en-US" sz="3000" b="1" dirty="0">
                <a:solidFill>
                  <a:schemeClr val="tx2"/>
                </a:solidFill>
              </a:rPr>
              <a:t>Successful </a:t>
            </a:r>
            <a:r>
              <a:rPr lang="en-US" sz="3000" b="1" dirty="0" smtClean="0">
                <a:solidFill>
                  <a:schemeClr val="tx2"/>
                </a:solidFill>
              </a:rPr>
              <a:t>Mentor</a:t>
            </a:r>
            <a:endParaRPr lang="en-US" sz="3000" b="1" dirty="0">
              <a:solidFill>
                <a:schemeClr val="tx2"/>
              </a:solidFill>
            </a:endParaRP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706438" y="1900238"/>
            <a:ext cx="7731125" cy="4147602"/>
            <a:chOff x="706438" y="1900238"/>
            <a:chExt cx="7731125" cy="4147602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3351213" y="1900238"/>
              <a:ext cx="2441575" cy="242887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3351213" y="2193925"/>
              <a:ext cx="2433637" cy="3589338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33" name="Tekstboks 68"/>
            <p:cNvSpPr txBox="1">
              <a:spLocks noChangeArrowheads="1"/>
            </p:cNvSpPr>
            <p:nvPr/>
          </p:nvSpPr>
          <p:spPr bwMode="auto">
            <a:xfrm>
              <a:off x="3725863" y="2262188"/>
              <a:ext cx="1936750" cy="370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171717"/>
                  </a:solidFill>
                </a:rPr>
                <a:t>Is </a:t>
              </a:r>
              <a:r>
                <a:rPr lang="en-US" sz="1600" dirty="0">
                  <a:solidFill>
                    <a:srgbClr val="171717"/>
                  </a:solidFill>
                </a:rPr>
                <a:t>a good </a:t>
              </a:r>
              <a:r>
                <a:rPr lang="en-US" sz="1600" dirty="0" smtClean="0">
                  <a:solidFill>
                    <a:srgbClr val="171717"/>
                  </a:solidFill>
                </a:rPr>
                <a:t>listener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171717"/>
                  </a:solidFill>
                </a:rPr>
                <a:t>Nonjudgmental listening ear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rgbClr val="171717"/>
                  </a:solidFill>
                </a:rPr>
                <a:t>Respectful </a:t>
              </a:r>
              <a:r>
                <a:rPr lang="en-US" sz="1600" dirty="0" smtClean="0">
                  <a:solidFill>
                    <a:srgbClr val="171717"/>
                  </a:solidFill>
                </a:rPr>
                <a:t>listening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bg1">
                      <a:lumMod val="10000"/>
                    </a:schemeClr>
                  </a:solidFill>
                </a:rPr>
                <a:t>Has empathy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</a:rPr>
                <a:t>Perception of needs </a:t>
              </a:r>
              <a:endParaRPr lang="en-US" sz="1600" dirty="0" smtClean="0">
                <a:solidFill>
                  <a:schemeClr val="bg1">
                    <a:lumMod val="10000"/>
                  </a:schemeClr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</a:rPr>
                <a:t>Unselfish teacher</a:t>
              </a:r>
            </a:p>
            <a:p>
              <a:pPr algn="just"/>
              <a:endParaRPr lang="da-DK" sz="1100" dirty="0"/>
            </a:p>
          </p:txBody>
        </p:sp>
        <p:sp>
          <p:nvSpPr>
            <p:cNvPr id="26634" name="Rectangle 5"/>
            <p:cNvSpPr txBox="1">
              <a:spLocks noChangeArrowheads="1"/>
            </p:cNvSpPr>
            <p:nvPr/>
          </p:nvSpPr>
          <p:spPr bwMode="gray">
            <a:xfrm>
              <a:off x="3429000" y="1952625"/>
              <a:ext cx="183515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706438" y="1908175"/>
              <a:ext cx="2439987" cy="242888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706438" y="2192338"/>
              <a:ext cx="2432050" cy="359092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26637" name="Grupper 69"/>
            <p:cNvGrpSpPr>
              <a:grpSpLocks/>
            </p:cNvGrpSpPr>
            <p:nvPr/>
          </p:nvGrpSpPr>
          <p:grpSpPr bwMode="auto">
            <a:xfrm>
              <a:off x="765175" y="2286000"/>
              <a:ext cx="238125" cy="461963"/>
              <a:chOff x="872977" y="2471060"/>
              <a:chExt cx="346936" cy="672778"/>
            </a:xfrm>
          </p:grpSpPr>
          <p:sp>
            <p:nvSpPr>
              <p:cNvPr id="71" name="Rektangel 70"/>
              <p:cNvSpPr>
                <a:spLocks noChangeArrowheads="1"/>
              </p:cNvSpPr>
              <p:nvPr/>
            </p:nvSpPr>
            <p:spPr bwMode="auto">
              <a:xfrm>
                <a:off x="877603" y="2508051"/>
                <a:ext cx="342310" cy="344481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16200000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" name="Tekstboks 71"/>
              <p:cNvSpPr txBox="1">
                <a:spLocks noChangeArrowheads="1"/>
              </p:cNvSpPr>
              <p:nvPr/>
            </p:nvSpPr>
            <p:spPr bwMode="auto">
              <a:xfrm>
                <a:off x="872977" y="2471060"/>
                <a:ext cx="346936" cy="672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1 </a:t>
                </a:r>
              </a:p>
            </p:txBody>
          </p:sp>
        </p:grpSp>
        <p:sp>
          <p:nvSpPr>
            <p:cNvPr id="26638" name="Rectangle 5"/>
            <p:cNvSpPr txBox="1">
              <a:spLocks noChangeArrowheads="1"/>
            </p:cNvSpPr>
            <p:nvPr/>
          </p:nvSpPr>
          <p:spPr bwMode="gray">
            <a:xfrm>
              <a:off x="766763" y="1952625"/>
              <a:ext cx="1833562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Rektangel 24"/>
            <p:cNvSpPr>
              <a:spLocks noChangeArrowheads="1"/>
            </p:cNvSpPr>
            <p:nvPr/>
          </p:nvSpPr>
          <p:spPr bwMode="auto">
            <a:xfrm>
              <a:off x="5997575" y="1900238"/>
              <a:ext cx="2439988" cy="242887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5997575" y="2193925"/>
              <a:ext cx="2432050" cy="3602038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41" name="Tekstboks 27"/>
            <p:cNvSpPr txBox="1">
              <a:spLocks noChangeArrowheads="1"/>
            </p:cNvSpPr>
            <p:nvPr/>
          </p:nvSpPr>
          <p:spPr bwMode="auto">
            <a:xfrm>
              <a:off x="6372225" y="2262188"/>
              <a:ext cx="1935163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sz="1500" dirty="0" smtClean="0">
                  <a:solidFill>
                    <a:srgbClr val="171717"/>
                  </a:solidFill>
                </a:rPr>
                <a:t>Offers encouragement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5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500" dirty="0">
                  <a:solidFill>
                    <a:srgbClr val="171717"/>
                  </a:solidFill>
                </a:rPr>
                <a:t>Values mentee’s experience, ideas, and </a:t>
              </a:r>
              <a:r>
                <a:rPr lang="en-US" sz="1500" dirty="0" smtClean="0">
                  <a:solidFill>
                    <a:srgbClr val="171717"/>
                  </a:solidFill>
                </a:rPr>
                <a:t>knowledge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5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500" dirty="0">
                  <a:solidFill>
                    <a:srgbClr val="171717"/>
                  </a:solidFill>
                </a:rPr>
                <a:t>Promotes </a:t>
              </a:r>
              <a:r>
                <a:rPr lang="en-US" sz="1500" dirty="0" smtClean="0">
                  <a:solidFill>
                    <a:srgbClr val="171717"/>
                  </a:solidFill>
                </a:rPr>
                <a:t>independence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5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500" dirty="0">
                  <a:solidFill>
                    <a:schemeClr val="bg1">
                      <a:lumMod val="10000"/>
                    </a:schemeClr>
                  </a:solidFill>
                </a:rPr>
                <a:t>Is </a:t>
              </a:r>
              <a:r>
                <a:rPr lang="en-US" sz="1500" dirty="0" smtClean="0">
                  <a:solidFill>
                    <a:schemeClr val="bg1">
                      <a:lumMod val="10000"/>
                    </a:schemeClr>
                  </a:solidFill>
                </a:rPr>
                <a:t>generous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5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500" dirty="0">
                  <a:solidFill>
                    <a:schemeClr val="bg1">
                      <a:lumMod val="10000"/>
                    </a:schemeClr>
                  </a:solidFill>
                </a:rPr>
                <a:t>Shares time and knowledge with others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da-DK" sz="15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6642" name="Rectangle 5"/>
            <p:cNvSpPr txBox="1">
              <a:spLocks noChangeArrowheads="1"/>
            </p:cNvSpPr>
            <p:nvPr/>
          </p:nvSpPr>
          <p:spPr bwMode="gray">
            <a:xfrm>
              <a:off x="6075363" y="1952625"/>
              <a:ext cx="1833562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6643" name="Tekstboks 35"/>
            <p:cNvSpPr txBox="1">
              <a:spLocks noChangeArrowheads="1"/>
            </p:cNvSpPr>
            <p:nvPr/>
          </p:nvSpPr>
          <p:spPr bwMode="auto">
            <a:xfrm>
              <a:off x="1063625" y="2262188"/>
              <a:ext cx="1935163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rgbClr val="171717"/>
                  </a:solidFill>
                </a:rPr>
                <a:t>Communicates high </a:t>
              </a:r>
              <a:r>
                <a:rPr lang="en-US" sz="1600" dirty="0" smtClean="0">
                  <a:solidFill>
                    <a:srgbClr val="171717"/>
                  </a:solidFill>
                </a:rPr>
                <a:t>expectations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rgbClr val="171717"/>
                  </a:solidFill>
                </a:rPr>
                <a:t>Pushes </a:t>
              </a:r>
              <a:r>
                <a:rPr lang="en-US" sz="1600" dirty="0" smtClean="0">
                  <a:solidFill>
                    <a:srgbClr val="171717"/>
                  </a:solidFill>
                </a:rPr>
                <a:t>mentees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rgbClr val="171717"/>
                  </a:solidFill>
                </a:rPr>
                <a:t>Allows mentees to learn from </a:t>
              </a:r>
              <a:r>
                <a:rPr lang="en-US" sz="1600" dirty="0" smtClean="0">
                  <a:solidFill>
                    <a:srgbClr val="171717"/>
                  </a:solidFill>
                </a:rPr>
                <a:t>failures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>
                  <a:solidFill>
                    <a:srgbClr val="171717"/>
                  </a:solidFill>
                </a:rPr>
                <a:t>Encourages </a:t>
              </a:r>
              <a:r>
                <a:rPr lang="en-US" sz="1600" dirty="0" smtClean="0">
                  <a:solidFill>
                    <a:srgbClr val="171717"/>
                  </a:solidFill>
                </a:rPr>
                <a:t>mentees</a:t>
              </a:r>
            </a:p>
            <a:p>
              <a:pPr marL="171450" indent="-171450">
                <a:buFont typeface="Wingdings" pitchFamily="2" charset="2"/>
                <a:buChar char="Ø"/>
              </a:pPr>
              <a:endParaRPr lang="en-US" sz="1600" dirty="0">
                <a:solidFill>
                  <a:srgbClr val="171717"/>
                </a:solidFill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171717"/>
                  </a:solidFill>
                </a:rPr>
                <a:t>Embraces conflict</a:t>
              </a:r>
              <a:endParaRPr lang="en-US" sz="1600" dirty="0">
                <a:solidFill>
                  <a:srgbClr val="171717"/>
                </a:solidFill>
              </a:endParaRPr>
            </a:p>
            <a:p>
              <a:pPr algn="just"/>
              <a:endParaRPr lang="da-DK" sz="1600" dirty="0">
                <a:solidFill>
                  <a:srgbClr val="171717"/>
                </a:solidFill>
              </a:endParaRPr>
            </a:p>
          </p:txBody>
        </p:sp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3430588" y="2311400"/>
              <a:ext cx="233362" cy="238125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6645" name="Gruppe 47"/>
            <p:cNvGrpSpPr>
              <a:grpSpLocks/>
            </p:cNvGrpSpPr>
            <p:nvPr/>
          </p:nvGrpSpPr>
          <p:grpSpPr bwMode="auto">
            <a:xfrm>
              <a:off x="6061075" y="2286000"/>
              <a:ext cx="250825" cy="277813"/>
              <a:chOff x="6061075" y="2286000"/>
              <a:chExt cx="250825" cy="277813"/>
            </a:xfrm>
          </p:grpSpPr>
          <p:sp>
            <p:nvSpPr>
              <p:cNvPr id="27" name="Rektangel 26"/>
              <p:cNvSpPr>
                <a:spLocks noChangeArrowheads="1"/>
              </p:cNvSpPr>
              <p:nvPr/>
            </p:nvSpPr>
            <p:spPr bwMode="auto">
              <a:xfrm>
                <a:off x="6075363" y="2311400"/>
                <a:ext cx="236537" cy="236538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</a:sysClr>
                  </a:gs>
                  <a:gs pos="50000">
                    <a:sysClr val="window" lastClr="FFFFFF">
                      <a:lumMod val="65000"/>
                      <a:shade val="67500"/>
                      <a:satMod val="115000"/>
                    </a:sysClr>
                  </a:gs>
                  <a:gs pos="100000">
                    <a:srgbClr val="4F81BD">
                      <a:lumMod val="25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7" name="Tekstboks 46"/>
              <p:cNvSpPr txBox="1">
                <a:spLocks noChangeArrowheads="1"/>
              </p:cNvSpPr>
              <p:nvPr/>
            </p:nvSpPr>
            <p:spPr bwMode="auto">
              <a:xfrm>
                <a:off x="6061075" y="2286000"/>
                <a:ext cx="220663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3</a:t>
                </a:r>
              </a:p>
            </p:txBody>
          </p:sp>
        </p:grpSp>
        <p:sp>
          <p:nvSpPr>
            <p:cNvPr id="29" name="Tekstboks 28"/>
            <p:cNvSpPr txBox="1">
              <a:spLocks noChangeArrowheads="1"/>
            </p:cNvSpPr>
            <p:nvPr/>
          </p:nvSpPr>
          <p:spPr bwMode="auto">
            <a:xfrm>
              <a:off x="3414713" y="2298700"/>
              <a:ext cx="2190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799" y="515938"/>
            <a:ext cx="8747259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Shared Characteristics of a Preceptor </a:t>
            </a:r>
            <a:r>
              <a:rPr lang="en-US" dirty="0" smtClean="0"/>
              <a:t>&amp; </a:t>
            </a:r>
            <a:r>
              <a:rPr lang="en-US" dirty="0" smtClean="0"/>
              <a:t>Mentor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1749" name="Pladsholder til indhold 2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Serve as role models, counselors, and </a:t>
            </a:r>
            <a:r>
              <a:rPr lang="en-US" dirty="0" smtClean="0"/>
              <a:t>guide </a:t>
            </a:r>
            <a:r>
              <a:rPr lang="en-US" dirty="0"/>
              <a:t>to promote </a:t>
            </a:r>
            <a:r>
              <a:rPr lang="en-US" dirty="0" smtClean="0"/>
              <a:t>novice nurse in </a:t>
            </a:r>
            <a:r>
              <a:rPr lang="en-US" dirty="0" smtClean="0"/>
              <a:t>career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Provide a supportive atmosphere</a:t>
            </a:r>
          </a:p>
          <a:p>
            <a:pPr>
              <a:spcBef>
                <a:spcPct val="0"/>
              </a:spcBef>
            </a:pPr>
            <a:r>
              <a:rPr lang="en-US" dirty="0"/>
              <a:t>Offer constructive feedback</a:t>
            </a:r>
          </a:p>
          <a:p>
            <a:pPr>
              <a:spcBef>
                <a:spcPct val="0"/>
              </a:spcBef>
            </a:pPr>
            <a:r>
              <a:rPr lang="en-US" dirty="0"/>
              <a:t>Bolster </a:t>
            </a:r>
            <a:r>
              <a:rPr lang="en-US" dirty="0" smtClean="0"/>
              <a:t>novice nurse self-confidence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Done Deal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ue BG Temp">
  <a:themeElements>
    <a:clrScheme name="2_Blue BG Temp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2_Blue BG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ue BG Temp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ue BG Temp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ue BG Temp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Slideshop_Done Deal</Template>
  <TotalTime>196</TotalTime>
  <Words>1546</Words>
  <Application>Microsoft Office PowerPoint</Application>
  <PresentationFormat>On-screen Show (4:3)</PresentationFormat>
  <Paragraphs>234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Slideshop_Done Deal</vt:lpstr>
      <vt:lpstr>1_Kontortema</vt:lpstr>
      <vt:lpstr>2_Blue BG Temp</vt:lpstr>
      <vt:lpstr>3_Blue BG Temp</vt:lpstr>
      <vt:lpstr>4_Blue BG Temp</vt:lpstr>
      <vt:lpstr>5_Blue BG Temp</vt:lpstr>
      <vt:lpstr>6_Blue BG Temp</vt:lpstr>
      <vt:lpstr>7_Blue BG Temp</vt:lpstr>
      <vt:lpstr>8_Blue BG Temp</vt:lpstr>
      <vt:lpstr>9_Blue BG Temp</vt:lpstr>
      <vt:lpstr>PowerPoint Presentation</vt:lpstr>
      <vt:lpstr>Mentoring and Preceptorship</vt:lpstr>
      <vt:lpstr>PowerPoint Presentation</vt:lpstr>
      <vt:lpstr>PowerPoint Presentation</vt:lpstr>
      <vt:lpstr>PowerPoint Presentation</vt:lpstr>
      <vt:lpstr>What Is a Preceptorship?</vt:lpstr>
      <vt:lpstr>PowerPoint Presentation</vt:lpstr>
      <vt:lpstr>PowerPoint Presentation</vt:lpstr>
      <vt:lpstr>Shared Characteristics of a Preceptor &amp; Mentor</vt:lpstr>
      <vt:lpstr>Role of the Mentee</vt:lpstr>
      <vt:lpstr>Types of Mentoring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 Management Style</vt:lpstr>
      <vt:lpstr>Confronting and Managing Conflict</vt:lpstr>
      <vt:lpstr>In Conflict Resolution</vt:lpstr>
      <vt:lpstr>PowerPoint Presentation</vt:lpstr>
      <vt:lpstr>Fear </vt:lpstr>
      <vt:lpstr>Fear </vt:lpstr>
      <vt:lpstr>Fear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Edwards</dc:creator>
  <cp:lastModifiedBy>Jillian T. Edwards</cp:lastModifiedBy>
  <cp:revision>21</cp:revision>
  <dcterms:created xsi:type="dcterms:W3CDTF">2013-02-18T08:03:49Z</dcterms:created>
  <dcterms:modified xsi:type="dcterms:W3CDTF">2015-04-26T08:02:37Z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