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29"/>
  </p:handoutMasterIdLst>
  <p:sldIdLst>
    <p:sldId id="256" r:id="rId2"/>
    <p:sldId id="280" r:id="rId3"/>
    <p:sldId id="277" r:id="rId4"/>
    <p:sldId id="310" r:id="rId5"/>
    <p:sldId id="282" r:id="rId6"/>
    <p:sldId id="301" r:id="rId7"/>
    <p:sldId id="309" r:id="rId8"/>
    <p:sldId id="285" r:id="rId9"/>
    <p:sldId id="316" r:id="rId10"/>
    <p:sldId id="313" r:id="rId11"/>
    <p:sldId id="302" r:id="rId12"/>
    <p:sldId id="284" r:id="rId13"/>
    <p:sldId id="303" r:id="rId14"/>
    <p:sldId id="304" r:id="rId15"/>
    <p:sldId id="288" r:id="rId16"/>
    <p:sldId id="311" r:id="rId17"/>
    <p:sldId id="287" r:id="rId18"/>
    <p:sldId id="290" r:id="rId19"/>
    <p:sldId id="312" r:id="rId20"/>
    <p:sldId id="305" r:id="rId21"/>
    <p:sldId id="306" r:id="rId22"/>
    <p:sldId id="307" r:id="rId23"/>
    <p:sldId id="295" r:id="rId24"/>
    <p:sldId id="297" r:id="rId25"/>
    <p:sldId id="314" r:id="rId26"/>
    <p:sldId id="296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B255"/>
    <a:srgbClr val="E5D419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12" autoAdjust="0"/>
    <p:restoredTop sz="91916" autoAdjust="0"/>
  </p:normalViewPr>
  <p:slideViewPr>
    <p:cSldViewPr snapToGrid="0" snapToObjects="1">
      <p:cViewPr>
        <p:scale>
          <a:sx n="94" d="100"/>
          <a:sy n="94" d="100"/>
        </p:scale>
        <p:origin x="512" y="-2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August 28,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August 28,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August 28,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August 28,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Psychology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1 INTRODUCTION TO PSYCHOLOGY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1" y="5507235"/>
            <a:ext cx="1507110" cy="1077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8312"/>
            <a:ext cx="2010682" cy="260205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IVAN PAVLOV (CLASSICAL CONDITIONING)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187355"/>
            <a:ext cx="8367221" cy="1872995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Discovered the concept of classical conditioning.</a:t>
            </a:r>
          </a:p>
          <a:p>
            <a:r>
              <a:rPr lang="en-US" sz="1900" dirty="0"/>
              <a:t>Studied conditioned reflexes in which an animal produced a reflex (unconscious) response to a stimulus (salivating in the presence of food) and, over time, was conditioned to produce the response to a different stimulus (salivating to the sound of a bell) that the experimenter associated with the original stimulus (Food and bell became associated).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778" y="3152524"/>
            <a:ext cx="6258642" cy="3479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5778" y="6431382"/>
            <a:ext cx="176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(Credit: </a:t>
            </a:r>
            <a:r>
              <a:rPr lang="en-US" sz="1400" dirty="0" err="1"/>
              <a:t>Emaze</a:t>
            </a:r>
            <a:r>
              <a:rPr lang="en-US" sz="14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89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6CB255"/>
                </a:solidFill>
              </a:rPr>
              <a:t>John b. </a:t>
            </a:r>
            <a:r>
              <a:rPr lang="en-US" sz="2400" dirty="0" err="1" smtClean="0">
                <a:solidFill>
                  <a:srgbClr val="6CB255"/>
                </a:solidFill>
              </a:rPr>
              <a:t>watson</a:t>
            </a:r>
            <a:r>
              <a:rPr lang="en-US" sz="2400" dirty="0" smtClean="0">
                <a:solidFill>
                  <a:srgbClr val="6CB255"/>
                </a:solidFill>
              </a:rPr>
              <a:t> (BEHAVIORISM)</a:t>
            </a:r>
            <a:endParaRPr lang="en-US" sz="1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CNX_Psych_01_02_Watso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9" r="-3899"/>
          <a:stretch>
            <a:fillRect/>
          </a:stretch>
        </p:blipFill>
        <p:spPr>
          <a:xfrm>
            <a:off x="4489450" y="1108076"/>
            <a:ext cx="4030663" cy="5101656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230447"/>
            <a:ext cx="3913188" cy="5256973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John B. Watson is known as the father of behaviorism within psychology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Believed that objective analysis of the mind was impossible. 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Instead he focused on observable behavior and ways to bring that behavior under control.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Today, behaviorism is used in behavioral and cognitive-behavioral therapy. 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4955" y="6373504"/>
            <a:ext cx="2361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Figure 1.6</a:t>
            </a:r>
          </a:p>
        </p:txBody>
      </p:sp>
    </p:spTree>
    <p:extLst>
      <p:ext uri="{BB962C8B-B14F-4D97-AF65-F5344CB8AC3E}">
        <p14:creationId xmlns:p14="http://schemas.microsoft.com/office/powerpoint/2010/main" val="32189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b.f</a:t>
            </a:r>
            <a:r>
              <a:rPr lang="en-US" dirty="0"/>
              <a:t>. </a:t>
            </a:r>
            <a:r>
              <a:rPr lang="en-US" dirty="0" smtClean="0"/>
              <a:t>skinner (operant conditioning)</a:t>
            </a:r>
            <a:endParaRPr lang="en-US" sz="1400" dirty="0"/>
          </a:p>
        </p:txBody>
      </p:sp>
      <p:pic>
        <p:nvPicPr>
          <p:cNvPr id="2" name="Picture Placeholder 1" descr="CNX_Psych_01_02_Skinne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41" b="-5241"/>
          <a:stretch>
            <a:fillRect/>
          </a:stretch>
        </p:blipFill>
        <p:spPr>
          <a:xfrm>
            <a:off x="600503" y="2561212"/>
            <a:ext cx="7523825" cy="274776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308979"/>
            <a:ext cx="8062912" cy="1282890"/>
          </a:xfrm>
        </p:spPr>
        <p:txBody>
          <a:bodyPr>
            <a:normAutofit fontScale="92500" lnSpcReduction="20000"/>
          </a:bodyPr>
          <a:lstStyle/>
          <a:p>
            <a:r>
              <a:rPr lang="en-US" sz="1500" dirty="0"/>
              <a:t>Figure 1.7 </a:t>
            </a:r>
          </a:p>
          <a:p>
            <a:pPr marL="342900" indent="-342900">
              <a:buAutoNum type="alphaLcParenBoth"/>
            </a:pPr>
            <a:r>
              <a:rPr lang="en-US" sz="1600" dirty="0" smtClean="0"/>
              <a:t>B. F. Skinner is famous for his research on operant conditioning.</a:t>
            </a:r>
          </a:p>
          <a:p>
            <a:pPr marL="342900" indent="-342900">
              <a:buAutoNum type="alphaLcParenBoth"/>
            </a:pPr>
            <a:r>
              <a:rPr lang="en-US" sz="1600" dirty="0" smtClean="0"/>
              <a:t>Modified versions of the operant conditioning chamber, or Skinner box, are  still widely used in research settings today. (credit a: modification of work by "Silly rabbit"/Wikimedia Commons)</a:t>
            </a:r>
            <a:endParaRPr lang="en-US" sz="16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1173707"/>
            <a:ext cx="83672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Concentrated </a:t>
            </a:r>
            <a:r>
              <a:rPr lang="en-US" dirty="0"/>
              <a:t>on how behavior was affected by its consequences.</a:t>
            </a:r>
          </a:p>
          <a:p>
            <a:endParaRPr lang="en-US" dirty="0" smtClean="0"/>
          </a:p>
          <a:p>
            <a:r>
              <a:rPr lang="en-US" dirty="0" smtClean="0"/>
              <a:t>Studied </a:t>
            </a:r>
            <a:r>
              <a:rPr lang="en-US" dirty="0"/>
              <a:t>the principles of modifying behavior through reinforcement and punishment which he saw as major factors in driving </a:t>
            </a:r>
            <a:r>
              <a:rPr lang="en-US" dirty="0" smtClean="0"/>
              <a:t>behavior (operant conditioning).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ABRAHAM </a:t>
            </a:r>
            <a:r>
              <a:rPr lang="en-US" dirty="0" smtClean="0"/>
              <a:t>MASLOW (humanism)</a:t>
            </a:r>
            <a:endParaRPr lang="en-US" sz="1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CNX_Psych_01_02_Maslo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89" b="-7089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4" y="1399492"/>
            <a:ext cx="3913188" cy="5095348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Proposed a hierarchy of human needs in motivating behavior.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Maslow asserted that so long as basic needs necessary for survival were met (e.g., food, water, shelter), higher-level needs (e.g., social needs) would begin to motivate behavior.</a:t>
            </a: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02453"/>
            <a:ext cx="205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Figure 1.8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6CB255"/>
                </a:solidFill>
              </a:rPr>
              <a:t>CARL ROGERS (humanism)</a:t>
            </a:r>
            <a:endParaRPr lang="en-US" sz="16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CNX_Psych_01_02_Roger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 r="-127"/>
          <a:stretch>
            <a:fillRect/>
          </a:stretch>
        </p:blipFill>
        <p:spPr>
          <a:xfrm>
            <a:off x="4489450" y="1108075"/>
            <a:ext cx="4030663" cy="4924235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410522"/>
            <a:ext cx="3913188" cy="525651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Carl </a:t>
            </a:r>
            <a:r>
              <a:rPr lang="en-US" sz="1800" dirty="0" smtClean="0">
                <a:solidFill>
                  <a:srgbClr val="000000"/>
                </a:solidFill>
              </a:rPr>
              <a:t>Rogers developed </a:t>
            </a:r>
            <a:r>
              <a:rPr lang="en-US" sz="1800" dirty="0">
                <a:solidFill>
                  <a:srgbClr val="000000"/>
                </a:solidFill>
              </a:rPr>
              <a:t>a client-centered therapy method that has been </a:t>
            </a:r>
            <a:r>
              <a:rPr lang="en-US" sz="1800" dirty="0" smtClean="0">
                <a:solidFill>
                  <a:srgbClr val="000000"/>
                </a:solidFill>
              </a:rPr>
              <a:t>influential in </a:t>
            </a:r>
            <a:r>
              <a:rPr lang="en-US" sz="1800" dirty="0">
                <a:solidFill>
                  <a:srgbClr val="000000"/>
                </a:solidFill>
              </a:rPr>
              <a:t>clinical settings. 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Client-centered therapy involves the patient taking a lead role in the therapy session.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Rogers believed therapists need:</a:t>
            </a:r>
          </a:p>
          <a:p>
            <a:pPr marL="285750" indent="-285750">
              <a:buFontTx/>
              <a:buChar char="-"/>
            </a:pPr>
            <a:r>
              <a:rPr lang="en-US" sz="1800" dirty="0" smtClean="0">
                <a:solidFill>
                  <a:srgbClr val="000000"/>
                </a:solidFill>
              </a:rPr>
              <a:t>unconditional positive regard</a:t>
            </a:r>
          </a:p>
          <a:p>
            <a:pPr marL="285750" indent="-285750">
              <a:buFontTx/>
              <a:buChar char="-"/>
            </a:pPr>
            <a:r>
              <a:rPr lang="en-US" sz="1800" dirty="0" smtClean="0">
                <a:solidFill>
                  <a:srgbClr val="000000"/>
                </a:solidFill>
              </a:rPr>
              <a:t>genuineness</a:t>
            </a:r>
          </a:p>
          <a:p>
            <a:pPr marL="285750" indent="-285750">
              <a:buFontTx/>
              <a:buChar char="-"/>
            </a:pPr>
            <a:r>
              <a:rPr lang="en-US" sz="1800" dirty="0" smtClean="0">
                <a:solidFill>
                  <a:srgbClr val="000000"/>
                </a:solidFill>
              </a:rPr>
              <a:t>empathy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2124" y="6209731"/>
            <a:ext cx="37979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Figure 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1.9 </a:t>
            </a:r>
            <a:r>
              <a:rPr lang="en-US" sz="1400" dirty="0" smtClean="0">
                <a:solidFill>
                  <a:srgbClr val="000000"/>
                </a:solidFill>
              </a:rPr>
              <a:t>(credit</a:t>
            </a:r>
            <a:r>
              <a:rPr lang="en-US" sz="1400" dirty="0">
                <a:solidFill>
                  <a:srgbClr val="000000"/>
                </a:solidFill>
              </a:rPr>
              <a:t>: "</a:t>
            </a:r>
            <a:r>
              <a:rPr lang="en-US" sz="1400" dirty="0" err="1">
                <a:solidFill>
                  <a:srgbClr val="000000"/>
                </a:solidFill>
              </a:rPr>
              <a:t>Didius</a:t>
            </a:r>
            <a:r>
              <a:rPr lang="en-US" sz="1400" dirty="0">
                <a:solidFill>
                  <a:srgbClr val="000000"/>
                </a:solidFill>
              </a:rPr>
              <a:t>"/Wikimedia </a:t>
            </a:r>
            <a:r>
              <a:rPr lang="en-US" sz="1400" dirty="0" smtClean="0">
                <a:solidFill>
                  <a:srgbClr val="000000"/>
                </a:solidFill>
              </a:rPr>
              <a:t>Commons)</a:t>
            </a:r>
            <a:endParaRPr lang="en-US" sz="12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cognitive revolution</a:t>
            </a:r>
            <a:endParaRPr lang="en-US" sz="1400" dirty="0"/>
          </a:p>
        </p:txBody>
      </p:sp>
      <p:pic>
        <p:nvPicPr>
          <p:cNvPr id="2" name="Picture Placeholder 1" descr="CNX_Psych_01_02_Chomsky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21" r="-36121"/>
          <a:stretch>
            <a:fillRect/>
          </a:stretch>
        </p:blipFill>
        <p:spPr>
          <a:xfrm>
            <a:off x="3799872" y="1367936"/>
            <a:ext cx="5453310" cy="228116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367936"/>
            <a:ext cx="4319516" cy="491003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By the 1950’s, new disciplinary perspectives in linguistics, neuroscience, and computer science were emerging.</a:t>
            </a:r>
          </a:p>
          <a:p>
            <a:r>
              <a:rPr lang="en-US" sz="1800" dirty="0" smtClean="0"/>
              <a:t>The mind became the new focus of scientific inquiry.</a:t>
            </a:r>
          </a:p>
          <a:p>
            <a:r>
              <a:rPr lang="en-US" sz="1800" b="1" dirty="0" smtClean="0"/>
              <a:t>Noam Chomsky</a:t>
            </a:r>
          </a:p>
          <a:p>
            <a:r>
              <a:rPr lang="en-US" sz="1800" dirty="0" smtClean="0"/>
              <a:t>Noam </a:t>
            </a:r>
            <a:r>
              <a:rPr lang="en-US" sz="1800" dirty="0"/>
              <a:t>Chomsky was very influential in beginning the cognitive revolution.</a:t>
            </a:r>
          </a:p>
          <a:p>
            <a:r>
              <a:rPr lang="en-US" sz="1800" dirty="0" smtClean="0"/>
              <a:t>He believed psychology needed to incorporate mental functioning into its focus in order to fully understand human behavior.</a:t>
            </a:r>
          </a:p>
          <a:p>
            <a:endParaRPr lang="en-US" sz="16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1433" y="3780430"/>
            <a:ext cx="3398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1.10</a:t>
            </a:r>
          </a:p>
          <a:p>
            <a:r>
              <a:rPr lang="en-US" sz="1600" dirty="0" smtClean="0"/>
              <a:t>In </a:t>
            </a:r>
            <a:r>
              <a:rPr lang="en-US" sz="1600" dirty="0"/>
              <a:t>2010, this mural honoring </a:t>
            </a:r>
            <a:r>
              <a:rPr lang="en-US" sz="1600" dirty="0" smtClean="0"/>
              <a:t>Noam Chomsky was </a:t>
            </a:r>
            <a:r>
              <a:rPr lang="en-US" sz="1600" dirty="0"/>
              <a:t>put up in Philadelphia, Pennsylvania. (credit: Robert Moran)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Contemporary psychology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7545" y="1296537"/>
            <a:ext cx="8311487" cy="5322627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6CB255"/>
                </a:solidFill>
              </a:rPr>
              <a:t>Branches of psychology</a:t>
            </a:r>
            <a:endParaRPr lang="en-US" b="1" u="sng" dirty="0" smtClean="0">
              <a:solidFill>
                <a:srgbClr val="6CB255"/>
              </a:solidFill>
            </a:endParaRPr>
          </a:p>
          <a:p>
            <a:r>
              <a:rPr lang="en-US" dirty="0" smtClean="0"/>
              <a:t>Biopsychology </a:t>
            </a:r>
            <a:r>
              <a:rPr lang="en-US" dirty="0"/>
              <a:t>and Evolutionary Psychology </a:t>
            </a:r>
            <a:endParaRPr lang="en-US" dirty="0" smtClean="0"/>
          </a:p>
          <a:p>
            <a:r>
              <a:rPr lang="en-US" dirty="0" smtClean="0"/>
              <a:t>Sensation and Perception</a:t>
            </a:r>
            <a:endParaRPr lang="en-US" dirty="0"/>
          </a:p>
          <a:p>
            <a:r>
              <a:rPr lang="en-US" dirty="0" smtClean="0"/>
              <a:t>Cognitive </a:t>
            </a:r>
            <a:r>
              <a:rPr lang="en-US" dirty="0"/>
              <a:t>Psychology </a:t>
            </a:r>
          </a:p>
          <a:p>
            <a:r>
              <a:rPr lang="en-US" dirty="0" smtClean="0"/>
              <a:t>Developmental </a:t>
            </a:r>
            <a:r>
              <a:rPr lang="en-US" dirty="0"/>
              <a:t>Psychology </a:t>
            </a:r>
            <a:endParaRPr lang="en-US" dirty="0" smtClean="0"/>
          </a:p>
          <a:p>
            <a:r>
              <a:rPr lang="en-US" dirty="0" smtClean="0"/>
              <a:t>Personality </a:t>
            </a:r>
            <a:r>
              <a:rPr lang="en-US" dirty="0"/>
              <a:t>Psychology </a:t>
            </a:r>
            <a:endParaRPr lang="en-US" dirty="0" smtClean="0"/>
          </a:p>
          <a:p>
            <a:r>
              <a:rPr lang="en-US" dirty="0" smtClean="0"/>
              <a:t>Social Psychology</a:t>
            </a:r>
            <a:r>
              <a:rPr lang="en-US" dirty="0"/>
              <a:t> </a:t>
            </a:r>
          </a:p>
          <a:p>
            <a:r>
              <a:rPr lang="en-US" dirty="0" smtClean="0"/>
              <a:t>Health Psychology</a:t>
            </a:r>
            <a:r>
              <a:rPr lang="en-US" dirty="0"/>
              <a:t> </a:t>
            </a:r>
          </a:p>
          <a:p>
            <a:r>
              <a:rPr lang="en-US" dirty="0" smtClean="0"/>
              <a:t>Industrial-Organizational Psychology</a:t>
            </a:r>
            <a:endParaRPr lang="en-US" dirty="0"/>
          </a:p>
          <a:p>
            <a:r>
              <a:rPr lang="en-US" dirty="0"/>
              <a:t>Sports and Exercise Psychology </a:t>
            </a:r>
            <a:endParaRPr lang="en-US" dirty="0" smtClean="0"/>
          </a:p>
          <a:p>
            <a:r>
              <a:rPr lang="en-US" dirty="0" smtClean="0"/>
              <a:t>Clinical </a:t>
            </a:r>
            <a:r>
              <a:rPr lang="en-US" dirty="0"/>
              <a:t>Psychology </a:t>
            </a:r>
            <a:endParaRPr lang="en-US" dirty="0" smtClean="0"/>
          </a:p>
          <a:p>
            <a:r>
              <a:rPr lang="en-US" dirty="0" smtClean="0"/>
              <a:t>Forensic Psychology</a:t>
            </a:r>
            <a:endParaRPr lang="en-US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72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3534"/>
            <a:ext cx="8062912" cy="659535"/>
          </a:xfrm>
        </p:spPr>
        <p:txBody>
          <a:bodyPr/>
          <a:lstStyle/>
          <a:p>
            <a:r>
              <a:rPr lang="en-US" dirty="0" smtClean="0"/>
              <a:t>biopsychology</a:t>
            </a:r>
            <a:endParaRPr lang="en-US" sz="1400" dirty="0"/>
          </a:p>
        </p:txBody>
      </p:sp>
      <p:pic>
        <p:nvPicPr>
          <p:cNvPr id="2" name="Picture Placeholder 1" descr="CNX_Psych_01_03_NervSystem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72" r="-34772"/>
          <a:stretch>
            <a:fillRect/>
          </a:stretch>
        </p:blipFill>
        <p:spPr>
          <a:xfrm>
            <a:off x="3168994" y="2697588"/>
            <a:ext cx="6374700" cy="276722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196531"/>
            <a:ext cx="8062912" cy="763370"/>
          </a:xfrm>
        </p:spPr>
        <p:txBody>
          <a:bodyPr>
            <a:normAutofit/>
          </a:bodyPr>
          <a:lstStyle/>
          <a:p>
            <a:r>
              <a:rPr lang="en-US" sz="1800" dirty="0"/>
              <a:t>Biological psychologists study how the structure and function of the nervous system generate behavior</a:t>
            </a:r>
            <a:r>
              <a:rPr lang="en-US" sz="1800" dirty="0" smtClean="0"/>
              <a:t>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91813" y="5786651"/>
            <a:ext cx="122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1.11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142697"/>
            <a:ext cx="37326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 can </a:t>
            </a:r>
            <a:r>
              <a:rPr lang="en-US"/>
              <a:t>include</a:t>
            </a:r>
            <a:r>
              <a:rPr lang="en-US" smtClean="0"/>
              <a:t>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Sensory and motor systems</a:t>
            </a:r>
          </a:p>
          <a:p>
            <a:pPr marL="285750" indent="-285750">
              <a:buFontTx/>
              <a:buChar char="-"/>
            </a:pPr>
            <a:r>
              <a:rPr lang="en-US" dirty="0"/>
              <a:t>Sleep</a:t>
            </a:r>
          </a:p>
          <a:p>
            <a:pPr marL="285750" indent="-285750">
              <a:buFontTx/>
              <a:buChar char="-"/>
            </a:pPr>
            <a:r>
              <a:rPr lang="en-US" dirty="0"/>
              <a:t>Drug use and abuse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Ingestive</a:t>
            </a:r>
            <a:r>
              <a:rPr lang="en-US" dirty="0"/>
              <a:t> behavior</a:t>
            </a:r>
          </a:p>
          <a:p>
            <a:pPr marL="285750" indent="-285750">
              <a:buFontTx/>
              <a:buChar char="-"/>
            </a:pPr>
            <a:r>
              <a:rPr lang="en-US" dirty="0"/>
              <a:t>Reproductive behavior</a:t>
            </a:r>
          </a:p>
          <a:p>
            <a:pPr marL="285750" indent="-285750">
              <a:buFontTx/>
              <a:buChar char="-"/>
            </a:pPr>
            <a:r>
              <a:rPr lang="en-US" dirty="0"/>
              <a:t>Neurodevelopment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Plasticity of the nervous system</a:t>
            </a:r>
          </a:p>
          <a:p>
            <a:pPr marL="285750" indent="-285750">
              <a:buFontTx/>
              <a:buChar char="-"/>
            </a:pPr>
            <a:r>
              <a:rPr lang="en-US" dirty="0"/>
              <a:t>Biological correlates of psychological disorders</a:t>
            </a:r>
          </a:p>
        </p:txBody>
      </p:sp>
    </p:spTree>
    <p:extLst>
      <p:ext uri="{BB962C8B-B14F-4D97-AF65-F5344CB8AC3E}">
        <p14:creationId xmlns:p14="http://schemas.microsoft.com/office/powerpoint/2010/main" val="852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sENSATION</a:t>
            </a:r>
            <a:r>
              <a:rPr lang="en-US" dirty="0" smtClean="0"/>
              <a:t> AND PERCEPTION</a:t>
            </a:r>
            <a:endParaRPr lang="en-US" dirty="0"/>
          </a:p>
        </p:txBody>
      </p:sp>
      <p:pic>
        <p:nvPicPr>
          <p:cNvPr id="2" name="Picture Placeholder 1" descr="CNX_Psych_01_03_DuckRabbi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15" r="-27615"/>
          <a:stretch>
            <a:fillRect/>
          </a:stretch>
        </p:blipFill>
        <p:spPr>
          <a:xfrm>
            <a:off x="457200" y="3437140"/>
            <a:ext cx="4674359" cy="261710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114996" y="3875964"/>
            <a:ext cx="3568890" cy="2098999"/>
          </a:xfrm>
        </p:spPr>
        <p:txBody>
          <a:bodyPr>
            <a:normAutofit/>
          </a:bodyPr>
          <a:lstStyle/>
          <a:p>
            <a:r>
              <a:rPr lang="en-US" sz="1400" dirty="0"/>
              <a:t>Figure 1.12</a:t>
            </a:r>
          </a:p>
          <a:p>
            <a:r>
              <a:rPr lang="en-US" sz="1600" dirty="0" smtClean="0"/>
              <a:t>When </a:t>
            </a:r>
            <a:r>
              <a:rPr lang="en-US" sz="1600" dirty="0"/>
              <a:t>you look at this image, you may see a duck or a rabbit. The sensory information remains </a:t>
            </a:r>
            <a:r>
              <a:rPr lang="en-US" sz="1600" dirty="0" smtClean="0"/>
              <a:t>the same</a:t>
            </a:r>
            <a:r>
              <a:rPr lang="en-US" sz="1600" dirty="0"/>
              <a:t>, but your perception can vary dramatically.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172" y="1280337"/>
            <a:ext cx="7983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area of study focuses on both physiological aspects of sensory systems and the psychological experience of sensory information.</a:t>
            </a:r>
          </a:p>
          <a:p>
            <a:endParaRPr lang="en-US" dirty="0"/>
          </a:p>
          <a:p>
            <a:r>
              <a:rPr lang="en-US" dirty="0"/>
              <a:t>Sensation </a:t>
            </a:r>
            <a:r>
              <a:rPr lang="mr-IN" dirty="0"/>
              <a:t>–</a:t>
            </a:r>
            <a:r>
              <a:rPr lang="en-US" dirty="0"/>
              <a:t> Sensory information (sights, sounds, touch, smell).</a:t>
            </a:r>
          </a:p>
          <a:p>
            <a:endParaRPr lang="en-US" dirty="0"/>
          </a:p>
          <a:p>
            <a:r>
              <a:rPr lang="en-US" dirty="0"/>
              <a:t>Perception </a:t>
            </a:r>
            <a:r>
              <a:rPr lang="mr-IN" dirty="0"/>
              <a:t>–</a:t>
            </a:r>
            <a:r>
              <a:rPr lang="en-US" dirty="0"/>
              <a:t> Experience of the world which is influenced by where we focus our attention, our previous experiences, and our cultural backgrounds.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psychology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418393"/>
            <a:ext cx="8062912" cy="4027063"/>
          </a:xfrm>
        </p:spPr>
        <p:txBody>
          <a:bodyPr/>
          <a:lstStyle/>
          <a:p>
            <a:r>
              <a:rPr lang="en-US" dirty="0"/>
              <a:t>Branch of psychology that focuses on cognition and thoughts and their relationship to our experiences and our actions.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Attention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Problem solving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Language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Memory</a:t>
            </a:r>
            <a:endParaRPr lang="en-US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1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psychology?</a:t>
            </a:r>
            <a:endParaRPr lang="en-US" dirty="0"/>
          </a:p>
        </p:txBody>
      </p:sp>
      <p:pic>
        <p:nvPicPr>
          <p:cNvPr id="2" name="Picture Placeholder 1" descr="CNX_Psych_01_00_Collag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6" r="-5636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200" dirty="0"/>
              <a:t>Figure </a:t>
            </a:r>
            <a:r>
              <a:rPr lang="en-US" sz="1200" dirty="0" smtClean="0"/>
              <a:t>1.1 (</a:t>
            </a:r>
            <a:r>
              <a:rPr lang="en-US" sz="1200" dirty="0"/>
              <a:t>credit "background": modification of work </a:t>
            </a:r>
            <a:r>
              <a:rPr lang="en-US" sz="1200" dirty="0" smtClean="0"/>
              <a:t>by </a:t>
            </a:r>
            <a:r>
              <a:rPr lang="en-US" sz="1200" dirty="0" err="1" smtClean="0"/>
              <a:t>Nattachai</a:t>
            </a:r>
            <a:r>
              <a:rPr lang="en-US" sz="1200" dirty="0" smtClean="0"/>
              <a:t> </a:t>
            </a:r>
            <a:r>
              <a:rPr lang="en-US" sz="1200" dirty="0" err="1"/>
              <a:t>Noogure</a:t>
            </a:r>
            <a:r>
              <a:rPr lang="en-US" sz="1200" dirty="0"/>
              <a:t>; credit "top left": modification of work by U.S. Navy; credit "top middle-left": modification of work </a:t>
            </a:r>
            <a:r>
              <a:rPr lang="en-US" sz="1200" dirty="0" smtClean="0"/>
              <a:t>by Peter </a:t>
            </a:r>
            <a:r>
              <a:rPr lang="en-US" sz="1200" dirty="0"/>
              <a:t>Shanks; credit "top middle-right": modification of work by "</a:t>
            </a:r>
            <a:r>
              <a:rPr lang="en-US" sz="1200" dirty="0" err="1"/>
              <a:t>devinf</a:t>
            </a:r>
            <a:r>
              <a:rPr lang="en-US" sz="1200" dirty="0"/>
              <a:t>"/Flickr; credit "top right": modification of </a:t>
            </a:r>
            <a:r>
              <a:rPr lang="en-US" sz="1200" dirty="0" smtClean="0"/>
              <a:t>work by </a:t>
            </a:r>
            <a:r>
              <a:rPr lang="en-US" sz="1200" dirty="0"/>
              <a:t>Alejandra Quintero </a:t>
            </a:r>
            <a:r>
              <a:rPr lang="en-US" sz="1200" dirty="0" err="1"/>
              <a:t>Sinisterra</a:t>
            </a:r>
            <a:r>
              <a:rPr lang="en-US" sz="1200" dirty="0"/>
              <a:t>; credit "bottom left": modification of work by Gabriel Rocha; credit "bottom </a:t>
            </a:r>
            <a:r>
              <a:rPr lang="en-US" sz="1200" dirty="0" smtClean="0"/>
              <a:t>middle-left”: modification </a:t>
            </a:r>
            <a:r>
              <a:rPr lang="en-US" sz="1200" dirty="0"/>
              <a:t>of work by Caleb </a:t>
            </a:r>
            <a:r>
              <a:rPr lang="en-US" sz="1200" dirty="0" err="1"/>
              <a:t>Roenigk</a:t>
            </a:r>
            <a:r>
              <a:rPr lang="en-US" sz="1200" dirty="0"/>
              <a:t>; credit "bottom middle-right": modification of work by </a:t>
            </a:r>
            <a:r>
              <a:rPr lang="en-US" sz="1200" dirty="0" err="1"/>
              <a:t>Staffan</a:t>
            </a:r>
            <a:r>
              <a:rPr lang="en-US" sz="1200" dirty="0"/>
              <a:t> </a:t>
            </a:r>
            <a:r>
              <a:rPr lang="en-US" sz="1200" dirty="0" err="1"/>
              <a:t>Scherz</a:t>
            </a:r>
            <a:r>
              <a:rPr lang="en-US" sz="1200" dirty="0" smtClean="0"/>
              <a:t>; credit </a:t>
            </a:r>
            <a:r>
              <a:rPr lang="en-US" sz="1200" dirty="0"/>
              <a:t>"bottom right": modification of work by Czech Provincial Reconstruction Team)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6CB255"/>
                </a:solidFill>
              </a:rPr>
              <a:t>dEVELOPMENTAL</a:t>
            </a:r>
            <a:r>
              <a:rPr lang="en-US" sz="2400" dirty="0" smtClean="0">
                <a:solidFill>
                  <a:srgbClr val="6CB255"/>
                </a:solidFill>
              </a:rPr>
              <a:t> PSYCHOLOGY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CNX_Psych_01_03_Piage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38" r="-14138"/>
          <a:stretch>
            <a:fillRect/>
          </a:stretch>
        </p:blipFill>
        <p:spPr>
          <a:xfrm>
            <a:off x="457200" y="1635020"/>
            <a:ext cx="3268639" cy="42608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385366" y="1428860"/>
            <a:ext cx="3913188" cy="4466973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Developmental psychology studies the physical and mental attributes of aging and maturation. 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This </a:t>
            </a:r>
            <a:r>
              <a:rPr lang="en-US" sz="1800" dirty="0">
                <a:solidFill>
                  <a:schemeClr val="tx1"/>
                </a:solidFill>
              </a:rPr>
              <a:t>can include </a:t>
            </a:r>
            <a:r>
              <a:rPr lang="en-US" sz="1800" dirty="0" smtClean="0">
                <a:solidFill>
                  <a:schemeClr val="tx1"/>
                </a:solidFill>
              </a:rPr>
              <a:t>various skills that </a:t>
            </a:r>
            <a:r>
              <a:rPr lang="en-US" sz="1800" dirty="0">
                <a:solidFill>
                  <a:schemeClr val="tx1"/>
                </a:solidFill>
              </a:rPr>
              <a:t>are acquired throughout growth. 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Moral Reasoning</a:t>
            </a:r>
          </a:p>
          <a:p>
            <a:pPr marL="285750" indent="-285750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Cognitive Skills</a:t>
            </a:r>
          </a:p>
          <a:p>
            <a:pPr marL="285750" indent="-285750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Social Skills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Jean </a:t>
            </a:r>
            <a:r>
              <a:rPr lang="en-US" sz="1800" dirty="0">
                <a:solidFill>
                  <a:srgbClr val="000000"/>
                </a:solidFill>
              </a:rPr>
              <a:t>Piaget is famous for his theories regarding changes in cognitive ability that occur as we move </a:t>
            </a:r>
            <a:r>
              <a:rPr lang="en-US" sz="1800" dirty="0" smtClean="0">
                <a:solidFill>
                  <a:srgbClr val="000000"/>
                </a:solidFill>
              </a:rPr>
              <a:t>from infancy </a:t>
            </a:r>
            <a:r>
              <a:rPr lang="en-US" sz="1800" dirty="0">
                <a:solidFill>
                  <a:srgbClr val="000000"/>
                </a:solidFill>
              </a:rPr>
              <a:t>to adulthood.</a:t>
            </a: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0321" y="6156304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Figure 1.13 J</a:t>
            </a:r>
            <a:r>
              <a:rPr lang="en-US" sz="1400" dirty="0" smtClean="0"/>
              <a:t>ean Piaget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47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6CB255"/>
                </a:solidFill>
              </a:rPr>
              <a:t>Personality psychology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CNX_Psych_01_03_BigFiv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81" b="-11981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583140"/>
            <a:ext cx="3913188" cy="4986166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Focuses on behaviors and thought patterns that are unique to each individual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Studies </a:t>
            </a:r>
            <a:r>
              <a:rPr lang="en-US" sz="1600" dirty="0">
                <a:solidFill>
                  <a:schemeClr val="tx1"/>
                </a:solidFill>
              </a:rPr>
              <a:t>in this field include conscious and unconscious thinking </a:t>
            </a:r>
            <a:r>
              <a:rPr lang="en-US" sz="1600" dirty="0" smtClean="0">
                <a:solidFill>
                  <a:schemeClr val="tx1"/>
                </a:solidFill>
              </a:rPr>
              <a:t>and identifying </a:t>
            </a:r>
            <a:r>
              <a:rPr lang="en-US" sz="1600" dirty="0">
                <a:solidFill>
                  <a:schemeClr val="tx1"/>
                </a:solidFill>
              </a:rPr>
              <a:t>personality traits. 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rgbClr val="6CB255"/>
              </a:solidFill>
            </a:endParaRPr>
          </a:p>
          <a:p>
            <a:r>
              <a:rPr lang="en-US" sz="1600" dirty="0" smtClean="0">
                <a:solidFill>
                  <a:srgbClr val="6CB255"/>
                </a:solidFill>
              </a:rPr>
              <a:t>FIVE </a:t>
            </a:r>
            <a:r>
              <a:rPr lang="en-US" sz="1600" dirty="0">
                <a:solidFill>
                  <a:srgbClr val="6CB255"/>
                </a:solidFill>
              </a:rPr>
              <a:t>FACTOR MODEL </a:t>
            </a:r>
            <a:r>
              <a:rPr lang="en-US" sz="1400" dirty="0">
                <a:solidFill>
                  <a:schemeClr val="tx1"/>
                </a:solidFill>
              </a:rPr>
              <a:t>Figure </a:t>
            </a:r>
            <a:r>
              <a:rPr lang="en-US" sz="1400" dirty="0" smtClean="0">
                <a:solidFill>
                  <a:schemeClr val="tx1"/>
                </a:solidFill>
              </a:rPr>
              <a:t>1.14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Each </a:t>
            </a:r>
            <a:r>
              <a:rPr lang="en-US" sz="1600" dirty="0">
                <a:solidFill>
                  <a:srgbClr val="000000"/>
                </a:solidFill>
              </a:rPr>
              <a:t>of the dimensions of the Five Factor model is shown in this figure. 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00"/>
                </a:solidFill>
              </a:rPr>
              <a:t>provided description </a:t>
            </a:r>
            <a:r>
              <a:rPr lang="en-US" sz="1600" dirty="0" smtClean="0">
                <a:solidFill>
                  <a:srgbClr val="000000"/>
                </a:solidFill>
              </a:rPr>
              <a:t>would describe </a:t>
            </a:r>
            <a:r>
              <a:rPr lang="en-US" sz="1600" dirty="0">
                <a:solidFill>
                  <a:srgbClr val="000000"/>
                </a:solidFill>
              </a:rPr>
              <a:t>someone who scored highly on that given dimension. Someone with a lower score on a given </a:t>
            </a:r>
            <a:r>
              <a:rPr lang="en-US" sz="1600" dirty="0" smtClean="0">
                <a:solidFill>
                  <a:srgbClr val="000000"/>
                </a:solidFill>
              </a:rPr>
              <a:t>dimension could </a:t>
            </a:r>
            <a:r>
              <a:rPr lang="en-US" sz="1600" dirty="0">
                <a:solidFill>
                  <a:srgbClr val="000000"/>
                </a:solidFill>
              </a:rPr>
              <a:t>be described in opposite terms.</a:t>
            </a: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Social psychology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CNX_Psych_01_03_Milgram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94" r="-9894"/>
          <a:stretch>
            <a:fillRect/>
          </a:stretch>
        </p:blipFill>
        <p:spPr>
          <a:xfrm>
            <a:off x="457200" y="1308105"/>
            <a:ext cx="3139213" cy="4164648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183843" y="1410916"/>
            <a:ext cx="4100348" cy="3038254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How individuals interact and relate with others and how such interactions can affect behavior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rgbClr val="6CB255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Prejudice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Attraction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Interpersonal conflicts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Obedience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rgbClr val="6CB255"/>
              </a:solidFill>
            </a:endParaRPr>
          </a:p>
          <a:p>
            <a:endParaRPr lang="en-US" sz="1600" dirty="0">
              <a:solidFill>
                <a:srgbClr val="6CB255"/>
              </a:solidFill>
            </a:endParaRPr>
          </a:p>
          <a:p>
            <a:endParaRPr lang="en-US" sz="1600" dirty="0" smtClean="0">
              <a:solidFill>
                <a:srgbClr val="6CB255"/>
              </a:solidFill>
            </a:endParaRPr>
          </a:p>
          <a:p>
            <a:endParaRPr lang="en-US" sz="1600" dirty="0">
              <a:solidFill>
                <a:srgbClr val="6CB255"/>
              </a:solidFill>
            </a:endParaRP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677469"/>
            <a:ext cx="8062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1.15 Stanley Milgram</a:t>
            </a:r>
          </a:p>
          <a:p>
            <a:r>
              <a:rPr lang="en-US" sz="1600" dirty="0">
                <a:solidFill>
                  <a:srgbClr val="000000"/>
                </a:solidFill>
              </a:rPr>
              <a:t>Stanley Milgram’s research demonstrated just how far people will go in obeying orders from an authority figure. This advertisement was used to recruit subjects for his research.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psychology</a:t>
            </a:r>
            <a:endParaRPr lang="en-US" sz="1400" dirty="0"/>
          </a:p>
        </p:txBody>
      </p:sp>
      <p:pic>
        <p:nvPicPr>
          <p:cNvPr id="2" name="Picture Placeholder 1" descr="CNX_Psych_01_03_BioPsych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87" r="-5808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652352"/>
          </a:xfrm>
        </p:spPr>
        <p:txBody>
          <a:bodyPr>
            <a:normAutofit/>
          </a:bodyPr>
          <a:lstStyle/>
          <a:p>
            <a:r>
              <a:rPr lang="en-US" sz="1800" dirty="0"/>
              <a:t>Branch that focuses on how individual health is directly related or affected by biological, psychological, and sociocultural influences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biopsychosocial model suggests that health/illness is determined by an interaction of these </a:t>
            </a:r>
            <a:r>
              <a:rPr lang="en-US" sz="1800" dirty="0" smtClean="0"/>
              <a:t>three factors</a:t>
            </a:r>
            <a:r>
              <a:rPr lang="en-US" sz="1800" dirty="0"/>
              <a:t>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4949" y="3957851"/>
            <a:ext cx="122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1.16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psychology</a:t>
            </a:r>
            <a:endParaRPr lang="en-US" dirty="0"/>
          </a:p>
        </p:txBody>
      </p:sp>
      <p:pic>
        <p:nvPicPr>
          <p:cNvPr id="2" name="Picture Placeholder 1" descr="CNX_Psych_01_03_CogBehav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59" r="-28759"/>
          <a:stretch>
            <a:fillRect/>
          </a:stretch>
        </p:blipFill>
        <p:spPr>
          <a:xfrm>
            <a:off x="3963488" y="1555847"/>
            <a:ext cx="4716488" cy="257942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698085"/>
            <a:ext cx="8062912" cy="1720592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Figure 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1.17 Cognitive-Behavioral Therapy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800" dirty="0" smtClean="0"/>
              <a:t>Cognitive-behavioral </a:t>
            </a:r>
            <a:r>
              <a:rPr lang="en-US" sz="1800" dirty="0"/>
              <a:t>therapists take cognitive processes and behaviors into account when </a:t>
            </a:r>
            <a:r>
              <a:rPr lang="en-US" sz="1800" dirty="0" smtClean="0"/>
              <a:t>providing psychotherapy</a:t>
            </a:r>
            <a:r>
              <a:rPr lang="en-US" sz="1800" dirty="0"/>
              <a:t>. This is one of several strategies that may be used by practicing clinical psychologists.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39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882" y="1337478"/>
            <a:ext cx="36410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Focuses on diagnosis and treatment of psychological disorders and problematic patterns of behavior.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Study </a:t>
            </a:r>
            <a:r>
              <a:rPr lang="en-US" dirty="0"/>
              <a:t>involves clinical therapy and counseling.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217"/>
            <a:ext cx="8062912" cy="659535"/>
          </a:xfrm>
        </p:spPr>
        <p:txBody>
          <a:bodyPr/>
          <a:lstStyle/>
          <a:p>
            <a:r>
              <a:rPr lang="en-US" dirty="0" smtClean="0"/>
              <a:t>Industrial-organizational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97752"/>
            <a:ext cx="8062912" cy="5230344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Branch that applies psychological theories, principles and research to industrial and organizational settings.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Involves issues related to personnel management, organizational structure and workplace environment.</a:t>
            </a:r>
            <a:endParaRPr lang="en-US" sz="1800" dirty="0">
              <a:solidFill>
                <a:srgbClr val="6CB255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6CB255"/>
                </a:solidFill>
                <a:latin typeface="+mj-lt"/>
              </a:rPr>
              <a:t>SPORTS &amp; EXERCISE PSYCHOLOGY</a:t>
            </a:r>
          </a:p>
          <a:p>
            <a:r>
              <a:rPr lang="en-US" sz="1800" dirty="0" smtClean="0"/>
              <a:t>Focus </a:t>
            </a:r>
            <a:r>
              <a:rPr lang="en-US" sz="1800" dirty="0"/>
              <a:t>on psychological aspects regarding sports and physical performance. </a:t>
            </a:r>
            <a:endParaRPr lang="en-US" sz="1800" dirty="0" smtClean="0"/>
          </a:p>
          <a:p>
            <a:r>
              <a:rPr lang="en-US" sz="1800" dirty="0" smtClean="0"/>
              <a:t>Study </a:t>
            </a:r>
            <a:r>
              <a:rPr lang="en-US" sz="1800" dirty="0"/>
              <a:t>includes motivation, performance related anxiety, and general mental well being. </a:t>
            </a:r>
          </a:p>
          <a:p>
            <a:r>
              <a:rPr lang="en-US" sz="2400" dirty="0" smtClean="0">
                <a:solidFill>
                  <a:srgbClr val="6CB255"/>
                </a:solidFill>
                <a:latin typeface="+mj-lt"/>
              </a:rPr>
              <a:t>FORENSIC PSYCHOLOGY</a:t>
            </a:r>
          </a:p>
          <a:p>
            <a:r>
              <a:rPr lang="en-US" sz="1800" dirty="0"/>
              <a:t>Branch of psychology dealing with justice system. </a:t>
            </a:r>
            <a:endParaRPr lang="en-US" sz="1800" dirty="0" smtClean="0"/>
          </a:p>
          <a:p>
            <a:r>
              <a:rPr lang="en-US" sz="1800" dirty="0" smtClean="0"/>
              <a:t>Tasks </a:t>
            </a:r>
            <a:r>
              <a:rPr lang="en-US" sz="1800" dirty="0"/>
              <a:t>of Forensic Psychologists include assessment of individuals' mental competency to stand in trial, sentencing and treatment suggestions, and advisement regarding eyewitness testimonies. </a:t>
            </a:r>
            <a:endParaRPr lang="en-US" sz="1800" dirty="0" smtClean="0"/>
          </a:p>
          <a:p>
            <a:r>
              <a:rPr lang="en-US" sz="1800" dirty="0" smtClean="0"/>
              <a:t>This </a:t>
            </a:r>
            <a:r>
              <a:rPr lang="en-US" sz="1800" dirty="0"/>
              <a:t>field of psychology requires a strong understanding of the legal system. </a:t>
            </a:r>
          </a:p>
          <a:p>
            <a:endParaRPr lang="en-US" sz="2400" dirty="0">
              <a:solidFill>
                <a:srgbClr val="6CB255"/>
              </a:solidFill>
              <a:latin typeface="+mj-lt"/>
            </a:endParaRP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39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1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IN PSYCHOLOGY</a:t>
            </a:r>
            <a:endParaRPr lang="en-US" dirty="0"/>
          </a:p>
        </p:txBody>
      </p:sp>
      <p:pic>
        <p:nvPicPr>
          <p:cNvPr id="2" name="Picture Placeholder 1" descr="CNX_Psych_01_04_Hooding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17" r="-23717"/>
          <a:stretch>
            <a:fillRect/>
          </a:stretch>
        </p:blipFill>
        <p:spPr>
          <a:xfrm>
            <a:off x="3020816" y="1600059"/>
            <a:ext cx="6123184" cy="265804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12442" y="4543731"/>
            <a:ext cx="4507670" cy="1352102"/>
          </a:xfrm>
        </p:spPr>
        <p:txBody>
          <a:bodyPr>
            <a:normAutofit/>
          </a:bodyPr>
          <a:lstStyle/>
          <a:p>
            <a:r>
              <a:rPr lang="en-US" sz="1400" dirty="0"/>
              <a:t>Figure 1.18 </a:t>
            </a:r>
            <a:r>
              <a:rPr lang="en-US" sz="1400" dirty="0" smtClean="0"/>
              <a:t> </a:t>
            </a:r>
            <a:r>
              <a:rPr lang="en-US" sz="1600" dirty="0" smtClean="0"/>
              <a:t>Doctoral </a:t>
            </a:r>
            <a:r>
              <a:rPr lang="en-US" sz="1600" dirty="0"/>
              <a:t>degrees are generally conferred in formal ceremonies involving special attire and rites. (</a:t>
            </a:r>
            <a:r>
              <a:rPr lang="en-US" sz="1600" dirty="0" smtClean="0"/>
              <a:t>credit: Public </a:t>
            </a:r>
            <a:r>
              <a:rPr lang="en-US" sz="1600" dirty="0"/>
              <a:t>Affairs Office Fort Wainwright)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1" y="1460310"/>
            <a:ext cx="32822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careers in psychology require a PhD or a Masters degree.</a:t>
            </a:r>
          </a:p>
          <a:p>
            <a:endParaRPr lang="en-US" dirty="0"/>
          </a:p>
          <a:p>
            <a:r>
              <a:rPr lang="en-US" dirty="0" smtClean="0"/>
              <a:t>A few career options: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Teaching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Research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Clinical psychologist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Counseling psychologist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Social Work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Corporate and Marketing jobs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eMPLOYMENT</a:t>
            </a:r>
            <a:r>
              <a:rPr lang="en-US" dirty="0" smtClean="0"/>
              <a:t> IN DIFFERENT SECTORS</a:t>
            </a:r>
            <a:endParaRPr lang="en-US" dirty="0"/>
          </a:p>
        </p:txBody>
      </p:sp>
      <p:pic>
        <p:nvPicPr>
          <p:cNvPr id="2" name="Picture Placeholder 1" descr="CNX_Psych_01_04_Employed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51" r="-2705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Figure </a:t>
            </a:r>
            <a:r>
              <a:rPr lang="en-US" sz="1600" dirty="0" smtClean="0"/>
              <a:t>1.19 Individuals </a:t>
            </a:r>
            <a:r>
              <a:rPr lang="en-US" sz="1600" dirty="0"/>
              <a:t>earning a PhD in psychology have a range of employment options.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psychology?</a:t>
            </a:r>
            <a:endParaRPr lang="en-US" dirty="0"/>
          </a:p>
        </p:txBody>
      </p:sp>
      <p:pic>
        <p:nvPicPr>
          <p:cNvPr id="2" name="Picture Placeholder 1" descr="CNX_Psych_01_01_PsycheEro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28" r="-64828"/>
          <a:stretch>
            <a:fillRect/>
          </a:stretch>
        </p:blipFill>
        <p:spPr>
          <a:xfrm>
            <a:off x="3022738" y="1449933"/>
            <a:ext cx="7380765" cy="320395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995081" y="5007754"/>
            <a:ext cx="3525031" cy="601475"/>
          </a:xfrm>
        </p:spPr>
        <p:txBody>
          <a:bodyPr>
            <a:normAutofit/>
          </a:bodyPr>
          <a:lstStyle/>
          <a:p>
            <a:r>
              <a:rPr lang="en-US" sz="1600"/>
              <a:t>Figure </a:t>
            </a:r>
            <a:r>
              <a:rPr lang="en-US" sz="1600" smtClean="0"/>
              <a:t>1.2 Antonio </a:t>
            </a:r>
            <a:r>
              <a:rPr lang="en-US" sz="1600" dirty="0"/>
              <a:t>Canova's sculpture depicts Eros and Psyche.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449933"/>
            <a:ext cx="42103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CB255"/>
                </a:solidFill>
              </a:rPr>
              <a:t>Psych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Soul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6CB255"/>
                </a:solidFill>
              </a:rPr>
              <a:t>Ology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Scientific study of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6CB255"/>
                </a:solidFill>
              </a:rPr>
              <a:t>Psychology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Scientific study of the mind and behavior.</a:t>
            </a:r>
          </a:p>
          <a:p>
            <a:endParaRPr lang="en-US" dirty="0"/>
          </a:p>
          <a:p>
            <a:r>
              <a:rPr lang="en-US" dirty="0"/>
              <a:t>Psychologists study everything about the human experience from the basic workings of the human brain to consciousness, memory, language, reasoning, </a:t>
            </a:r>
            <a:r>
              <a:rPr lang="en-US" dirty="0" smtClean="0"/>
              <a:t>personality </a:t>
            </a:r>
            <a:r>
              <a:rPr lang="en-US" dirty="0"/>
              <a:t>and mental health. 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591187"/>
          </a:xfrm>
        </p:spPr>
        <p:txBody>
          <a:bodyPr>
            <a:normAutofit/>
          </a:bodyPr>
          <a:lstStyle/>
          <a:p>
            <a:r>
              <a:rPr lang="en-US" dirty="0" err="1" smtClean="0"/>
              <a:t>hISTORY</a:t>
            </a:r>
            <a:r>
              <a:rPr lang="en-US" dirty="0" smtClean="0"/>
              <a:t> OF PSYCHOLOGY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32764"/>
            <a:ext cx="8062912" cy="5349923"/>
          </a:xfrm>
        </p:spPr>
        <p:txBody>
          <a:bodyPr>
            <a:normAutofit/>
          </a:bodyPr>
          <a:lstStyle/>
          <a:p>
            <a:r>
              <a:rPr lang="en-US" sz="1800" b="1" u="sng" dirty="0">
                <a:solidFill>
                  <a:srgbClr val="6CB255"/>
                </a:solidFill>
              </a:rPr>
              <a:t>Psychological perspectives</a:t>
            </a:r>
            <a:endParaRPr lang="en-US" sz="1800" b="1" u="sng" dirty="0" smtClean="0">
              <a:solidFill>
                <a:srgbClr val="6CB255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Structuralism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mr-IN" sz="1600" dirty="0" smtClean="0">
                <a:solidFill>
                  <a:schemeClr val="tx1"/>
                </a:solidFill>
              </a:rPr>
              <a:t>–</a:t>
            </a:r>
            <a:r>
              <a:rPr lang="en-US" sz="1600" dirty="0" smtClean="0">
                <a:solidFill>
                  <a:schemeClr val="tx1"/>
                </a:solidFill>
              </a:rPr>
              <a:t> understanding the conscious experience through introspection.</a:t>
            </a:r>
            <a:endParaRPr lang="en-US" sz="1600" dirty="0" smtClean="0">
              <a:solidFill>
                <a:srgbClr val="6CB255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/>
              <a:t>Wilhelm Wundt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Functionalism </a:t>
            </a:r>
            <a:r>
              <a:rPr lang="mr-IN" sz="1600" dirty="0" smtClean="0">
                <a:solidFill>
                  <a:schemeClr val="tx1"/>
                </a:solidFill>
              </a:rPr>
              <a:t>–</a:t>
            </a:r>
            <a:r>
              <a:rPr lang="en-US" sz="1600" dirty="0" smtClean="0">
                <a:solidFill>
                  <a:schemeClr val="tx1"/>
                </a:solidFill>
              </a:rPr>
              <a:t> focused on how mental activities helped an organism adapt to its environment.</a:t>
            </a:r>
            <a:endParaRPr lang="en-US" sz="1600" dirty="0" smtClean="0">
              <a:solidFill>
                <a:srgbClr val="6CB255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/>
              <a:t>William James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Psychoanalytic Theory </a:t>
            </a:r>
            <a:r>
              <a:rPr lang="mr-IN" sz="1600" dirty="0" smtClean="0">
                <a:solidFill>
                  <a:schemeClr val="tx1"/>
                </a:solidFill>
              </a:rPr>
              <a:t>–</a:t>
            </a:r>
            <a:r>
              <a:rPr lang="en-US" sz="1600" dirty="0" smtClean="0">
                <a:solidFill>
                  <a:schemeClr val="tx1"/>
                </a:solidFill>
              </a:rPr>
              <a:t> focuses on the role of the unconscious in affecting conscious behavior.</a:t>
            </a:r>
            <a:endParaRPr lang="en-US" sz="1600" dirty="0" smtClean="0">
              <a:solidFill>
                <a:srgbClr val="6CB255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/>
              <a:t>Sigmund Freud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Gestalt Psychology </a:t>
            </a:r>
            <a:r>
              <a:rPr lang="mr-IN" sz="1600" dirty="0" smtClean="0">
                <a:solidFill>
                  <a:schemeClr val="tx1"/>
                </a:solidFill>
              </a:rPr>
              <a:t>–</a:t>
            </a:r>
            <a:r>
              <a:rPr lang="en-US" sz="1600" dirty="0" smtClean="0">
                <a:solidFill>
                  <a:schemeClr val="tx1"/>
                </a:solidFill>
              </a:rPr>
              <a:t> Focuses on humans as a whole rather than individual parts.</a:t>
            </a:r>
            <a:endParaRPr lang="en-US" sz="1600" dirty="0" smtClean="0">
              <a:solidFill>
                <a:srgbClr val="6CB255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/>
              <a:t>Wertheimer, </a:t>
            </a:r>
            <a:r>
              <a:rPr lang="en-US" sz="1600" dirty="0" err="1" smtClean="0"/>
              <a:t>Koffka</a:t>
            </a:r>
            <a:r>
              <a:rPr lang="en-US" sz="1600" dirty="0" smtClean="0"/>
              <a:t>, Kohler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Behaviorism </a:t>
            </a:r>
            <a:r>
              <a:rPr lang="mr-IN" sz="1600" dirty="0" smtClean="0">
                <a:solidFill>
                  <a:schemeClr val="tx1"/>
                </a:solidFill>
              </a:rPr>
              <a:t>–</a:t>
            </a:r>
            <a:r>
              <a:rPr lang="en-US" sz="1600" dirty="0" smtClean="0">
                <a:solidFill>
                  <a:schemeClr val="tx1"/>
                </a:solidFill>
              </a:rPr>
              <a:t> focuses on observing and controlling behavior.</a:t>
            </a:r>
            <a:endParaRPr lang="en-US" sz="1600" dirty="0" smtClean="0">
              <a:solidFill>
                <a:srgbClr val="6CB255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/>
              <a:t>Pavlov, Watson, Skinner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Humanism </a:t>
            </a:r>
            <a:r>
              <a:rPr lang="en-US" sz="1600" dirty="0" smtClean="0"/>
              <a:t>- </a:t>
            </a:r>
            <a:r>
              <a:rPr lang="en-US" sz="1600" dirty="0"/>
              <a:t>emphasizes the potential for good that is innate to all humans</a:t>
            </a:r>
            <a:r>
              <a:rPr lang="en-US" sz="16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Abraham Maslow and Carl Rogers</a:t>
            </a:r>
          </a:p>
        </p:txBody>
      </p:sp>
      <p:pic>
        <p:nvPicPr>
          <p:cNvPr id="6" name="Picture 5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02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4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wILHELM</a:t>
            </a:r>
            <a:r>
              <a:rPr lang="en-US" dirty="0"/>
              <a:t> </a:t>
            </a:r>
            <a:r>
              <a:rPr lang="en-US" dirty="0" smtClean="0"/>
              <a:t>WUNDT (structuralism)</a:t>
            </a:r>
            <a:endParaRPr lang="en-US" sz="1400" dirty="0"/>
          </a:p>
        </p:txBody>
      </p:sp>
      <p:pic>
        <p:nvPicPr>
          <p:cNvPr id="2" name="Picture Placeholder 1" descr="CNX_Psych_01_02_Wund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00" r="-8300"/>
          <a:stretch>
            <a:fillRect/>
          </a:stretch>
        </p:blipFill>
        <p:spPr>
          <a:xfrm>
            <a:off x="457199" y="1122387"/>
            <a:ext cx="8062913" cy="290370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4643401"/>
            <a:ext cx="8062912" cy="2030354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Wilhelm </a:t>
            </a:r>
            <a:r>
              <a:rPr lang="en-US" sz="1800" dirty="0"/>
              <a:t>Wundt is credited as one of the founders of psychology. He created the first laboratory </a:t>
            </a:r>
            <a:r>
              <a:rPr lang="en-US" sz="1800" dirty="0" smtClean="0"/>
              <a:t>for psychological research.</a:t>
            </a:r>
          </a:p>
          <a:p>
            <a:r>
              <a:rPr lang="en-US" sz="1800" dirty="0" smtClean="0"/>
              <a:t>Wundt emphasized structuralism. He focused on understanding the structure and characteristics of the mind through introspection.</a:t>
            </a:r>
          </a:p>
          <a:p>
            <a:r>
              <a:rPr lang="en-US" sz="1800" dirty="0" smtClean="0"/>
              <a:t>Introspection - </a:t>
            </a:r>
            <a:r>
              <a:rPr lang="en-US" sz="1800" dirty="0"/>
              <a:t>Process by which someone examines their own conscious experience in an attempt to break it into its component parts.</a:t>
            </a:r>
          </a:p>
          <a:p>
            <a:endParaRPr lang="en-US" sz="1600" dirty="0" smtClean="0"/>
          </a:p>
          <a:p>
            <a:pPr marL="285750" indent="-285750">
              <a:buFontTx/>
              <a:buChar char="-"/>
            </a:pPr>
            <a:endParaRPr lang="en-US" sz="1600" dirty="0" smtClean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6554" y="3982159"/>
            <a:ext cx="4311977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This photo shows him seated and surrounded by fellow researchers and equipment in his laboratory in Germany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7480" y="4116572"/>
            <a:ext cx="1528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1.3</a:t>
            </a:r>
          </a:p>
        </p:txBody>
      </p:sp>
    </p:spTree>
    <p:extLst>
      <p:ext uri="{BB962C8B-B14F-4D97-AF65-F5344CB8AC3E}">
        <p14:creationId xmlns:p14="http://schemas.microsoft.com/office/powerpoint/2010/main" val="21209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WILLIAM </a:t>
            </a:r>
            <a:r>
              <a:rPr lang="en-US" dirty="0" smtClean="0"/>
              <a:t>JAMES (functionalism)</a:t>
            </a:r>
            <a:endParaRPr lang="en-US" sz="1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CNX_Psych_01_02_Jame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7" r="-1247"/>
          <a:stretch>
            <a:fillRect/>
          </a:stretch>
        </p:blipFill>
        <p:spPr>
          <a:xfrm>
            <a:off x="457200" y="1108075"/>
            <a:ext cx="4032250" cy="4924235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William James, shown here in a self-portrait, was the first American psychologist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James drew from the functionality of cognitive processes, establishing </a:t>
            </a:r>
            <a:r>
              <a:rPr lang="en-US" sz="1800" dirty="0" smtClean="0">
                <a:solidFill>
                  <a:schemeClr val="tx1"/>
                </a:solidFill>
              </a:rPr>
              <a:t>functionalism.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Functionalism - emphasized </a:t>
            </a:r>
            <a:r>
              <a:rPr lang="en-US" sz="1800" dirty="0">
                <a:solidFill>
                  <a:schemeClr val="tx1"/>
                </a:solidFill>
              </a:rPr>
              <a:t>how mental activities contributed to basic environmental survival.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501" y="6179924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1.4</a:t>
            </a:r>
          </a:p>
        </p:txBody>
      </p:sp>
    </p:spTree>
    <p:extLst>
      <p:ext uri="{BB962C8B-B14F-4D97-AF65-F5344CB8AC3E}">
        <p14:creationId xmlns:p14="http://schemas.microsoft.com/office/powerpoint/2010/main" val="63929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41326"/>
            <a:ext cx="8062913" cy="986973"/>
          </a:xfrm>
        </p:spPr>
        <p:txBody>
          <a:bodyPr>
            <a:noAutofit/>
          </a:bodyPr>
          <a:lstStyle/>
          <a:p>
            <a:r>
              <a:rPr lang="en-US" dirty="0" smtClean="0"/>
              <a:t>SIGMUND FREUD </a:t>
            </a:r>
            <a:br>
              <a:rPr lang="en-US" dirty="0" smtClean="0"/>
            </a:br>
            <a:r>
              <a:rPr lang="en-US" dirty="0" smtClean="0"/>
              <a:t>(psychoanalytic theory)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487606"/>
            <a:ext cx="4032913" cy="47903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Founded Psychoanalytic </a:t>
            </a:r>
            <a:r>
              <a:rPr lang="en-US" sz="1800" dirty="0"/>
              <a:t>theory, a perspective which dominated clinical psychology for many decades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Studied “hysteria” and neurosis.</a:t>
            </a:r>
            <a:endParaRPr lang="en-US" sz="1800" dirty="0"/>
          </a:p>
          <a:p>
            <a:r>
              <a:rPr lang="en-US" sz="1800" dirty="0"/>
              <a:t>T</a:t>
            </a:r>
            <a:r>
              <a:rPr lang="en-US" sz="1800" dirty="0" smtClean="0"/>
              <a:t>heorized </a:t>
            </a:r>
            <a:r>
              <a:rPr lang="en-US" sz="1800" dirty="0"/>
              <a:t>that many of his patients’ problems arose from the unconscious mind. </a:t>
            </a:r>
            <a:endParaRPr lang="en-US" sz="1800" dirty="0" smtClean="0"/>
          </a:p>
          <a:p>
            <a:r>
              <a:rPr lang="en-US" sz="1800" dirty="0"/>
              <a:t>B</a:t>
            </a:r>
            <a:r>
              <a:rPr lang="en-US" sz="1800" dirty="0" smtClean="0"/>
              <a:t>elieved </a:t>
            </a:r>
            <a:r>
              <a:rPr lang="en-US" sz="1800" dirty="0"/>
              <a:t>that one way the unconscious mind could be accessed was through dream </a:t>
            </a:r>
            <a:r>
              <a:rPr lang="en-US" sz="1800" dirty="0" smtClean="0"/>
              <a:t>analysis.</a:t>
            </a:r>
          </a:p>
          <a:p>
            <a:r>
              <a:rPr lang="en-US" sz="1800" dirty="0" smtClean="0"/>
              <a:t>Psychoanalytic theory focuses on the role of a person’s unconscious and early childhood experiences.</a:t>
            </a:r>
            <a:endParaRPr lang="en-US" sz="1800" dirty="0"/>
          </a:p>
        </p:txBody>
      </p:sp>
      <p:pic>
        <p:nvPicPr>
          <p:cNvPr id="6" name="Picture 5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035" y="1487606"/>
            <a:ext cx="4187386" cy="3616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9421" y="5275666"/>
            <a:ext cx="3193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Freud’s Couch (credit: BBC)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SIGMUND </a:t>
            </a:r>
            <a:r>
              <a:rPr lang="en-US" dirty="0" smtClean="0"/>
              <a:t>FREUD</a:t>
            </a:r>
            <a:endParaRPr lang="en-US" sz="1400" dirty="0"/>
          </a:p>
        </p:txBody>
      </p:sp>
      <p:pic>
        <p:nvPicPr>
          <p:cNvPr id="2" name="Picture Placeholder 1" descr="CNX_Psych_01_02_Freud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48" r="-39448"/>
          <a:stretch>
            <a:fillRect/>
          </a:stretch>
        </p:blipFill>
        <p:spPr>
          <a:xfrm>
            <a:off x="457199" y="1122386"/>
            <a:ext cx="8062913" cy="332678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4872251"/>
            <a:ext cx="8062912" cy="1337480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Figure 1.5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dirty="0" smtClean="0"/>
              <a:t>Sigmund </a:t>
            </a:r>
            <a:r>
              <a:rPr lang="en-US" sz="1600" dirty="0"/>
              <a:t>Freud was a highly influential figure in the history of </a:t>
            </a:r>
            <a:r>
              <a:rPr lang="en-US" sz="1600" dirty="0" smtClean="0"/>
              <a:t>psychology.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dirty="0" smtClean="0"/>
              <a:t>One </a:t>
            </a:r>
            <a:r>
              <a:rPr lang="en-US" sz="1600" dirty="0"/>
              <a:t>of his many books</a:t>
            </a:r>
            <a:r>
              <a:rPr lang="en-US" sz="1600" i="1" dirty="0"/>
              <a:t>, A General Introduction to Psychoanalysis</a:t>
            </a:r>
            <a:r>
              <a:rPr lang="en-US" sz="1600" dirty="0"/>
              <a:t>, shared his ideas about psychoanalytical therapy; it was published in 1922.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			   Gestalt psychology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53886" y="1503149"/>
            <a:ext cx="3866226" cy="4269854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Kohler, </a:t>
            </a:r>
            <a:r>
              <a:rPr lang="en-US" sz="1800" dirty="0" err="1" smtClean="0"/>
              <a:t>Koffka</a:t>
            </a:r>
            <a:r>
              <a:rPr lang="en-US" sz="1800" dirty="0" smtClean="0"/>
              <a:t> and Wertheimer were German psychologists who immigrated to the U.S. to escape Nazi Germany.</a:t>
            </a:r>
          </a:p>
          <a:p>
            <a:r>
              <a:rPr lang="en-US" sz="1800" dirty="0" smtClean="0"/>
              <a:t>Gestalt </a:t>
            </a:r>
            <a:r>
              <a:rPr lang="mr-IN" sz="1800" dirty="0" smtClean="0"/>
              <a:t>–</a:t>
            </a:r>
            <a:r>
              <a:rPr lang="en-US" sz="1800" dirty="0" smtClean="0"/>
              <a:t> “Whole”</a:t>
            </a:r>
          </a:p>
          <a:p>
            <a:r>
              <a:rPr lang="en-US" sz="1800" dirty="0" smtClean="0"/>
              <a:t>Based on the idea that although a sensory experience can be broken down into individual parts, how those parts relate to each other as a whole is often what the individual responds to in perception.</a:t>
            </a:r>
          </a:p>
          <a:p>
            <a:r>
              <a:rPr lang="en-US" sz="1800" dirty="0" smtClean="0"/>
              <a:t>Ideas of Gestalt continue to influence research on sensation and perception.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3149"/>
            <a:ext cx="3614761" cy="36147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501" y="5349922"/>
            <a:ext cx="3152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Kohler, </a:t>
            </a:r>
            <a:r>
              <a:rPr lang="en-US" sz="1400" dirty="0" err="1" smtClean="0"/>
              <a:t>Koffka</a:t>
            </a:r>
            <a:r>
              <a:rPr lang="en-US" sz="1400" dirty="0" smtClean="0"/>
              <a:t>, Wertheimer (credit: </a:t>
            </a:r>
            <a:r>
              <a:rPr lang="en-US" sz="1400" dirty="0" err="1" smtClean="0"/>
              <a:t>Elearning</a:t>
            </a:r>
            <a:r>
              <a:rPr lang="en-US" sz="1400" dirty="0" smtClean="0"/>
              <a:t> Industry)</a:t>
            </a:r>
            <a:endParaRPr lang="en-US" sz="1400" dirty="0"/>
          </a:p>
        </p:txBody>
      </p:sp>
      <p:pic>
        <p:nvPicPr>
          <p:cNvPr id="7" name="Picture 6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47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5799</TotalTime>
  <Words>1580</Words>
  <Application>Microsoft Macintosh PowerPoint</Application>
  <PresentationFormat>On-screen Show (4:3)</PresentationFormat>
  <Paragraphs>201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 Black</vt:lpstr>
      <vt:lpstr>Calibri</vt:lpstr>
      <vt:lpstr>Mangal</vt:lpstr>
      <vt:lpstr>Arial</vt:lpstr>
      <vt:lpstr>Essential</vt:lpstr>
      <vt:lpstr>PowerPoint Presentation</vt:lpstr>
      <vt:lpstr>What is psychology?</vt:lpstr>
      <vt:lpstr>What is psychology?</vt:lpstr>
      <vt:lpstr>hISTORY OF PSYCHOLOGY</vt:lpstr>
      <vt:lpstr>wILHELM WUNDT (structuralism)</vt:lpstr>
      <vt:lpstr>WILLIAM JAMES (functionalism)</vt:lpstr>
      <vt:lpstr>SIGMUND FREUD  (psychoanalytic theory)</vt:lpstr>
      <vt:lpstr>SIGMUND FREUD</vt:lpstr>
      <vt:lpstr>       Gestalt psychology</vt:lpstr>
      <vt:lpstr>IVAN PAVLOV (CLASSICAL CONDITIONING)</vt:lpstr>
      <vt:lpstr>John b. watson (BEHAVIORISM)</vt:lpstr>
      <vt:lpstr>b.f. skinner (operant conditioning)</vt:lpstr>
      <vt:lpstr>ABRAHAM MASLOW (humanism)</vt:lpstr>
      <vt:lpstr>CARL ROGERS (humanism)</vt:lpstr>
      <vt:lpstr>The cognitive revolution</vt:lpstr>
      <vt:lpstr>Contemporary psychology</vt:lpstr>
      <vt:lpstr>biopsychology</vt:lpstr>
      <vt:lpstr>sENSATION AND PERCEPTION</vt:lpstr>
      <vt:lpstr>Cognitive psychology</vt:lpstr>
      <vt:lpstr>dEVELOPMENTAL PSYCHOLOGY</vt:lpstr>
      <vt:lpstr>Personality psychology</vt:lpstr>
      <vt:lpstr>Social psychology</vt:lpstr>
      <vt:lpstr>Health psychology</vt:lpstr>
      <vt:lpstr>Clinical psychology</vt:lpstr>
      <vt:lpstr>Industrial-organizational</vt:lpstr>
      <vt:lpstr>CAREERS IN PSYCHOLOGY</vt:lpstr>
      <vt:lpstr>eMPLOYMENT IN DIFFERENT SECTORS</vt:lpstr>
    </vt:vector>
  </TitlesOfParts>
  <Company>WNI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Pam Costa</cp:lastModifiedBy>
  <cp:revision>63</cp:revision>
  <dcterms:created xsi:type="dcterms:W3CDTF">2012-06-04T02:13:36Z</dcterms:created>
  <dcterms:modified xsi:type="dcterms:W3CDTF">2018-08-28T16:14:50Z</dcterms:modified>
</cp:coreProperties>
</file>