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4"/>
  </p:handoutMasterIdLst>
  <p:sldIdLst>
    <p:sldId id="256" r:id="rId2"/>
    <p:sldId id="280" r:id="rId3"/>
    <p:sldId id="282" r:id="rId4"/>
    <p:sldId id="281" r:id="rId5"/>
    <p:sldId id="285" r:id="rId6"/>
    <p:sldId id="286" r:id="rId7"/>
    <p:sldId id="306" r:id="rId8"/>
    <p:sldId id="284" r:id="rId9"/>
    <p:sldId id="312" r:id="rId10"/>
    <p:sldId id="283" r:id="rId11"/>
    <p:sldId id="289" r:id="rId12"/>
    <p:sldId id="288" r:id="rId13"/>
    <p:sldId id="287" r:id="rId14"/>
    <p:sldId id="313" r:id="rId15"/>
    <p:sldId id="290" r:id="rId16"/>
    <p:sldId id="291" r:id="rId17"/>
    <p:sldId id="316" r:id="rId18"/>
    <p:sldId id="293" r:id="rId19"/>
    <p:sldId id="307" r:id="rId20"/>
    <p:sldId id="314" r:id="rId21"/>
    <p:sldId id="295" r:id="rId22"/>
    <p:sldId id="297" r:id="rId23"/>
    <p:sldId id="296" r:id="rId24"/>
    <p:sldId id="315" r:id="rId25"/>
    <p:sldId id="308" r:id="rId26"/>
    <p:sldId id="309" r:id="rId27"/>
    <p:sldId id="310" r:id="rId28"/>
    <p:sldId id="305" r:id="rId29"/>
    <p:sldId id="311" r:id="rId30"/>
    <p:sldId id="300" r:id="rId31"/>
    <p:sldId id="301"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72A510"/>
    <a:srgbClr val="E5D419"/>
    <a:srgbClr val="212F62"/>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8" autoAdjust="0"/>
    <p:restoredTop sz="91317" autoAdjust="0"/>
  </p:normalViewPr>
  <p:slideViewPr>
    <p:cSldViewPr snapToGrid="0" snapToObjects="1">
      <p:cViewPr>
        <p:scale>
          <a:sx n="90" d="100"/>
          <a:sy n="90" d="100"/>
        </p:scale>
        <p:origin x="656" y="-1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28,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Psychology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2 PSYCHOLOGICAL RESEARCH</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3" name="Picture 2"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Naturalistic observations</a:t>
            </a:r>
            <a:endParaRPr lang="en-US" dirty="0"/>
          </a:p>
        </p:txBody>
      </p:sp>
      <p:sp>
        <p:nvSpPr>
          <p:cNvPr id="7" name="Text Placeholder 6"/>
          <p:cNvSpPr>
            <a:spLocks noGrp="1"/>
          </p:cNvSpPr>
          <p:nvPr>
            <p:ph type="body" sz="quarter" idx="14"/>
          </p:nvPr>
        </p:nvSpPr>
        <p:spPr/>
        <p:txBody>
          <a:bodyPr>
            <a:normAutofit fontScale="92500" lnSpcReduction="10000"/>
          </a:bodyPr>
          <a:lstStyle/>
          <a:p>
            <a:r>
              <a:rPr lang="en-US" sz="1600" dirty="0"/>
              <a:t>Figure 2.8</a:t>
            </a:r>
          </a:p>
          <a:p>
            <a:pPr marL="342900" indent="-342900">
              <a:buAutoNum type="alphaLcParenBoth"/>
            </a:pPr>
            <a:r>
              <a:rPr lang="en-US" sz="1600" dirty="0" smtClean="0"/>
              <a:t>Jane </a:t>
            </a:r>
            <a:r>
              <a:rPr lang="en-US" sz="1600" dirty="0"/>
              <a:t>Goodall made a career of conducting naturalistic observations </a:t>
            </a:r>
            <a:r>
              <a:rPr lang="en-US" sz="1600" dirty="0" smtClean="0"/>
              <a:t>of</a:t>
            </a:r>
          </a:p>
          <a:p>
            <a:pPr marL="342900" indent="-342900">
              <a:buAutoNum type="alphaLcParenBoth"/>
            </a:pPr>
            <a:r>
              <a:rPr lang="en-US" sz="1600" dirty="0" smtClean="0"/>
              <a:t>chimpanzee </a:t>
            </a:r>
            <a:r>
              <a:rPr lang="en-US" sz="1600" dirty="0"/>
              <a:t>behavior</a:t>
            </a:r>
            <a:r>
              <a:rPr lang="en-US" sz="1600" dirty="0" smtClean="0"/>
              <a:t>. (</a:t>
            </a:r>
            <a:r>
              <a:rPr lang="en-US" sz="1600" dirty="0"/>
              <a:t>credit “Jane </a:t>
            </a:r>
            <a:r>
              <a:rPr lang="en-US" sz="1600" dirty="0" err="1"/>
              <a:t>Goodall</a:t>
            </a:r>
            <a:r>
              <a:rPr lang="en-US" sz="1600" dirty="0"/>
              <a:t>”: modification of work by Erik </a:t>
            </a:r>
            <a:r>
              <a:rPr lang="en-US" sz="1600" dirty="0" err="1"/>
              <a:t>Hersman</a:t>
            </a:r>
            <a:r>
              <a:rPr lang="en-US" sz="1600" dirty="0"/>
              <a:t>; “chimpanzee”: modification of work by “</a:t>
            </a:r>
            <a:r>
              <a:rPr lang="en-US" sz="1600" dirty="0" err="1" smtClean="0"/>
              <a:t>Afrika</a:t>
            </a:r>
            <a:r>
              <a:rPr lang="en-US" sz="1600" dirty="0"/>
              <a:t> </a:t>
            </a:r>
            <a:r>
              <a:rPr lang="cs-CZ" sz="1600" dirty="0" err="1" smtClean="0"/>
              <a:t>Force</a:t>
            </a:r>
            <a:r>
              <a:rPr lang="cs-CZ" sz="1600" dirty="0"/>
              <a:t>”/</a:t>
            </a:r>
            <a:r>
              <a:rPr lang="cs-CZ" sz="1600" dirty="0" err="1"/>
              <a:t>Flickr.com</a:t>
            </a:r>
            <a:r>
              <a:rPr lang="cs-CZ" sz="1600" dirty="0"/>
              <a:t>)</a:t>
            </a:r>
            <a:endParaRPr lang="en-US" sz="16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2_goodall.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528" b="-9528"/>
          <a:stretch>
            <a:fillRect/>
          </a:stretch>
        </p:blipFill>
        <p:spPr/>
      </p:pic>
    </p:spTree>
    <p:extLst>
      <p:ext uri="{BB962C8B-B14F-4D97-AF65-F5344CB8AC3E}">
        <p14:creationId xmlns:p14="http://schemas.microsoft.com/office/powerpoint/2010/main" val="1800407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Surveys</a:t>
            </a:r>
            <a:endParaRPr lang="en-US" dirty="0"/>
          </a:p>
        </p:txBody>
      </p:sp>
      <p:sp>
        <p:nvSpPr>
          <p:cNvPr id="7" name="Text Placeholder 6"/>
          <p:cNvSpPr>
            <a:spLocks noGrp="1"/>
          </p:cNvSpPr>
          <p:nvPr>
            <p:ph type="body" sz="quarter" idx="14"/>
          </p:nvPr>
        </p:nvSpPr>
        <p:spPr>
          <a:xfrm>
            <a:off x="457199" y="5957887"/>
            <a:ext cx="8062912" cy="581114"/>
          </a:xfrm>
        </p:spPr>
        <p:txBody>
          <a:bodyPr>
            <a:normAutofit/>
          </a:bodyPr>
          <a:lstStyle/>
          <a:p>
            <a:r>
              <a:rPr lang="en-US" sz="1400" dirty="0"/>
              <a:t>Figure </a:t>
            </a:r>
            <a:r>
              <a:rPr lang="en-US" sz="1400" dirty="0" smtClean="0"/>
              <a:t>2.9 Surveys </a:t>
            </a:r>
            <a:r>
              <a:rPr lang="en-US" sz="1400" dirty="0"/>
              <a:t>can be administered in a number of ways, including electronically administered research, </a:t>
            </a:r>
            <a:r>
              <a:rPr lang="en-US" sz="1400" dirty="0" smtClean="0"/>
              <a:t>like the </a:t>
            </a:r>
            <a:r>
              <a:rPr lang="en-US" sz="1400" dirty="0"/>
              <a:t>survey shown here. (credit: Robert Nyman)</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3_surve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523" r="-28523"/>
          <a:stretch>
            <a:fillRect/>
          </a:stretch>
        </p:blipFill>
        <p:spPr>
          <a:xfrm>
            <a:off x="1315654" y="3203119"/>
            <a:ext cx="6346001" cy="2754768"/>
          </a:xfrm>
        </p:spPr>
      </p:pic>
      <p:sp>
        <p:nvSpPr>
          <p:cNvPr id="2" name="TextBox 1"/>
          <p:cNvSpPr txBox="1"/>
          <p:nvPr/>
        </p:nvSpPr>
        <p:spPr>
          <a:xfrm>
            <a:off x="457199" y="1055549"/>
            <a:ext cx="8367222" cy="2185214"/>
          </a:xfrm>
          <a:prstGeom prst="rect">
            <a:avLst/>
          </a:prstGeom>
          <a:noFill/>
        </p:spPr>
        <p:txBody>
          <a:bodyPr wrap="square" rtlCol="0">
            <a:spAutoFit/>
          </a:bodyPr>
          <a:lstStyle/>
          <a:p>
            <a:r>
              <a:rPr lang="en-US" sz="1700" dirty="0" smtClean="0"/>
              <a:t>A list of questions that can be delivered in many ways:</a:t>
            </a:r>
          </a:p>
          <a:p>
            <a:pPr marL="285750" indent="-285750">
              <a:buFontTx/>
              <a:buChar char="-"/>
            </a:pPr>
            <a:r>
              <a:rPr lang="en-US" sz="1700" dirty="0" smtClean="0"/>
              <a:t>Paper-and-pencil</a:t>
            </a:r>
          </a:p>
          <a:p>
            <a:pPr marL="285750" indent="-285750">
              <a:buFontTx/>
              <a:buChar char="-"/>
            </a:pPr>
            <a:r>
              <a:rPr lang="en-US" sz="1700" dirty="0" smtClean="0"/>
              <a:t>Electronically</a:t>
            </a:r>
          </a:p>
          <a:p>
            <a:pPr marL="285750" indent="-285750">
              <a:buFontTx/>
              <a:buChar char="-"/>
            </a:pPr>
            <a:r>
              <a:rPr lang="en-US" sz="1700" dirty="0" smtClean="0"/>
              <a:t>Verbally</a:t>
            </a:r>
          </a:p>
          <a:p>
            <a:endParaRPr lang="en-US" sz="1700" dirty="0" smtClean="0"/>
          </a:p>
          <a:p>
            <a:r>
              <a:rPr lang="en-US" sz="1700" dirty="0" smtClean="0"/>
              <a:t>Surveys </a:t>
            </a:r>
            <a:r>
              <a:rPr lang="en-US" sz="1700" dirty="0"/>
              <a:t>can be used to gather a large amount of data from a </a:t>
            </a:r>
            <a:r>
              <a:rPr lang="en-US" sz="1700" dirty="0" smtClean="0"/>
              <a:t>sample (subset of individuals) </a:t>
            </a:r>
            <a:r>
              <a:rPr lang="en-US" sz="1700" dirty="0"/>
              <a:t>from a </a:t>
            </a:r>
            <a:r>
              <a:rPr lang="en-US" sz="1700" dirty="0" smtClean="0"/>
              <a:t>larger population.</a:t>
            </a:r>
          </a:p>
          <a:p>
            <a:endParaRPr lang="en-US" sz="1700" dirty="0" smtClean="0"/>
          </a:p>
        </p:txBody>
      </p:sp>
    </p:spTree>
    <p:extLst>
      <p:ext uri="{BB962C8B-B14F-4D97-AF65-F5344CB8AC3E}">
        <p14:creationId xmlns:p14="http://schemas.microsoft.com/office/powerpoint/2010/main" val="273245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Archival research</a:t>
            </a:r>
            <a:endParaRPr lang="en-US" dirty="0"/>
          </a:p>
        </p:txBody>
      </p:sp>
      <p:sp>
        <p:nvSpPr>
          <p:cNvPr id="7" name="Text Placeholder 6"/>
          <p:cNvSpPr>
            <a:spLocks noGrp="1"/>
          </p:cNvSpPr>
          <p:nvPr>
            <p:ph type="body" sz="quarter" idx="14"/>
          </p:nvPr>
        </p:nvSpPr>
        <p:spPr>
          <a:xfrm>
            <a:off x="457200" y="5715000"/>
            <a:ext cx="8062912" cy="1038314"/>
          </a:xfrm>
        </p:spPr>
        <p:txBody>
          <a:bodyPr>
            <a:normAutofit/>
          </a:bodyPr>
          <a:lstStyle/>
          <a:p>
            <a:r>
              <a:rPr lang="en-US" sz="1400" dirty="0"/>
              <a:t>Figure </a:t>
            </a:r>
            <a:r>
              <a:rPr lang="en-US" sz="1400" dirty="0" smtClean="0"/>
              <a:t>2.10 A </a:t>
            </a:r>
            <a:r>
              <a:rPr lang="en-US" sz="1400" dirty="0"/>
              <a:t>researcher doing archival research examines records, whether archived as a </a:t>
            </a:r>
            <a:r>
              <a:rPr lang="en-US" sz="1400" dirty="0">
                <a:solidFill>
                  <a:srgbClr val="6CB255"/>
                </a:solidFill>
              </a:rPr>
              <a:t>(a)</a:t>
            </a:r>
            <a:r>
              <a:rPr lang="en-US" sz="1400" dirty="0"/>
              <a:t> hardcopy </a:t>
            </a:r>
            <a:r>
              <a:rPr lang="en-US" sz="1400" dirty="0" smtClean="0"/>
              <a:t>or </a:t>
            </a:r>
            <a:r>
              <a:rPr lang="en-US" sz="1400" dirty="0" smtClean="0">
                <a:solidFill>
                  <a:srgbClr val="6CB255"/>
                </a:solidFill>
              </a:rPr>
              <a:t>(</a:t>
            </a:r>
            <a:r>
              <a:rPr lang="en-US" sz="1400" dirty="0">
                <a:solidFill>
                  <a:srgbClr val="6CB255"/>
                </a:solidFill>
              </a:rPr>
              <a:t>b</a:t>
            </a:r>
            <a:r>
              <a:rPr lang="en-US" sz="1400" dirty="0" smtClean="0">
                <a:solidFill>
                  <a:srgbClr val="6CB255"/>
                </a:solidFill>
              </a:rPr>
              <a:t>)</a:t>
            </a:r>
            <a:r>
              <a:rPr lang="en-US" sz="1400" dirty="0" smtClean="0"/>
              <a:t> electronically</a:t>
            </a:r>
            <a:r>
              <a:rPr lang="en-US" sz="1400" dirty="0"/>
              <a:t>. (credit “paper files”: modification of work by “Newtown graffiti”/Flickr; “computer”: modification of </a:t>
            </a:r>
            <a:r>
              <a:rPr lang="en-US" sz="1400" dirty="0" smtClean="0"/>
              <a:t>work </a:t>
            </a:r>
            <a:r>
              <a:rPr lang="cs-CZ" sz="1400" dirty="0" smtClean="0"/>
              <a:t>by </a:t>
            </a:r>
            <a:r>
              <a:rPr lang="cs-CZ" sz="1400" dirty="0"/>
              <a:t>INPIVIC </a:t>
            </a:r>
            <a:r>
              <a:rPr lang="cs-CZ" sz="1400" dirty="0" err="1"/>
              <a:t>Family</a:t>
            </a:r>
            <a:r>
              <a:rPr lang="cs-CZ" sz="1400" dirty="0"/>
              <a:t>/</a:t>
            </a:r>
            <a:r>
              <a:rPr lang="cs-CZ" sz="1400" dirty="0" err="1"/>
              <a:t>Flickr</a:t>
            </a:r>
            <a:r>
              <a:rPr lang="cs-CZ" sz="1400" dirty="0"/>
              <a:t>)</a:t>
            </a:r>
            <a:endParaRPr lang="en-US" sz="14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3_record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10" b="-5110"/>
          <a:stretch>
            <a:fillRect/>
          </a:stretch>
        </p:blipFill>
        <p:spPr>
          <a:xfrm>
            <a:off x="457199" y="2307103"/>
            <a:ext cx="8062913" cy="3500071"/>
          </a:xfrm>
        </p:spPr>
      </p:pic>
      <p:sp>
        <p:nvSpPr>
          <p:cNvPr id="3" name="TextBox 2"/>
          <p:cNvSpPr txBox="1"/>
          <p:nvPr/>
        </p:nvSpPr>
        <p:spPr>
          <a:xfrm>
            <a:off x="457199" y="1268225"/>
            <a:ext cx="8367222" cy="615553"/>
          </a:xfrm>
          <a:prstGeom prst="rect">
            <a:avLst/>
          </a:prstGeom>
          <a:noFill/>
        </p:spPr>
        <p:txBody>
          <a:bodyPr wrap="square" rtlCol="0">
            <a:spAutoFit/>
          </a:bodyPr>
          <a:lstStyle/>
          <a:p>
            <a:r>
              <a:rPr lang="en-US" sz="1700" dirty="0" smtClean="0"/>
              <a:t>Uses past records or data sets to answer various research questions, or to search for interesting patterns or relationships.</a:t>
            </a:r>
            <a:endParaRPr lang="en-US" sz="1700" dirty="0"/>
          </a:p>
        </p:txBody>
      </p:sp>
    </p:spTree>
    <p:extLst>
      <p:ext uri="{BB962C8B-B14F-4D97-AF65-F5344CB8AC3E}">
        <p14:creationId xmlns:p14="http://schemas.microsoft.com/office/powerpoint/2010/main" val="4147597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41326"/>
            <a:ext cx="8062912" cy="1144134"/>
          </a:xfrm>
        </p:spPr>
        <p:txBody>
          <a:bodyPr>
            <a:normAutofit fontScale="90000"/>
          </a:bodyPr>
          <a:lstStyle/>
          <a:p>
            <a:r>
              <a:rPr lang="en-US" dirty="0"/>
              <a:t>Longitudinal and Cross-Sectional </a:t>
            </a:r>
            <a:r>
              <a:rPr lang="en-US" dirty="0" smtClean="0"/>
              <a:t/>
            </a:r>
            <a:br>
              <a:rPr lang="en-US" dirty="0" smtClean="0"/>
            </a:br>
            <a:r>
              <a:rPr lang="en-US" dirty="0" smtClean="0"/>
              <a:t>Research</a:t>
            </a:r>
            <a:r>
              <a:rPr lang="en-US" dirty="0"/>
              <a:t/>
            </a:r>
            <a:br>
              <a:rPr lang="en-US" dirty="0"/>
            </a:br>
            <a:endParaRPr lang="en-US" dirty="0"/>
          </a:p>
        </p:txBody>
      </p:sp>
      <p:sp>
        <p:nvSpPr>
          <p:cNvPr id="7" name="Text Placeholder 6"/>
          <p:cNvSpPr>
            <a:spLocks noGrp="1"/>
          </p:cNvSpPr>
          <p:nvPr>
            <p:ph type="body" sz="quarter" idx="14"/>
          </p:nvPr>
        </p:nvSpPr>
        <p:spPr>
          <a:xfrm>
            <a:off x="457199" y="6010364"/>
            <a:ext cx="8367221" cy="740354"/>
          </a:xfrm>
        </p:spPr>
        <p:txBody>
          <a:bodyPr>
            <a:normAutofit/>
          </a:bodyPr>
          <a:lstStyle/>
          <a:p>
            <a:r>
              <a:rPr lang="en-US" sz="1400" dirty="0"/>
              <a:t>Figure </a:t>
            </a:r>
            <a:r>
              <a:rPr lang="en-US" sz="1400" dirty="0" smtClean="0"/>
              <a:t>2.11 Longitudinal </a:t>
            </a:r>
            <a:r>
              <a:rPr lang="en-US" sz="1400" dirty="0"/>
              <a:t>research like the CPS-3 help us to better understand how smoking is associated </a:t>
            </a:r>
            <a:r>
              <a:rPr lang="en-US" sz="1400" dirty="0" smtClean="0"/>
              <a:t>with cancer </a:t>
            </a:r>
            <a:r>
              <a:rPr lang="en-US" sz="1400" dirty="0"/>
              <a:t>and other diseases. (credit: CDC/Debora Cartagena)</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3_cigarett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a:xfrm>
            <a:off x="2128838" y="3754708"/>
            <a:ext cx="4817411" cy="2091214"/>
          </a:xfrm>
        </p:spPr>
      </p:pic>
      <p:sp>
        <p:nvSpPr>
          <p:cNvPr id="2" name="TextBox 1"/>
          <p:cNvSpPr txBox="1"/>
          <p:nvPr/>
        </p:nvSpPr>
        <p:spPr>
          <a:xfrm>
            <a:off x="457198" y="1208173"/>
            <a:ext cx="8367221" cy="2723823"/>
          </a:xfrm>
          <a:prstGeom prst="rect">
            <a:avLst/>
          </a:prstGeom>
          <a:noFill/>
        </p:spPr>
        <p:txBody>
          <a:bodyPr wrap="square" rtlCol="0">
            <a:spAutoFit/>
          </a:bodyPr>
          <a:lstStyle/>
          <a:p>
            <a:r>
              <a:rPr lang="en-US" sz="1700" b="1" dirty="0" smtClean="0"/>
              <a:t>Cross-Sectional Research </a:t>
            </a:r>
            <a:r>
              <a:rPr lang="mr-IN" sz="1700" dirty="0" smtClean="0"/>
              <a:t>–</a:t>
            </a:r>
            <a:r>
              <a:rPr lang="en-US" sz="1700" dirty="0" smtClean="0"/>
              <a:t> Compares multiple segments of a population at a single time (such as different age groups).</a:t>
            </a:r>
          </a:p>
          <a:p>
            <a:r>
              <a:rPr lang="en-US" sz="1700" b="1" dirty="0" smtClean="0"/>
              <a:t>Longitudinal</a:t>
            </a:r>
            <a:r>
              <a:rPr lang="en-US" sz="1700" dirty="0" smtClean="0"/>
              <a:t> - </a:t>
            </a:r>
            <a:r>
              <a:rPr lang="en-US" sz="1700" dirty="0"/>
              <a:t>S</a:t>
            </a:r>
            <a:r>
              <a:rPr lang="en-US" sz="1700" dirty="0" smtClean="0"/>
              <a:t>tudies </a:t>
            </a:r>
            <a:r>
              <a:rPr lang="en-US" sz="1700" dirty="0"/>
              <a:t>in which the same group of individuals is surveyed or measured repeatedly over an extended period of time</a:t>
            </a:r>
            <a:r>
              <a:rPr lang="en-US" sz="1700" dirty="0" smtClean="0"/>
              <a:t>.</a:t>
            </a:r>
          </a:p>
          <a:p>
            <a:endParaRPr lang="en-US" sz="1700" dirty="0" smtClean="0"/>
          </a:p>
          <a:p>
            <a:r>
              <a:rPr lang="en-US" sz="1700" dirty="0" smtClean="0"/>
              <a:t>Researchers often expect some participants to drop out, particularly in this type of study and therefore often initially recruit a lot of participants.</a:t>
            </a:r>
          </a:p>
          <a:p>
            <a:r>
              <a:rPr lang="en-US" sz="1700" b="1" dirty="0"/>
              <a:t>Attrition</a:t>
            </a:r>
            <a:r>
              <a:rPr lang="en-US" sz="1700" dirty="0"/>
              <a:t> - reduction in number of research participants as some drop out of the study over time.</a:t>
            </a:r>
          </a:p>
          <a:p>
            <a:endParaRPr lang="en-US" dirty="0"/>
          </a:p>
        </p:txBody>
      </p:sp>
    </p:spTree>
    <p:extLst>
      <p:ext uri="{BB962C8B-B14F-4D97-AF65-F5344CB8AC3E}">
        <p14:creationId xmlns:p14="http://schemas.microsoft.com/office/powerpoint/2010/main" val="8528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Analyzing findings</a:t>
            </a:r>
            <a:endParaRPr lang="en-US" dirty="0"/>
          </a:p>
        </p:txBody>
      </p:sp>
      <p:sp>
        <p:nvSpPr>
          <p:cNvPr id="4" name="Text Placeholder 3"/>
          <p:cNvSpPr>
            <a:spLocks noGrp="1"/>
          </p:cNvSpPr>
          <p:nvPr>
            <p:ph type="body" sz="quarter" idx="14"/>
          </p:nvPr>
        </p:nvSpPr>
        <p:spPr>
          <a:xfrm>
            <a:off x="1081087" y="2143644"/>
            <a:ext cx="6986588" cy="2728394"/>
          </a:xfrm>
          <a:solidFill>
            <a:srgbClr val="6CB255"/>
          </a:solidFill>
        </p:spPr>
        <p:txBody>
          <a:bodyPr>
            <a:normAutofit/>
          </a:bodyPr>
          <a:lstStyle/>
          <a:p>
            <a:pPr algn="ctr"/>
            <a:r>
              <a:rPr lang="en-US" sz="2400" b="1" dirty="0" smtClean="0"/>
              <a:t>Correlational Research</a:t>
            </a:r>
          </a:p>
          <a:p>
            <a:pPr algn="ctr"/>
            <a:endParaRPr lang="en-US" sz="2400" b="1" dirty="0" smtClean="0"/>
          </a:p>
          <a:p>
            <a:pPr algn="ctr"/>
            <a:r>
              <a:rPr lang="en-US" sz="2400" b="1" dirty="0" smtClean="0"/>
              <a:t>Correlation vs Causation</a:t>
            </a:r>
          </a:p>
          <a:p>
            <a:pPr algn="ctr"/>
            <a:endParaRPr lang="en-US" sz="2400" b="1" dirty="0" smtClean="0"/>
          </a:p>
          <a:p>
            <a:pPr algn="ctr"/>
            <a:r>
              <a:rPr lang="en-US" sz="2400" b="1" dirty="0" smtClean="0"/>
              <a:t>Experimental Research</a:t>
            </a:r>
          </a:p>
          <a:p>
            <a:pPr algn="ctr"/>
            <a:endParaRPr lang="en-US" sz="18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3065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Correlational research</a:t>
            </a:r>
            <a:endParaRPr lang="en-US" dirty="0"/>
          </a:p>
        </p:txBody>
      </p:sp>
      <p:sp>
        <p:nvSpPr>
          <p:cNvPr id="7" name="Text Placeholder 6"/>
          <p:cNvSpPr>
            <a:spLocks noGrp="1"/>
          </p:cNvSpPr>
          <p:nvPr>
            <p:ph type="body" sz="quarter" idx="14"/>
          </p:nvPr>
        </p:nvSpPr>
        <p:spPr>
          <a:xfrm>
            <a:off x="457199" y="6029843"/>
            <a:ext cx="8062913" cy="628131"/>
          </a:xfrm>
        </p:spPr>
        <p:txBody>
          <a:bodyPr>
            <a:noAutofit/>
          </a:bodyPr>
          <a:lstStyle/>
          <a:p>
            <a:r>
              <a:rPr lang="en-US" sz="1400" dirty="0"/>
              <a:t>Figure </a:t>
            </a:r>
            <a:r>
              <a:rPr lang="en-US" sz="1400" dirty="0" smtClean="0"/>
              <a:t>2.12 Scatterplots </a:t>
            </a:r>
            <a:r>
              <a:rPr lang="en-US" sz="1400" dirty="0"/>
              <a:t>are a graphical view of the strength and direction of correlations. The stronger </a:t>
            </a:r>
            <a:r>
              <a:rPr lang="en-US" sz="1400" dirty="0" smtClean="0"/>
              <a:t>the correlation</a:t>
            </a:r>
            <a:r>
              <a:rPr lang="en-US" sz="1400" dirty="0"/>
              <a:t>, the closer the data points are to a straight line. </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4_scatter.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540" b="-20540"/>
          <a:stretch>
            <a:fillRect/>
          </a:stretch>
        </p:blipFill>
        <p:spPr>
          <a:xfrm>
            <a:off x="942975" y="3468651"/>
            <a:ext cx="7041354" cy="3056618"/>
          </a:xfrm>
        </p:spPr>
      </p:pic>
      <p:sp>
        <p:nvSpPr>
          <p:cNvPr id="2" name="TextBox 1"/>
          <p:cNvSpPr txBox="1"/>
          <p:nvPr/>
        </p:nvSpPr>
        <p:spPr>
          <a:xfrm>
            <a:off x="342900" y="1007470"/>
            <a:ext cx="8615363" cy="3077766"/>
          </a:xfrm>
          <a:prstGeom prst="rect">
            <a:avLst/>
          </a:prstGeom>
          <a:noFill/>
        </p:spPr>
        <p:txBody>
          <a:bodyPr wrap="square" rtlCol="0">
            <a:spAutoFit/>
          </a:bodyPr>
          <a:lstStyle/>
          <a:p>
            <a:r>
              <a:rPr lang="en-US" sz="1600" b="1" dirty="0"/>
              <a:t>Correlation</a:t>
            </a:r>
            <a:r>
              <a:rPr lang="en-US" sz="1600" dirty="0"/>
              <a:t> </a:t>
            </a:r>
            <a:r>
              <a:rPr lang="mr-IN" sz="1600" dirty="0"/>
              <a:t>–</a:t>
            </a:r>
            <a:r>
              <a:rPr lang="en-US" sz="1600" dirty="0"/>
              <a:t> Relationship between two or more variables; when two variables are correlated, one variable changes as the other does</a:t>
            </a:r>
            <a:r>
              <a:rPr lang="en-US" sz="1600" dirty="0" smtClean="0"/>
              <a:t>.</a:t>
            </a:r>
          </a:p>
          <a:p>
            <a:endParaRPr lang="en-US" sz="1600" dirty="0"/>
          </a:p>
          <a:p>
            <a:r>
              <a:rPr lang="en-US" sz="1600" b="1" dirty="0"/>
              <a:t>Correlation Coefficient </a:t>
            </a:r>
            <a:r>
              <a:rPr lang="en-US" sz="1600" dirty="0"/>
              <a:t>- number from -1 to +1, indicating the strength and direction of the relationship between variables, and usually represents by </a:t>
            </a:r>
            <a:r>
              <a:rPr lang="en-US" sz="1600" i="1" dirty="0"/>
              <a:t>r</a:t>
            </a:r>
            <a:r>
              <a:rPr lang="en-US" sz="1600" dirty="0" smtClean="0"/>
              <a:t>.</a:t>
            </a:r>
          </a:p>
          <a:p>
            <a:endParaRPr lang="en-US" sz="1600" dirty="0"/>
          </a:p>
          <a:p>
            <a:r>
              <a:rPr lang="en-US" sz="1600" b="1" dirty="0"/>
              <a:t>Positive Correlation </a:t>
            </a:r>
            <a:r>
              <a:rPr lang="mr-IN" sz="1600" dirty="0"/>
              <a:t>–</a:t>
            </a:r>
            <a:r>
              <a:rPr lang="en-US" sz="1600" dirty="0"/>
              <a:t> Two variables change in the same direction, both becoming either larger or smaller</a:t>
            </a:r>
            <a:r>
              <a:rPr lang="en-US" sz="1600" dirty="0" smtClean="0"/>
              <a:t>.</a:t>
            </a:r>
          </a:p>
          <a:p>
            <a:endParaRPr lang="en-US" sz="1600" dirty="0"/>
          </a:p>
          <a:p>
            <a:r>
              <a:rPr lang="en-US" sz="1600" b="1" dirty="0"/>
              <a:t>Negative Correlation </a:t>
            </a:r>
            <a:r>
              <a:rPr lang="en-US" sz="1600" dirty="0"/>
              <a:t>- two variables change in different directions, with one becoming larger as the other becomes smaller; a negative correlation is not the same thing as no correlation.</a:t>
            </a:r>
          </a:p>
          <a:p>
            <a:endParaRPr lang="en-US" dirty="0"/>
          </a:p>
        </p:txBody>
      </p:sp>
    </p:spTree>
    <p:extLst>
      <p:ext uri="{BB962C8B-B14F-4D97-AF65-F5344CB8AC3E}">
        <p14:creationId xmlns:p14="http://schemas.microsoft.com/office/powerpoint/2010/main" val="344893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81060"/>
          </a:xfrm>
        </p:spPr>
        <p:txBody>
          <a:bodyPr>
            <a:normAutofit/>
          </a:bodyPr>
          <a:lstStyle/>
          <a:p>
            <a:r>
              <a:rPr lang="en-US" dirty="0" smtClean="0"/>
              <a:t>Correlation does not indicate</a:t>
            </a:r>
            <a:r>
              <a:rPr lang="en-US" smtClean="0"/>
              <a:t/>
            </a:r>
            <a:br>
              <a:rPr lang="en-US" smtClean="0"/>
            </a:br>
            <a:r>
              <a:rPr lang="en-US" smtClean="0"/>
              <a:t>causation</a:t>
            </a:r>
            <a:endParaRPr lang="en-US"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457200" y="1295324"/>
            <a:ext cx="8367221" cy="2215991"/>
          </a:xfrm>
          <a:prstGeom prst="rect">
            <a:avLst/>
          </a:prstGeom>
          <a:noFill/>
        </p:spPr>
        <p:txBody>
          <a:bodyPr wrap="square" rtlCol="0">
            <a:spAutoFit/>
          </a:bodyPr>
          <a:lstStyle/>
          <a:p>
            <a:r>
              <a:rPr lang="en-US" sz="1700" b="1" dirty="0"/>
              <a:t>Cause-and-effect relationship </a:t>
            </a:r>
            <a:r>
              <a:rPr lang="en-US" sz="1700" dirty="0"/>
              <a:t>- changes in one variable cause the changes in the other variable; can be determined only through an experimental research design</a:t>
            </a:r>
            <a:r>
              <a:rPr lang="en-US" sz="1700" dirty="0" smtClean="0"/>
              <a:t>.</a:t>
            </a:r>
          </a:p>
          <a:p>
            <a:endParaRPr lang="en-US" sz="1700" dirty="0" smtClean="0"/>
          </a:p>
          <a:p>
            <a:r>
              <a:rPr lang="en-US" sz="1700" b="1" dirty="0"/>
              <a:t>Confounding variable </a:t>
            </a:r>
            <a:r>
              <a:rPr lang="en-US" sz="1700" dirty="0"/>
              <a:t>- unanticipated outside factor that affects both variables of interest, often giving the false impression that changes in one variable causes changes in the other </a:t>
            </a:r>
            <a:r>
              <a:rPr lang="en-US" sz="1700" dirty="0" smtClean="0"/>
              <a:t>variable..</a:t>
            </a:r>
            <a:endParaRPr lang="en-US" sz="1700" dirty="0"/>
          </a:p>
          <a:p>
            <a:endParaRPr lang="en-US" dirty="0"/>
          </a:p>
          <a:p>
            <a:endParaRPr lang="en-US" dirty="0"/>
          </a:p>
        </p:txBody>
      </p:sp>
      <p:sp>
        <p:nvSpPr>
          <p:cNvPr id="3" name="TextBox 2"/>
          <p:cNvSpPr txBox="1"/>
          <p:nvPr/>
        </p:nvSpPr>
        <p:spPr>
          <a:xfrm>
            <a:off x="457200" y="3059573"/>
            <a:ext cx="4400550" cy="2970044"/>
          </a:xfrm>
          <a:prstGeom prst="rect">
            <a:avLst/>
          </a:prstGeom>
          <a:noFill/>
          <a:ln>
            <a:solidFill>
              <a:srgbClr val="72A510"/>
            </a:solidFill>
          </a:ln>
        </p:spPr>
        <p:txBody>
          <a:bodyPr wrap="square" rtlCol="0">
            <a:spAutoFit/>
          </a:bodyPr>
          <a:lstStyle/>
          <a:p>
            <a:r>
              <a:rPr lang="en-US" sz="1700" dirty="0" smtClean="0"/>
              <a:t>Example:</a:t>
            </a:r>
          </a:p>
          <a:p>
            <a:r>
              <a:rPr lang="en-US" sz="1700" dirty="0" smtClean="0"/>
              <a:t>As ice-cream sales increase, so does the overall rate in crime.</a:t>
            </a:r>
          </a:p>
          <a:p>
            <a:r>
              <a:rPr lang="en-US" sz="1700" dirty="0" smtClean="0"/>
              <a:t>A relationship exists between ice-cream and crime but is it correlation or does one cause the other?</a:t>
            </a:r>
          </a:p>
          <a:p>
            <a:r>
              <a:rPr lang="en-US" sz="1700" dirty="0" smtClean="0"/>
              <a:t>In this example, temperature is a confounding variable. As the temperature increases, ice-cream sales increase and people are more likely to be outside increasing crime rates.</a:t>
            </a:r>
            <a:endParaRPr lang="en-US" sz="1700" dirty="0"/>
          </a:p>
        </p:txBody>
      </p:sp>
      <p:pic>
        <p:nvPicPr>
          <p:cNvPr id="10" name="Picture 9"/>
          <p:cNvPicPr>
            <a:picLocks noChangeAspect="1"/>
          </p:cNvPicPr>
          <p:nvPr/>
        </p:nvPicPr>
        <p:blipFill>
          <a:blip r:embed="rId3"/>
          <a:stretch>
            <a:fillRect/>
          </a:stretch>
        </p:blipFill>
        <p:spPr>
          <a:xfrm>
            <a:off x="5069310" y="3061981"/>
            <a:ext cx="3755111" cy="2967635"/>
          </a:xfrm>
          <a:prstGeom prst="rect">
            <a:avLst/>
          </a:prstGeom>
        </p:spPr>
      </p:pic>
      <p:sp>
        <p:nvSpPr>
          <p:cNvPr id="11" name="TextBox 10"/>
          <p:cNvSpPr txBox="1"/>
          <p:nvPr/>
        </p:nvSpPr>
        <p:spPr>
          <a:xfrm>
            <a:off x="6309839" y="6200775"/>
            <a:ext cx="1988715" cy="307777"/>
          </a:xfrm>
          <a:prstGeom prst="rect">
            <a:avLst/>
          </a:prstGeom>
          <a:noFill/>
        </p:spPr>
        <p:txBody>
          <a:bodyPr wrap="square" rtlCol="0">
            <a:spAutoFit/>
          </a:bodyPr>
          <a:lstStyle/>
          <a:p>
            <a:r>
              <a:rPr lang="en-US" sz="1400" dirty="0" smtClean="0"/>
              <a:t>(Credit: LinkedIn) </a:t>
            </a:r>
            <a:endParaRPr lang="en-US" sz="1400" dirty="0"/>
          </a:p>
        </p:txBody>
      </p:sp>
    </p:spTree>
    <p:extLst>
      <p:ext uri="{BB962C8B-B14F-4D97-AF65-F5344CB8AC3E}">
        <p14:creationId xmlns:p14="http://schemas.microsoft.com/office/powerpoint/2010/main" val="128186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751709"/>
          </a:xfrm>
        </p:spPr>
        <p:txBody>
          <a:bodyPr>
            <a:normAutofit fontScale="90000"/>
          </a:bodyPr>
          <a:lstStyle/>
          <a:p>
            <a:r>
              <a:rPr lang="en-US" dirty="0" smtClean="0"/>
              <a:t>Correlation does not indicate </a:t>
            </a:r>
            <a:br>
              <a:rPr lang="en-US" dirty="0" smtClean="0"/>
            </a:br>
            <a:r>
              <a:rPr lang="en-US" dirty="0" smtClean="0"/>
              <a:t>causation</a:t>
            </a:r>
            <a:endParaRPr lang="en-US" dirty="0"/>
          </a:p>
        </p:txBody>
      </p:sp>
      <p:sp>
        <p:nvSpPr>
          <p:cNvPr id="4" name="Text Placeholder 3"/>
          <p:cNvSpPr>
            <a:spLocks noGrp="1"/>
          </p:cNvSpPr>
          <p:nvPr>
            <p:ph type="body" sz="quarter" idx="14"/>
          </p:nvPr>
        </p:nvSpPr>
        <p:spPr>
          <a:xfrm>
            <a:off x="3074192" y="5844107"/>
            <a:ext cx="2828925" cy="582385"/>
          </a:xfrm>
        </p:spPr>
        <p:txBody>
          <a:bodyPr/>
          <a:lstStyle/>
          <a:p>
            <a:r>
              <a:rPr lang="en-US" sz="1400" dirty="0"/>
              <a:t>Figure 2.13 </a:t>
            </a:r>
            <a:r>
              <a:rPr lang="en-US" sz="1400" dirty="0" smtClean="0"/>
              <a:t>(</a:t>
            </a:r>
            <a:r>
              <a:rPr lang="en-US" sz="1400" dirty="0"/>
              <a:t>credit: Tim </a:t>
            </a:r>
            <a:r>
              <a:rPr lang="en-US" sz="1400" dirty="0" err="1"/>
              <a:t>Skillern</a:t>
            </a:r>
            <a:r>
              <a:rPr lang="en-US" sz="1400" dirty="0"/>
              <a:t>)</a:t>
            </a:r>
          </a:p>
          <a:p>
            <a:endParaRPr lang="en-US" dirty="0"/>
          </a:p>
        </p:txBody>
      </p:sp>
      <p:pic>
        <p:nvPicPr>
          <p:cNvPr id="5" name="Picture Placeholder 3" descr="CNX_Psych_02_04_cereal.jpg"/>
          <p:cNvPicPr>
            <a:picLocks noChangeAspect="1"/>
          </p:cNvPicPr>
          <p:nvPr/>
        </p:nvPicPr>
        <p:blipFill>
          <a:blip r:embed="rId2">
            <a:extLst>
              <a:ext uri="{28A0092B-C50C-407E-A947-70E740481C1C}">
                <a14:useLocalDpi xmlns:a14="http://schemas.microsoft.com/office/drawing/2010/main" val="0"/>
              </a:ext>
            </a:extLst>
          </a:blip>
          <a:srcRect l="-36475" r="-36475"/>
          <a:stretch>
            <a:fillRect/>
          </a:stretch>
        </p:blipFill>
        <p:spPr>
          <a:xfrm>
            <a:off x="1335879" y="2036787"/>
            <a:ext cx="6305549" cy="3401750"/>
          </a:xfrm>
          <a:prstGeom prst="rect">
            <a:avLst/>
          </a:prstGeom>
        </p:spPr>
      </p:pic>
      <p:sp>
        <p:nvSpPr>
          <p:cNvPr id="6" name="TextBox 5"/>
          <p:cNvSpPr txBox="1"/>
          <p:nvPr/>
        </p:nvSpPr>
        <p:spPr>
          <a:xfrm>
            <a:off x="457197" y="1261885"/>
            <a:ext cx="8062912" cy="400110"/>
          </a:xfrm>
          <a:prstGeom prst="rect">
            <a:avLst/>
          </a:prstGeom>
          <a:noFill/>
        </p:spPr>
        <p:txBody>
          <a:bodyPr wrap="square" rtlCol="0">
            <a:spAutoFit/>
          </a:bodyPr>
          <a:lstStyle/>
          <a:p>
            <a:pPr algn="ctr"/>
            <a:r>
              <a:rPr lang="en-US" sz="2000" dirty="0"/>
              <a:t>Does eating cereal really cause someone to be a healthy weight?</a:t>
            </a:r>
          </a:p>
        </p:txBody>
      </p:sp>
      <p:pic>
        <p:nvPicPr>
          <p:cNvPr id="7" name="Picture 6"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6538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Illusory correlations</a:t>
            </a:r>
            <a:endParaRPr lang="en-US" dirty="0"/>
          </a:p>
        </p:txBody>
      </p:sp>
      <p:sp>
        <p:nvSpPr>
          <p:cNvPr id="7" name="Text Placeholder 6"/>
          <p:cNvSpPr>
            <a:spLocks noGrp="1"/>
          </p:cNvSpPr>
          <p:nvPr>
            <p:ph type="body" sz="quarter" idx="14"/>
          </p:nvPr>
        </p:nvSpPr>
        <p:spPr>
          <a:xfrm>
            <a:off x="5957887" y="6335542"/>
            <a:ext cx="3186113" cy="385762"/>
          </a:xfrm>
        </p:spPr>
        <p:txBody>
          <a:bodyPr>
            <a:normAutofit/>
          </a:bodyPr>
          <a:lstStyle/>
          <a:p>
            <a:r>
              <a:rPr lang="en-US" sz="1400" dirty="0"/>
              <a:t>Figure </a:t>
            </a:r>
            <a:r>
              <a:rPr lang="en-US" sz="1400" dirty="0" smtClean="0"/>
              <a:t>2.14</a:t>
            </a:r>
            <a:r>
              <a:rPr lang="en-US" sz="1600" dirty="0" smtClean="0"/>
              <a:t> </a:t>
            </a:r>
            <a:r>
              <a:rPr lang="en-US" sz="1400" dirty="0" smtClean="0"/>
              <a:t>(</a:t>
            </a:r>
            <a:r>
              <a:rPr lang="en-US" sz="1400" dirty="0"/>
              <a:t>credit: Cory </a:t>
            </a:r>
            <a:r>
              <a:rPr lang="en-US" sz="1400" dirty="0" err="1"/>
              <a:t>Zanker</a:t>
            </a:r>
            <a:r>
              <a:rPr lang="en-US" sz="1400" dirty="0"/>
              <a:t>)</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4_moo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52" r="-26552"/>
          <a:stretch>
            <a:fillRect/>
          </a:stretch>
        </p:blipFill>
        <p:spPr>
          <a:xfrm>
            <a:off x="2008516" y="4750547"/>
            <a:ext cx="4539921" cy="1970757"/>
          </a:xfrm>
        </p:spPr>
      </p:pic>
      <p:sp>
        <p:nvSpPr>
          <p:cNvPr id="2" name="TextBox 1"/>
          <p:cNvSpPr txBox="1"/>
          <p:nvPr/>
        </p:nvSpPr>
        <p:spPr>
          <a:xfrm>
            <a:off x="457200" y="1079072"/>
            <a:ext cx="8062912" cy="3493264"/>
          </a:xfrm>
          <a:prstGeom prst="rect">
            <a:avLst/>
          </a:prstGeom>
          <a:noFill/>
        </p:spPr>
        <p:txBody>
          <a:bodyPr wrap="square" rtlCol="0">
            <a:spAutoFit/>
          </a:bodyPr>
          <a:lstStyle/>
          <a:p>
            <a:r>
              <a:rPr lang="en-US" sz="1700" dirty="0" smtClean="0"/>
              <a:t>As well as mistaking correlation for causation, people can also make false correlations.</a:t>
            </a:r>
          </a:p>
          <a:p>
            <a:endParaRPr lang="en-US" sz="1700" dirty="0" smtClean="0"/>
          </a:p>
          <a:p>
            <a:r>
              <a:rPr lang="en-US" sz="1700" b="1" dirty="0" smtClean="0"/>
              <a:t>Illusory Correlations </a:t>
            </a:r>
            <a:r>
              <a:rPr lang="en-US" sz="1700" dirty="0" smtClean="0"/>
              <a:t>- Seeing relationships between two things when in reality no such relationship exists.</a:t>
            </a:r>
          </a:p>
          <a:p>
            <a:endParaRPr lang="en-US" sz="1700" dirty="0"/>
          </a:p>
          <a:p>
            <a:r>
              <a:rPr lang="en-US" sz="1700" b="1" dirty="0"/>
              <a:t>Confirmation bias </a:t>
            </a:r>
            <a:r>
              <a:rPr lang="en-US" sz="1700" dirty="0"/>
              <a:t>- tendency to ignore evidence that disproves ideas or beliefs</a:t>
            </a:r>
            <a:r>
              <a:rPr lang="en-US" sz="1700" dirty="0" smtClean="0"/>
              <a:t>.</a:t>
            </a:r>
          </a:p>
          <a:p>
            <a:endParaRPr lang="en-US" sz="1700" dirty="0"/>
          </a:p>
          <a:p>
            <a:r>
              <a:rPr lang="en-US" sz="1700" dirty="0" smtClean="0"/>
              <a:t>Illusory correlations can be involved in the formation of prejudicial attitudes that can lead to discriminatory behavior.</a:t>
            </a:r>
          </a:p>
          <a:p>
            <a:endParaRPr lang="en-US" sz="1700" dirty="0"/>
          </a:p>
          <a:p>
            <a:r>
              <a:rPr lang="en-US" sz="1700" dirty="0"/>
              <a:t>Many people believe that a full moon makes people behave </a:t>
            </a:r>
            <a:r>
              <a:rPr lang="en-US" sz="1700" dirty="0" smtClean="0"/>
              <a:t>oddly. Research demonstrates that this relationship does not exist.</a:t>
            </a:r>
            <a:endParaRPr lang="en-US" sz="1700" dirty="0"/>
          </a:p>
        </p:txBody>
      </p:sp>
    </p:spTree>
    <p:extLst>
      <p:ext uri="{BB962C8B-B14F-4D97-AF65-F5344CB8AC3E}">
        <p14:creationId xmlns:p14="http://schemas.microsoft.com/office/powerpoint/2010/main" val="512412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44524"/>
          </a:xfrm>
        </p:spPr>
        <p:txBody>
          <a:bodyPr>
            <a:normAutofit/>
          </a:bodyPr>
          <a:lstStyle/>
          <a:p>
            <a:r>
              <a:rPr lang="en-US" dirty="0" smtClean="0"/>
              <a:t>Causality: </a:t>
            </a:r>
            <a:r>
              <a:rPr lang="en-US" smtClean="0"/>
              <a:t>conducting experiments</a:t>
            </a:r>
            <a:br>
              <a:rPr lang="en-US" smtClean="0"/>
            </a:br>
            <a:r>
              <a:rPr lang="en-US" smtClean="0"/>
              <a:t>&amp; using the data</a:t>
            </a:r>
            <a:endParaRPr lang="en-US"/>
          </a:p>
        </p:txBody>
      </p:sp>
      <p:sp>
        <p:nvSpPr>
          <p:cNvPr id="4" name="Text Placeholder 3"/>
          <p:cNvSpPr>
            <a:spLocks noGrp="1"/>
          </p:cNvSpPr>
          <p:nvPr>
            <p:ph type="body" sz="quarter" idx="14"/>
          </p:nvPr>
        </p:nvSpPr>
        <p:spPr>
          <a:xfrm>
            <a:off x="457199" y="1372119"/>
            <a:ext cx="8367221" cy="2942705"/>
          </a:xfrm>
        </p:spPr>
        <p:txBody>
          <a:bodyPr>
            <a:normAutofit lnSpcReduction="10000"/>
          </a:bodyPr>
          <a:lstStyle/>
          <a:p>
            <a:r>
              <a:rPr lang="en-US" sz="1700" dirty="0" smtClean="0"/>
              <a:t>The only way to establish that there is a cause-and-effect relationship between two variables is to conduct a scientific experiment.</a:t>
            </a:r>
          </a:p>
          <a:p>
            <a:r>
              <a:rPr lang="en-US" sz="1700" dirty="0" smtClean="0"/>
              <a:t>A scientific experiment has precise requirements for design and implementation.</a:t>
            </a:r>
          </a:p>
          <a:p>
            <a:endParaRPr lang="en-US" sz="1700" dirty="0" smtClean="0"/>
          </a:p>
          <a:p>
            <a:r>
              <a:rPr lang="en-US" b="1" u="sng" dirty="0" smtClean="0">
                <a:solidFill>
                  <a:srgbClr val="6CB255"/>
                </a:solidFill>
              </a:rPr>
              <a:t>THE EXPERIMENTAL HYPOTHESIS</a:t>
            </a:r>
          </a:p>
          <a:p>
            <a:r>
              <a:rPr lang="en-US" sz="1700" dirty="0" smtClean="0"/>
              <a:t>Hypotheses can be formulated through: </a:t>
            </a:r>
          </a:p>
          <a:p>
            <a:pPr marL="285750" indent="-285750">
              <a:buFontTx/>
              <a:buChar char="-"/>
            </a:pPr>
            <a:r>
              <a:rPr lang="en-US" sz="1700" dirty="0" smtClean="0"/>
              <a:t>Observation </a:t>
            </a:r>
          </a:p>
          <a:p>
            <a:pPr marL="285750" indent="-285750">
              <a:buFontTx/>
              <a:buChar char="-"/>
            </a:pPr>
            <a:r>
              <a:rPr lang="en-US" sz="1700" dirty="0"/>
              <a:t>A</a:t>
            </a:r>
            <a:r>
              <a:rPr lang="en-US" sz="1700" dirty="0" smtClean="0"/>
              <a:t>fter </a:t>
            </a:r>
            <a:r>
              <a:rPr lang="en-US" sz="1700" dirty="0"/>
              <a:t>review of previous </a:t>
            </a:r>
            <a:r>
              <a:rPr lang="en-US" sz="1700" dirty="0" smtClean="0"/>
              <a:t>research</a:t>
            </a:r>
            <a:endParaRPr lang="en-US" sz="1700" dirty="0"/>
          </a:p>
          <a:p>
            <a:endParaRPr lang="en-US" sz="1800" dirty="0">
              <a:solidFill>
                <a:srgbClr val="6CB255"/>
              </a:solidFill>
            </a:endParaRP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Placeholder 1" descr="CNX_Psych_02_05_toygu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03" r="-1103"/>
          <a:stretch>
            <a:fillRect/>
          </a:stretch>
        </p:blipFill>
        <p:spPr>
          <a:xfrm>
            <a:off x="5483916" y="2766591"/>
            <a:ext cx="2814638" cy="3669003"/>
          </a:xfrm>
        </p:spPr>
      </p:pic>
      <p:sp>
        <p:nvSpPr>
          <p:cNvPr id="7" name="Rectangle 6"/>
          <p:cNvSpPr/>
          <p:nvPr/>
        </p:nvSpPr>
        <p:spPr>
          <a:xfrm>
            <a:off x="457198" y="4314824"/>
            <a:ext cx="4857751" cy="1969770"/>
          </a:xfrm>
          <a:prstGeom prst="rect">
            <a:avLst/>
          </a:prstGeom>
        </p:spPr>
        <p:txBody>
          <a:bodyPr wrap="square">
            <a:spAutoFit/>
          </a:bodyPr>
          <a:lstStyle/>
          <a:p>
            <a:r>
              <a:rPr lang="en-US" sz="1600" dirty="0"/>
              <a:t>Figure 2.15 </a:t>
            </a:r>
          </a:p>
          <a:p>
            <a:r>
              <a:rPr lang="en-US" sz="1700" dirty="0"/>
              <a:t>Seeing behavior like this right after a child watches violent television programming might lead you to hypothesize that viewing violent television programming leads to an increase in the display of violent behaviors. </a:t>
            </a:r>
          </a:p>
          <a:p>
            <a:r>
              <a:rPr lang="it-IT" sz="1700" dirty="0"/>
              <a:t>(credit: </a:t>
            </a:r>
            <a:r>
              <a:rPr lang="it-IT" sz="1700" dirty="0" err="1"/>
              <a:t>Emran</a:t>
            </a:r>
            <a:r>
              <a:rPr lang="it-IT" sz="1700" dirty="0"/>
              <a:t> </a:t>
            </a:r>
            <a:r>
              <a:rPr lang="it-IT" sz="1700" dirty="0" err="1"/>
              <a:t>Kassim</a:t>
            </a:r>
            <a:r>
              <a:rPr lang="it-IT" sz="1700" dirty="0"/>
              <a:t>)</a:t>
            </a:r>
            <a:endParaRPr lang="en-US" sz="1700" dirty="0"/>
          </a:p>
        </p:txBody>
      </p:sp>
    </p:spTree>
    <p:extLst>
      <p:ext uri="{BB962C8B-B14F-4D97-AF65-F5344CB8AC3E}">
        <p14:creationId xmlns:p14="http://schemas.microsoft.com/office/powerpoint/2010/main" val="54429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is research important?</a:t>
            </a:r>
            <a:endParaRPr lang="en-US" dirty="0"/>
          </a:p>
        </p:txBody>
      </p:sp>
      <p:sp>
        <p:nvSpPr>
          <p:cNvPr id="7" name="Text Placeholder 6"/>
          <p:cNvSpPr>
            <a:spLocks noGrp="1"/>
          </p:cNvSpPr>
          <p:nvPr>
            <p:ph type="body" sz="quarter" idx="14"/>
          </p:nvPr>
        </p:nvSpPr>
        <p:spPr>
          <a:xfrm>
            <a:off x="5514975" y="4673340"/>
            <a:ext cx="3429001" cy="2100483"/>
          </a:xfrm>
        </p:spPr>
        <p:txBody>
          <a:bodyPr>
            <a:normAutofit/>
          </a:bodyPr>
          <a:lstStyle/>
          <a:p>
            <a:r>
              <a:rPr lang="en-US" sz="1400" dirty="0"/>
              <a:t>Figure 2.2 Some of our ancestors, across the world and over the centuries, believed that trephination—the practice of making a hole in the skull, as shown here—allowed evil spirits to leave the body, thus, curing mental illness and other disorders. (credit: “</a:t>
            </a:r>
            <a:r>
              <a:rPr lang="en-US" sz="1400" dirty="0" err="1"/>
              <a:t>taiproject</a:t>
            </a:r>
            <a:r>
              <a:rPr lang="en-US" sz="1400" dirty="0"/>
              <a:t>”/Flickr)</a:t>
            </a:r>
          </a:p>
          <a:p>
            <a:endParaRPr lang="en-US" sz="14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457200" y="1057220"/>
            <a:ext cx="8365821" cy="2031325"/>
          </a:xfrm>
          <a:prstGeom prst="rect">
            <a:avLst/>
          </a:prstGeom>
          <a:noFill/>
        </p:spPr>
        <p:txBody>
          <a:bodyPr wrap="square" rtlCol="0">
            <a:spAutoFit/>
          </a:bodyPr>
          <a:lstStyle/>
          <a:p>
            <a:r>
              <a:rPr lang="en-US" sz="1700" dirty="0" smtClean="0"/>
              <a:t>At one time in history, people believed the earth was flat and that mental illnesses were caused by possession. </a:t>
            </a:r>
          </a:p>
          <a:p>
            <a:r>
              <a:rPr lang="en-US" sz="1700" dirty="0"/>
              <a:t>P</a:t>
            </a:r>
            <a:r>
              <a:rPr lang="en-US" sz="1700" dirty="0" smtClean="0"/>
              <a:t>eople can be very wrong in their ideas about the world when they do not rely on evidence to support their claims.</a:t>
            </a:r>
          </a:p>
          <a:p>
            <a:r>
              <a:rPr lang="en-US" sz="1700" dirty="0" smtClean="0"/>
              <a:t>Research </a:t>
            </a:r>
            <a:r>
              <a:rPr lang="en-US" sz="1700" dirty="0"/>
              <a:t>is a mandatory process in validating claims. </a:t>
            </a:r>
          </a:p>
          <a:p>
            <a:endParaRPr lang="en-US" dirty="0" smtClean="0"/>
          </a:p>
          <a:p>
            <a:endParaRPr lang="en-US" dirty="0"/>
          </a:p>
        </p:txBody>
      </p:sp>
      <p:sp>
        <p:nvSpPr>
          <p:cNvPr id="3" name="TextBox 2"/>
          <p:cNvSpPr txBox="1"/>
          <p:nvPr/>
        </p:nvSpPr>
        <p:spPr>
          <a:xfrm>
            <a:off x="457200" y="2589269"/>
            <a:ext cx="5057775" cy="3770263"/>
          </a:xfrm>
          <a:prstGeom prst="rect">
            <a:avLst/>
          </a:prstGeom>
          <a:noFill/>
        </p:spPr>
        <p:txBody>
          <a:bodyPr wrap="square" rtlCol="0">
            <a:spAutoFit/>
          </a:bodyPr>
          <a:lstStyle/>
          <a:p>
            <a:r>
              <a:rPr lang="en-US" sz="1700" dirty="0"/>
              <a:t>Scientific research is empirical; it is grounded in objective, tangible evidence that can be observed time and time again, regardless of who is observing</a:t>
            </a:r>
            <a:r>
              <a:rPr lang="en-US" sz="1700" dirty="0" smtClean="0"/>
              <a:t>.</a:t>
            </a:r>
          </a:p>
          <a:p>
            <a:endParaRPr lang="en-US" sz="1700" dirty="0"/>
          </a:p>
          <a:p>
            <a:r>
              <a:rPr lang="en-US" sz="1700" dirty="0" smtClean="0"/>
              <a:t>Without </a:t>
            </a:r>
            <a:r>
              <a:rPr lang="en-US" sz="1700" dirty="0"/>
              <a:t>research, we would only have intuition and groundless assumptions. </a:t>
            </a:r>
          </a:p>
          <a:p>
            <a:r>
              <a:rPr lang="en-US" sz="1700" dirty="0"/>
              <a:t>Through research we are able to prove certain ideas through study and testing. </a:t>
            </a:r>
          </a:p>
          <a:p>
            <a:endParaRPr lang="en-US" sz="1700" dirty="0"/>
          </a:p>
          <a:p>
            <a:r>
              <a:rPr lang="en-US" sz="1700" dirty="0"/>
              <a:t>Psychology is a science, therefore, research is required to not only further investigate something but provide verification and support of the findings.</a:t>
            </a:r>
          </a:p>
          <a:p>
            <a:endParaRPr lang="en-US" dirty="0"/>
          </a:p>
        </p:txBody>
      </p:sp>
      <p:pic>
        <p:nvPicPr>
          <p:cNvPr id="9" name="Picture Placeholder 3" descr="CNX_Psych_02_01_trephining.jpg"/>
          <p:cNvPicPr>
            <a:picLocks noChangeAspect="1"/>
          </p:cNvPicPr>
          <p:nvPr/>
        </p:nvPicPr>
        <p:blipFill>
          <a:blip r:embed="rId3">
            <a:extLst>
              <a:ext uri="{28A0092B-C50C-407E-A947-70E740481C1C}">
                <a14:useLocalDpi xmlns:a14="http://schemas.microsoft.com/office/drawing/2010/main" val="0"/>
              </a:ext>
            </a:extLst>
          </a:blip>
          <a:srcRect l="-65182" r="-65182"/>
          <a:stretch>
            <a:fillRect/>
          </a:stretch>
        </p:blipFill>
        <p:spPr>
          <a:xfrm>
            <a:off x="4936911" y="2741504"/>
            <a:ext cx="4293304" cy="1863702"/>
          </a:xfrm>
          <a:prstGeom prst="rect">
            <a:avLst/>
          </a:prstGeom>
        </p:spPr>
      </p:pic>
    </p:spTree>
    <p:extLst>
      <p:ext uri="{BB962C8B-B14F-4D97-AF65-F5344CB8AC3E}">
        <p14:creationId xmlns:p14="http://schemas.microsoft.com/office/powerpoint/2010/main" val="271849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an experiment</a:t>
            </a:r>
            <a:endParaRPr lang="en-US" dirty="0"/>
          </a:p>
        </p:txBody>
      </p:sp>
      <p:sp>
        <p:nvSpPr>
          <p:cNvPr id="4" name="Text Placeholder 3"/>
          <p:cNvSpPr>
            <a:spLocks noGrp="1"/>
          </p:cNvSpPr>
          <p:nvPr>
            <p:ph type="body" sz="quarter" idx="14"/>
          </p:nvPr>
        </p:nvSpPr>
        <p:spPr>
          <a:xfrm>
            <a:off x="457200" y="993035"/>
            <a:ext cx="8062912" cy="4964853"/>
          </a:xfrm>
        </p:spPr>
        <p:txBody>
          <a:bodyPr>
            <a:normAutofit/>
          </a:bodyPr>
          <a:lstStyle/>
          <a:p>
            <a:r>
              <a:rPr lang="en-US" sz="1800" b="1" u="sng" dirty="0" smtClean="0">
                <a:solidFill>
                  <a:srgbClr val="6CB255"/>
                </a:solidFill>
              </a:rPr>
              <a:t>EXPERIMENTAL AND CONTROL GROUPS</a:t>
            </a:r>
          </a:p>
          <a:p>
            <a:r>
              <a:rPr lang="en-US" sz="1800" b="1" dirty="0" smtClean="0"/>
              <a:t>Experimental </a:t>
            </a:r>
            <a:r>
              <a:rPr lang="en-US" sz="1800" b="1" dirty="0"/>
              <a:t>group </a:t>
            </a:r>
            <a:r>
              <a:rPr lang="en-US" sz="1800" dirty="0"/>
              <a:t>- The participants that experience the manipulated variable (group designed to answer the research question</a:t>
            </a:r>
            <a:r>
              <a:rPr lang="en-US" sz="1800" dirty="0" smtClean="0"/>
              <a:t>).</a:t>
            </a:r>
          </a:p>
          <a:p>
            <a:r>
              <a:rPr lang="en-US" sz="1800" b="1" dirty="0"/>
              <a:t>Control group </a:t>
            </a:r>
            <a:r>
              <a:rPr lang="en-US" sz="1800" dirty="0"/>
              <a:t>- Participants that do not experience the manipulated variable. </a:t>
            </a:r>
          </a:p>
          <a:p>
            <a:pPr marL="342900" indent="-342900">
              <a:buFontTx/>
              <a:buChar char="-"/>
            </a:pPr>
            <a:r>
              <a:rPr lang="en-US" sz="1800" dirty="0"/>
              <a:t>Serve as a basis for comparison and controls for chance factors that might influence the results of the </a:t>
            </a:r>
            <a:r>
              <a:rPr lang="en-US" sz="1800" dirty="0" smtClean="0"/>
              <a:t>study</a:t>
            </a:r>
            <a:endParaRPr lang="en-US" sz="1800" dirty="0"/>
          </a:p>
          <a:p>
            <a:r>
              <a:rPr lang="en-US" sz="1800" dirty="0"/>
              <a:t>Experimental manipulation is the only difference between the experimental and control groups, so any differences between the two are due to experimental manipulation rather than chance</a:t>
            </a:r>
            <a:r>
              <a:rPr lang="en-US" sz="1800" dirty="0" smtClean="0"/>
              <a:t>.</a:t>
            </a:r>
          </a:p>
          <a:p>
            <a:r>
              <a:rPr lang="en-US" sz="1800" b="1" u="sng" dirty="0" smtClean="0">
                <a:solidFill>
                  <a:srgbClr val="6CB255"/>
                </a:solidFill>
              </a:rPr>
              <a:t>DEFINING VARIABLES AND HOW THEY WILL BE MEASURED</a:t>
            </a:r>
          </a:p>
          <a:p>
            <a:r>
              <a:rPr lang="en-US" sz="1800" b="1" dirty="0"/>
              <a:t>Operational definition </a:t>
            </a:r>
            <a:r>
              <a:rPr lang="en-US" sz="1800" dirty="0"/>
              <a:t>- description of what actions and operations will be used to measure the dependent variables and manipulate the independent variables.</a:t>
            </a:r>
          </a:p>
          <a:p>
            <a:endParaRPr lang="en-US" sz="1800" dirty="0"/>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237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Designing an experiment</a:t>
            </a:r>
            <a:endParaRPr lang="en-US" dirty="0"/>
          </a:p>
        </p:txBody>
      </p:sp>
      <p:sp>
        <p:nvSpPr>
          <p:cNvPr id="7" name="Text Placeholder 6"/>
          <p:cNvSpPr>
            <a:spLocks noGrp="1"/>
          </p:cNvSpPr>
          <p:nvPr>
            <p:ph type="body" sz="quarter" idx="14"/>
          </p:nvPr>
        </p:nvSpPr>
        <p:spPr>
          <a:xfrm>
            <a:off x="6660467" y="5636352"/>
            <a:ext cx="2224440" cy="754856"/>
          </a:xfrm>
        </p:spPr>
        <p:txBody>
          <a:bodyPr>
            <a:normAutofit/>
          </a:bodyPr>
          <a:lstStyle/>
          <a:p>
            <a:r>
              <a:rPr lang="en-US" sz="1400" dirty="0"/>
              <a:t>Figure </a:t>
            </a:r>
            <a:r>
              <a:rPr lang="en-US" sz="1400" dirty="0" smtClean="0"/>
              <a:t>2.16 (</a:t>
            </a:r>
            <a:r>
              <a:rPr lang="en-US" sz="1400" dirty="0"/>
              <a:t>credit: Elaine and Arthur Shapiro)</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5_placebo.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859" r="-36859"/>
          <a:stretch>
            <a:fillRect/>
          </a:stretch>
        </p:blipFill>
        <p:spPr>
          <a:xfrm>
            <a:off x="5888589" y="3727922"/>
            <a:ext cx="3768196" cy="1635756"/>
          </a:xfrm>
        </p:spPr>
      </p:pic>
      <p:sp>
        <p:nvSpPr>
          <p:cNvPr id="2" name="TextBox 1"/>
          <p:cNvSpPr txBox="1"/>
          <p:nvPr/>
        </p:nvSpPr>
        <p:spPr>
          <a:xfrm>
            <a:off x="457199" y="993035"/>
            <a:ext cx="8367222" cy="2985433"/>
          </a:xfrm>
          <a:prstGeom prst="rect">
            <a:avLst/>
          </a:prstGeom>
          <a:noFill/>
        </p:spPr>
        <p:txBody>
          <a:bodyPr wrap="square" rtlCol="0">
            <a:spAutoFit/>
          </a:bodyPr>
          <a:lstStyle/>
          <a:p>
            <a:r>
              <a:rPr lang="en-US" sz="1700" b="1" u="sng" dirty="0" smtClean="0">
                <a:solidFill>
                  <a:srgbClr val="6CB255"/>
                </a:solidFill>
              </a:rPr>
              <a:t>AVOIDING BIAS AND THE PLACEBO EFFECT</a:t>
            </a:r>
          </a:p>
          <a:p>
            <a:r>
              <a:rPr lang="en-US" sz="1700" b="1" dirty="0" smtClean="0"/>
              <a:t>Experimenter </a:t>
            </a:r>
            <a:r>
              <a:rPr lang="en-US" sz="1700" b="1" dirty="0"/>
              <a:t>bias </a:t>
            </a:r>
            <a:r>
              <a:rPr lang="en-US" sz="1700" dirty="0"/>
              <a:t>- researcher expectations skew the results of the </a:t>
            </a:r>
            <a:r>
              <a:rPr lang="en-US" sz="1700" dirty="0" smtClean="0"/>
              <a:t>study.</a:t>
            </a:r>
          </a:p>
          <a:p>
            <a:r>
              <a:rPr lang="en-US" sz="1700" b="1" dirty="0" smtClean="0"/>
              <a:t>Participant bias </a:t>
            </a:r>
            <a:r>
              <a:rPr lang="mr-IN" sz="1700" dirty="0" smtClean="0"/>
              <a:t>–</a:t>
            </a:r>
            <a:r>
              <a:rPr lang="en-US" sz="1700" dirty="0" smtClean="0"/>
              <a:t> participant expectations skew the results of the study.</a:t>
            </a:r>
            <a:endParaRPr lang="en-US" sz="1700" b="1" dirty="0" smtClean="0"/>
          </a:p>
          <a:p>
            <a:endParaRPr lang="en-US" sz="1700" b="1" dirty="0"/>
          </a:p>
          <a:p>
            <a:r>
              <a:rPr lang="en-US" sz="1700" b="1" dirty="0" smtClean="0"/>
              <a:t>Single-blind </a:t>
            </a:r>
            <a:r>
              <a:rPr lang="en-US" sz="1700" b="1" dirty="0"/>
              <a:t>study </a:t>
            </a:r>
            <a:r>
              <a:rPr lang="en-US" sz="1700" dirty="0"/>
              <a:t>- experiment in which the researcher knows which participants are in the experimental group and which are in the control </a:t>
            </a:r>
            <a:r>
              <a:rPr lang="en-US" sz="1700" dirty="0" smtClean="0"/>
              <a:t>group but participants do not. (Controls for participant expectations).</a:t>
            </a:r>
          </a:p>
          <a:p>
            <a:r>
              <a:rPr lang="en-US" sz="1700" b="1" dirty="0" smtClean="0"/>
              <a:t>Double-blind Study </a:t>
            </a:r>
            <a:r>
              <a:rPr lang="en-US" sz="1700" dirty="0" smtClean="0"/>
              <a:t>- experiment in which both the researchers and the participants are blind to group assignments. (Controls for both participant and experimenter expectations).</a:t>
            </a:r>
          </a:p>
          <a:p>
            <a:endParaRPr lang="en-US" dirty="0"/>
          </a:p>
        </p:txBody>
      </p:sp>
      <p:sp>
        <p:nvSpPr>
          <p:cNvPr id="3" name="TextBox 2"/>
          <p:cNvSpPr txBox="1"/>
          <p:nvPr/>
        </p:nvSpPr>
        <p:spPr>
          <a:xfrm>
            <a:off x="457199" y="3798244"/>
            <a:ext cx="6203268" cy="3262432"/>
          </a:xfrm>
          <a:prstGeom prst="rect">
            <a:avLst/>
          </a:prstGeom>
          <a:noFill/>
        </p:spPr>
        <p:txBody>
          <a:bodyPr wrap="square" rtlCol="0">
            <a:spAutoFit/>
          </a:bodyPr>
          <a:lstStyle/>
          <a:p>
            <a:r>
              <a:rPr lang="en-US" sz="1700" b="1" dirty="0"/>
              <a:t>Placebo effect </a:t>
            </a:r>
            <a:r>
              <a:rPr lang="en-US" sz="1700" dirty="0"/>
              <a:t>- people’s expectations or beliefs influencing or determining their experience in a given situation</a:t>
            </a:r>
            <a:r>
              <a:rPr lang="en-US" sz="1700" dirty="0" smtClean="0"/>
              <a:t>.</a:t>
            </a:r>
          </a:p>
          <a:p>
            <a:pPr marL="285750" indent="-285750">
              <a:buFontTx/>
              <a:buChar char="-"/>
            </a:pPr>
            <a:r>
              <a:rPr lang="en-US" sz="1700" dirty="0" smtClean="0"/>
              <a:t>When people are given a pill to improve their mood their mood may increase just because they believe it will.</a:t>
            </a:r>
          </a:p>
          <a:p>
            <a:pPr marL="285750" indent="-285750">
              <a:buFontTx/>
              <a:buChar char="-"/>
            </a:pPr>
            <a:r>
              <a:rPr lang="en-US" sz="1700" dirty="0" smtClean="0"/>
              <a:t>To know if a medication is really having an effect or whether it us a placebo effect, the experimental group receive the medication and the control group receive a placebo treatment (a sugar pill). This is a double-blind study.</a:t>
            </a:r>
          </a:p>
          <a:p>
            <a:pPr marL="285750" indent="-285750">
              <a:buFontTx/>
              <a:buChar char="-"/>
            </a:pPr>
            <a:r>
              <a:rPr lang="en-US" sz="1700" dirty="0" smtClean="0"/>
              <a:t>Any differences between the groups will be due to the medication. </a:t>
            </a:r>
            <a:endParaRPr lang="en-US" sz="1700" dirty="0"/>
          </a:p>
          <a:p>
            <a:endParaRPr lang="en-US" dirty="0"/>
          </a:p>
          <a:p>
            <a:endParaRPr lang="en-US" dirty="0"/>
          </a:p>
        </p:txBody>
      </p:sp>
    </p:spTree>
    <p:extLst>
      <p:ext uri="{BB962C8B-B14F-4D97-AF65-F5344CB8AC3E}">
        <p14:creationId xmlns:p14="http://schemas.microsoft.com/office/powerpoint/2010/main" val="2632850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Independent and dependent variables</a:t>
            </a:r>
            <a:endParaRPr lang="en-US" dirty="0"/>
          </a:p>
        </p:txBody>
      </p:sp>
      <p:sp>
        <p:nvSpPr>
          <p:cNvPr id="7" name="Text Placeholder 6"/>
          <p:cNvSpPr>
            <a:spLocks noGrp="1"/>
          </p:cNvSpPr>
          <p:nvPr>
            <p:ph type="body" sz="quarter" idx="14"/>
          </p:nvPr>
        </p:nvSpPr>
        <p:spPr>
          <a:xfrm>
            <a:off x="457199" y="5917775"/>
            <a:ext cx="8062912" cy="738276"/>
          </a:xfrm>
        </p:spPr>
        <p:txBody>
          <a:bodyPr>
            <a:normAutofit/>
          </a:bodyPr>
          <a:lstStyle/>
          <a:p>
            <a:r>
              <a:rPr lang="en-US" sz="1400" dirty="0"/>
              <a:t>Figure </a:t>
            </a:r>
            <a:r>
              <a:rPr lang="en-US" sz="1400" dirty="0" smtClean="0"/>
              <a:t>2.17 In </a:t>
            </a:r>
            <a:r>
              <a:rPr lang="en-US" sz="1400" dirty="0"/>
              <a:t>an experiment, manipulations of the independent variable are expected to result in changes in </a:t>
            </a:r>
            <a:r>
              <a:rPr lang="en-US" sz="1400" dirty="0" smtClean="0"/>
              <a:t>the dependent </a:t>
            </a:r>
            <a:r>
              <a:rPr lang="en-US" sz="1400" dirty="0"/>
              <a:t>variable. (credit “automatic weapon”: modification of work by Daniel </a:t>
            </a:r>
            <a:r>
              <a:rPr lang="en-US" sz="1400" dirty="0" err="1"/>
              <a:t>Oines</a:t>
            </a:r>
            <a:r>
              <a:rPr lang="en-US" sz="1400" dirty="0"/>
              <a:t>; credit “toy gun”: modification </a:t>
            </a:r>
            <a:r>
              <a:rPr lang="en-US" sz="1400" dirty="0" smtClean="0"/>
              <a:t>of work </a:t>
            </a:r>
            <a:r>
              <a:rPr lang="en-US" sz="1400" dirty="0"/>
              <a:t>by </a:t>
            </a:r>
            <a:r>
              <a:rPr lang="en-US" sz="1400" dirty="0" err="1"/>
              <a:t>Emran</a:t>
            </a:r>
            <a:r>
              <a:rPr lang="en-US" sz="1400" dirty="0"/>
              <a:t> </a:t>
            </a:r>
            <a:r>
              <a:rPr lang="en-US" sz="1400" dirty="0" err="1"/>
              <a:t>Kassim</a:t>
            </a:r>
            <a:r>
              <a:rPr lang="en-US" sz="1400" dirty="0"/>
              <a:t>)</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5_variabl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785" r="-15785"/>
          <a:stretch>
            <a:fillRect/>
          </a:stretch>
        </p:blipFill>
        <p:spPr>
          <a:xfrm>
            <a:off x="671512" y="2946437"/>
            <a:ext cx="7219950" cy="2971338"/>
          </a:xfrm>
        </p:spPr>
      </p:pic>
      <p:sp>
        <p:nvSpPr>
          <p:cNvPr id="2" name="TextBox 1"/>
          <p:cNvSpPr txBox="1"/>
          <p:nvPr/>
        </p:nvSpPr>
        <p:spPr>
          <a:xfrm>
            <a:off x="457199" y="1046486"/>
            <a:ext cx="8367222" cy="1661993"/>
          </a:xfrm>
          <a:prstGeom prst="rect">
            <a:avLst/>
          </a:prstGeom>
          <a:noFill/>
        </p:spPr>
        <p:txBody>
          <a:bodyPr wrap="square" rtlCol="0">
            <a:spAutoFit/>
          </a:bodyPr>
          <a:lstStyle/>
          <a:p>
            <a:r>
              <a:rPr lang="en-US" sz="1700" b="1" dirty="0" smtClean="0"/>
              <a:t>Independent Variable </a:t>
            </a:r>
            <a:r>
              <a:rPr lang="mr-IN" sz="1700" dirty="0" smtClean="0"/>
              <a:t>–</a:t>
            </a:r>
            <a:r>
              <a:rPr lang="en-US" sz="1700" dirty="0" smtClean="0"/>
              <a:t> Variable that is influenced/controlled by the experimenter. Ideally this should be the only important difference between the experimental and control group.</a:t>
            </a:r>
          </a:p>
          <a:p>
            <a:endParaRPr lang="en-US" sz="1700" dirty="0" smtClean="0"/>
          </a:p>
          <a:p>
            <a:r>
              <a:rPr lang="en-US" sz="1700" b="1" dirty="0" smtClean="0"/>
              <a:t>Dependent Variable </a:t>
            </a:r>
            <a:r>
              <a:rPr lang="mr-IN" sz="1700" dirty="0" smtClean="0"/>
              <a:t>–</a:t>
            </a:r>
            <a:r>
              <a:rPr lang="en-US" sz="1700" dirty="0" smtClean="0"/>
              <a:t> Variable that the researcher measures to see how much effect the independent variable had.</a:t>
            </a:r>
            <a:endParaRPr lang="en-US" sz="1700" dirty="0"/>
          </a:p>
        </p:txBody>
      </p:sp>
    </p:spTree>
    <p:extLst>
      <p:ext uri="{BB962C8B-B14F-4D97-AF65-F5344CB8AC3E}">
        <p14:creationId xmlns:p14="http://schemas.microsoft.com/office/powerpoint/2010/main" val="4080947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Selecting participants</a:t>
            </a:r>
            <a:endParaRPr lang="en-US" dirty="0"/>
          </a:p>
        </p:txBody>
      </p:sp>
      <p:sp>
        <p:nvSpPr>
          <p:cNvPr id="7" name="Text Placeholder 6"/>
          <p:cNvSpPr>
            <a:spLocks noGrp="1"/>
          </p:cNvSpPr>
          <p:nvPr>
            <p:ph type="body" sz="quarter" idx="14"/>
          </p:nvPr>
        </p:nvSpPr>
        <p:spPr>
          <a:xfrm>
            <a:off x="4154791" y="5986463"/>
            <a:ext cx="4669629" cy="701642"/>
          </a:xfrm>
        </p:spPr>
        <p:txBody>
          <a:bodyPr>
            <a:normAutofit lnSpcReduction="10000"/>
          </a:bodyPr>
          <a:lstStyle/>
          <a:p>
            <a:r>
              <a:rPr lang="en-US" sz="1400" dirty="0" smtClean="0"/>
              <a:t>Figure 2.18 (a) Population. (b) Sample (credit </a:t>
            </a:r>
            <a:r>
              <a:rPr lang="en-US" sz="1400" dirty="0"/>
              <a:t>“crowd”: modification of work by James </a:t>
            </a:r>
            <a:r>
              <a:rPr lang="en-US" sz="1400" dirty="0" err="1"/>
              <a:t>Cridland</a:t>
            </a:r>
            <a:r>
              <a:rPr lang="en-US" sz="1400" dirty="0"/>
              <a:t>; credit “students”: modification of work by </a:t>
            </a:r>
            <a:r>
              <a:rPr lang="en-US" sz="1400" dirty="0" smtClean="0"/>
              <a:t>Laurie </a:t>
            </a:r>
            <a:r>
              <a:rPr lang="fi-FI" sz="1400" dirty="0" err="1" smtClean="0"/>
              <a:t>Sullivan</a:t>
            </a:r>
            <a:r>
              <a:rPr lang="fi-FI" sz="1400" dirty="0"/>
              <a:t>)</a:t>
            </a:r>
            <a:endParaRPr lang="en-US" sz="14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5_sampl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800" b="-6800"/>
          <a:stretch>
            <a:fillRect/>
          </a:stretch>
        </p:blipFill>
        <p:spPr>
          <a:xfrm>
            <a:off x="3907671" y="3292143"/>
            <a:ext cx="4916750" cy="2736864"/>
          </a:xfrm>
        </p:spPr>
      </p:pic>
      <p:sp>
        <p:nvSpPr>
          <p:cNvPr id="6" name="TextBox 5"/>
          <p:cNvSpPr txBox="1"/>
          <p:nvPr/>
        </p:nvSpPr>
        <p:spPr>
          <a:xfrm flipH="1">
            <a:off x="457197" y="1003895"/>
            <a:ext cx="8367223" cy="2185214"/>
          </a:xfrm>
          <a:prstGeom prst="rect">
            <a:avLst/>
          </a:prstGeom>
          <a:noFill/>
        </p:spPr>
        <p:txBody>
          <a:bodyPr wrap="square" rtlCol="0">
            <a:spAutoFit/>
          </a:bodyPr>
          <a:lstStyle/>
          <a:p>
            <a:r>
              <a:rPr lang="en-US" sz="1700" b="1" dirty="0"/>
              <a:t>Participants</a:t>
            </a:r>
            <a:r>
              <a:rPr lang="en-US" sz="1700" dirty="0"/>
              <a:t> </a:t>
            </a:r>
            <a:r>
              <a:rPr lang="mr-IN" sz="1700" dirty="0"/>
              <a:t>–</a:t>
            </a:r>
            <a:r>
              <a:rPr lang="en-US" sz="1700" dirty="0"/>
              <a:t> Subjects of psychological research</a:t>
            </a:r>
            <a:r>
              <a:rPr lang="en-US" sz="1700" dirty="0" smtClean="0"/>
              <a:t>.</a:t>
            </a:r>
          </a:p>
          <a:p>
            <a:endParaRPr lang="en-US" sz="1700" dirty="0"/>
          </a:p>
          <a:p>
            <a:r>
              <a:rPr lang="en-US" sz="1700" dirty="0"/>
              <a:t>Populations are too large for a researcher to include everyone so samples are used</a:t>
            </a:r>
            <a:r>
              <a:rPr lang="en-US" sz="1700" dirty="0" smtClean="0"/>
              <a:t>.</a:t>
            </a:r>
          </a:p>
          <a:p>
            <a:endParaRPr lang="en-US" sz="1700" dirty="0"/>
          </a:p>
          <a:p>
            <a:r>
              <a:rPr lang="en-US" sz="1700" b="1" dirty="0"/>
              <a:t>Sample </a:t>
            </a:r>
            <a:r>
              <a:rPr lang="en-US" sz="1700" dirty="0"/>
              <a:t>- subset of individuals selected from the larger population</a:t>
            </a:r>
            <a:r>
              <a:rPr lang="en-US" sz="1700" dirty="0" smtClean="0"/>
              <a:t>.</a:t>
            </a:r>
          </a:p>
          <a:p>
            <a:endParaRPr lang="en-US" sz="1700" dirty="0"/>
          </a:p>
          <a:p>
            <a:r>
              <a:rPr lang="en-US" sz="1700" b="1" dirty="0"/>
              <a:t>Population</a:t>
            </a:r>
            <a:r>
              <a:rPr lang="en-US" sz="1700" dirty="0"/>
              <a:t> </a:t>
            </a:r>
            <a:r>
              <a:rPr lang="mr-IN" sz="1700" dirty="0"/>
              <a:t>–</a:t>
            </a:r>
            <a:r>
              <a:rPr lang="en-US" sz="1700" dirty="0"/>
              <a:t> overall group of individuals that the researcher is interested in (e.g. College students</a:t>
            </a:r>
            <a:r>
              <a:rPr lang="en-US" sz="1700" dirty="0" smtClean="0"/>
              <a:t>).</a:t>
            </a:r>
            <a:endParaRPr lang="en-US" sz="1700" dirty="0"/>
          </a:p>
        </p:txBody>
      </p:sp>
      <p:sp>
        <p:nvSpPr>
          <p:cNvPr id="9" name="TextBox 8"/>
          <p:cNvSpPr txBox="1"/>
          <p:nvPr/>
        </p:nvSpPr>
        <p:spPr>
          <a:xfrm>
            <a:off x="457197" y="3349347"/>
            <a:ext cx="3450473" cy="3247043"/>
          </a:xfrm>
          <a:prstGeom prst="rect">
            <a:avLst/>
          </a:prstGeom>
          <a:noFill/>
        </p:spPr>
        <p:txBody>
          <a:bodyPr wrap="square" rtlCol="0">
            <a:spAutoFit/>
          </a:bodyPr>
          <a:lstStyle/>
          <a:p>
            <a:r>
              <a:rPr lang="en-US" sz="1700" b="1" dirty="0"/>
              <a:t>Random Sample </a:t>
            </a:r>
            <a:r>
              <a:rPr lang="en-US" sz="1700" dirty="0"/>
              <a:t>- subset of a larger population in which every member of the population has an equal chance of being selected.</a:t>
            </a:r>
          </a:p>
          <a:p>
            <a:pPr marL="285750" indent="-285750">
              <a:buFontTx/>
              <a:buChar char="-"/>
            </a:pPr>
            <a:r>
              <a:rPr lang="en-US" sz="1700" dirty="0"/>
              <a:t>This form of sampling is preferred because it is more likely that the selected participants will be representative of the larger population (sex, ethnicity, social economic status </a:t>
            </a:r>
            <a:r>
              <a:rPr lang="en-US" sz="1700" dirty="0" err="1"/>
              <a:t>etc</a:t>
            </a:r>
            <a:r>
              <a:rPr lang="en-US" sz="1700" dirty="0"/>
              <a:t>).</a:t>
            </a:r>
          </a:p>
          <a:p>
            <a:endParaRPr lang="en-US" dirty="0"/>
          </a:p>
        </p:txBody>
      </p:sp>
    </p:spTree>
    <p:extLst>
      <p:ext uri="{BB962C8B-B14F-4D97-AF65-F5344CB8AC3E}">
        <p14:creationId xmlns:p14="http://schemas.microsoft.com/office/powerpoint/2010/main" val="3317067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751709"/>
          </a:xfrm>
        </p:spPr>
        <p:txBody>
          <a:bodyPr>
            <a:normAutofit fontScale="90000"/>
          </a:bodyPr>
          <a:lstStyle/>
          <a:p>
            <a:r>
              <a:rPr lang="en-US" dirty="0" smtClean="0"/>
              <a:t>assigning participants TO GROUPS:</a:t>
            </a:r>
            <a:br>
              <a:rPr lang="en-US" dirty="0" smtClean="0"/>
            </a:br>
            <a:r>
              <a:rPr lang="en-US" dirty="0" err="1" smtClean="0"/>
              <a:t>eXPERIMENTAL</a:t>
            </a:r>
            <a:r>
              <a:rPr lang="en-US" dirty="0" smtClean="0"/>
              <a:t> OR CONTROL</a:t>
            </a:r>
            <a:endParaRPr lang="en-US" dirty="0"/>
          </a:p>
        </p:txBody>
      </p:sp>
      <p:sp>
        <p:nvSpPr>
          <p:cNvPr id="4" name="Text Placeholder 3"/>
          <p:cNvSpPr>
            <a:spLocks noGrp="1"/>
          </p:cNvSpPr>
          <p:nvPr>
            <p:ph type="body" sz="quarter" idx="14"/>
          </p:nvPr>
        </p:nvSpPr>
        <p:spPr>
          <a:xfrm>
            <a:off x="457200" y="1243530"/>
            <a:ext cx="8367221" cy="5114407"/>
          </a:xfrm>
        </p:spPr>
        <p:txBody>
          <a:bodyPr>
            <a:normAutofit/>
          </a:bodyPr>
          <a:lstStyle/>
          <a:p>
            <a:r>
              <a:rPr lang="en-US" sz="1700" b="1" dirty="0" smtClean="0"/>
              <a:t>Random </a:t>
            </a:r>
            <a:r>
              <a:rPr lang="en-US" sz="1700" b="1" dirty="0"/>
              <a:t>Assignment </a:t>
            </a:r>
            <a:r>
              <a:rPr lang="mr-IN" sz="1700" dirty="0"/>
              <a:t>–</a:t>
            </a:r>
            <a:r>
              <a:rPr lang="en-US" sz="1700" dirty="0"/>
              <a:t> Method of experimental group assignment in which all participants have an equal chance of being assigned to either group</a:t>
            </a:r>
            <a:r>
              <a:rPr lang="en-US" sz="1700" dirty="0" smtClean="0"/>
              <a:t>.</a:t>
            </a:r>
          </a:p>
          <a:p>
            <a:pPr marL="285750" indent="-285750">
              <a:buFontTx/>
              <a:buChar char="-"/>
            </a:pPr>
            <a:r>
              <a:rPr lang="en-US" sz="1700" dirty="0" smtClean="0"/>
              <a:t>Can be achieved using statistical software or by simply flipping a coin.</a:t>
            </a:r>
          </a:p>
          <a:p>
            <a:pPr marL="285750" indent="-285750">
              <a:buFontTx/>
              <a:buChar char="-"/>
            </a:pPr>
            <a:r>
              <a:rPr lang="en-US" sz="1700" dirty="0" smtClean="0"/>
              <a:t>Prevents systematic differences between groups such as gender or age. </a:t>
            </a:r>
          </a:p>
          <a:p>
            <a:r>
              <a:rPr lang="en-US" sz="1700" dirty="0" smtClean="0"/>
              <a:t>Without random assignment, an experiment cannot find a true cause-and-effect relationship. Any relationship could be due to preexisting differences between the groups. </a:t>
            </a:r>
          </a:p>
          <a:p>
            <a:r>
              <a:rPr lang="en-US" sz="1700" dirty="0" smtClean="0"/>
              <a:t>Random assignment helps to avoid preexisting systematic differences so that any significant differences between groups can be said to be the result of the manipulation.</a:t>
            </a:r>
          </a:p>
          <a:p>
            <a:pPr marL="285750" indent="-285750">
              <a:buFontTx/>
              <a:buChar char="-"/>
            </a:pPr>
            <a:endParaRPr lang="en-US" sz="1700" dirty="0" smtClean="0"/>
          </a:p>
          <a:p>
            <a:endParaRPr lang="en-US" dirty="0"/>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2260354" y="4278790"/>
            <a:ext cx="4760912" cy="2329642"/>
          </a:xfrm>
          <a:prstGeom prst="rect">
            <a:avLst/>
          </a:prstGeom>
        </p:spPr>
      </p:pic>
      <p:sp>
        <p:nvSpPr>
          <p:cNvPr id="7" name="TextBox 6"/>
          <p:cNvSpPr txBox="1"/>
          <p:nvPr/>
        </p:nvSpPr>
        <p:spPr>
          <a:xfrm>
            <a:off x="7025659" y="5962101"/>
            <a:ext cx="1798761" cy="523220"/>
          </a:xfrm>
          <a:prstGeom prst="rect">
            <a:avLst/>
          </a:prstGeom>
          <a:noFill/>
        </p:spPr>
        <p:txBody>
          <a:bodyPr wrap="square" rtlCol="0">
            <a:spAutoFit/>
          </a:bodyPr>
          <a:lstStyle/>
          <a:p>
            <a:r>
              <a:rPr lang="en-US" sz="1400" dirty="0" smtClean="0"/>
              <a:t>(Credit: Research hubs)</a:t>
            </a:r>
            <a:endParaRPr lang="en-US" sz="1400" dirty="0"/>
          </a:p>
        </p:txBody>
      </p:sp>
    </p:spTree>
    <p:extLst>
      <p:ext uri="{BB962C8B-B14F-4D97-AF65-F5344CB8AC3E}">
        <p14:creationId xmlns:p14="http://schemas.microsoft.com/office/powerpoint/2010/main" val="204575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consider</a:t>
            </a:r>
            <a:endParaRPr lang="en-US" dirty="0"/>
          </a:p>
        </p:txBody>
      </p:sp>
      <p:sp>
        <p:nvSpPr>
          <p:cNvPr id="4" name="Text Placeholder 3"/>
          <p:cNvSpPr>
            <a:spLocks noGrp="1"/>
          </p:cNvSpPr>
          <p:nvPr>
            <p:ph type="body" sz="quarter" idx="14"/>
          </p:nvPr>
        </p:nvSpPr>
        <p:spPr>
          <a:xfrm>
            <a:off x="457199" y="1157805"/>
            <a:ext cx="8367221" cy="5343007"/>
          </a:xfrm>
        </p:spPr>
        <p:txBody>
          <a:bodyPr>
            <a:normAutofit lnSpcReduction="10000"/>
          </a:bodyPr>
          <a:lstStyle/>
          <a:p>
            <a:r>
              <a:rPr lang="en-US" sz="1700" b="1" u="sng" dirty="0" smtClean="0">
                <a:solidFill>
                  <a:srgbClr val="6CB255"/>
                </a:solidFill>
              </a:rPr>
              <a:t>MANIPULATING VARIABLES</a:t>
            </a:r>
          </a:p>
          <a:p>
            <a:r>
              <a:rPr lang="en-US" sz="1700" dirty="0" smtClean="0"/>
              <a:t>As stated, random assignment is required to state causation. Once randomly assigned, each group is then manipulated in some way. However, some experimental designs are more complicated. </a:t>
            </a:r>
            <a:endParaRPr lang="en-US" sz="1700" dirty="0"/>
          </a:p>
          <a:p>
            <a:r>
              <a:rPr lang="en-US" sz="1700" dirty="0" smtClean="0"/>
              <a:t>Example: The effect of sex (male/female) on spatial memory.</a:t>
            </a:r>
          </a:p>
          <a:p>
            <a:pPr marL="285750" indent="-285750">
              <a:buFontTx/>
              <a:buChar char="-"/>
            </a:pPr>
            <a:r>
              <a:rPr lang="en-US" sz="1700" dirty="0" smtClean="0"/>
              <a:t>Sex (independent variable) cannot be manipulated.</a:t>
            </a:r>
          </a:p>
          <a:p>
            <a:pPr marL="285750" indent="-285750">
              <a:buFontTx/>
              <a:buChar char="-"/>
            </a:pPr>
            <a:r>
              <a:rPr lang="en-US" sz="1700" dirty="0" smtClean="0"/>
              <a:t>Males and females cannot be randomly assigned.</a:t>
            </a:r>
          </a:p>
          <a:p>
            <a:r>
              <a:rPr lang="en-US" sz="1700" dirty="0" smtClean="0"/>
              <a:t>This kind of an experiment is therefore called quasi-experimental. </a:t>
            </a:r>
          </a:p>
          <a:p>
            <a:r>
              <a:rPr lang="en-US" sz="1700" dirty="0" smtClean="0"/>
              <a:t>A cause-and-effect relationship cannot be determined from this type of experiment.</a:t>
            </a:r>
          </a:p>
          <a:p>
            <a:r>
              <a:rPr lang="en-US" sz="1700" b="1" u="sng" dirty="0" smtClean="0">
                <a:solidFill>
                  <a:srgbClr val="6CB255"/>
                </a:solidFill>
              </a:rPr>
              <a:t>ETHICS</a:t>
            </a:r>
          </a:p>
          <a:p>
            <a:r>
              <a:rPr lang="en-US" sz="1700" dirty="0" smtClean="0">
                <a:solidFill>
                  <a:schemeClr val="tx1"/>
                </a:solidFill>
              </a:rPr>
              <a:t>Some questions cannot be answered using an experimental design because they would be unethical.</a:t>
            </a:r>
          </a:p>
          <a:p>
            <a:r>
              <a:rPr lang="en-US" sz="1700" dirty="0" smtClean="0">
                <a:solidFill>
                  <a:schemeClr val="tx1"/>
                </a:solidFill>
              </a:rPr>
              <a:t>Example: The effect of experiencing abuse as a child on levels of self-esteem.</a:t>
            </a:r>
          </a:p>
          <a:p>
            <a:pPr marL="285750" indent="-285750">
              <a:buFontTx/>
              <a:buChar char="-"/>
            </a:pPr>
            <a:r>
              <a:rPr lang="en-US" sz="1700" dirty="0" smtClean="0">
                <a:solidFill>
                  <a:schemeClr val="tx1"/>
                </a:solidFill>
              </a:rPr>
              <a:t>You cannot randomly assign participants to receive abuse.</a:t>
            </a:r>
          </a:p>
          <a:p>
            <a:pPr marL="285750" indent="-285750">
              <a:buFontTx/>
              <a:buChar char="-"/>
            </a:pPr>
            <a:r>
              <a:rPr lang="en-US" sz="1700" dirty="0" smtClean="0">
                <a:solidFill>
                  <a:schemeClr val="tx1"/>
                </a:solidFill>
              </a:rPr>
              <a:t>This would need to be studied using other approaches such as case studies or surveys.</a:t>
            </a:r>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096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experimental findings</a:t>
            </a:r>
            <a:endParaRPr lang="en-US" dirty="0"/>
          </a:p>
        </p:txBody>
      </p:sp>
      <p:sp>
        <p:nvSpPr>
          <p:cNvPr id="4" name="Text Placeholder 3"/>
          <p:cNvSpPr>
            <a:spLocks noGrp="1"/>
          </p:cNvSpPr>
          <p:nvPr>
            <p:ph type="body" sz="quarter" idx="14"/>
          </p:nvPr>
        </p:nvSpPr>
        <p:spPr>
          <a:xfrm>
            <a:off x="457200" y="1229244"/>
            <a:ext cx="8062912" cy="3671369"/>
          </a:xfrm>
        </p:spPr>
        <p:txBody>
          <a:bodyPr/>
          <a:lstStyle/>
          <a:p>
            <a:r>
              <a:rPr lang="en-US" sz="1700" dirty="0" smtClean="0"/>
              <a:t>Once data has been collected, a statistical analysis is conducted.</a:t>
            </a:r>
          </a:p>
          <a:p>
            <a:r>
              <a:rPr lang="en-US" sz="1700" b="1" dirty="0" smtClean="0"/>
              <a:t>Statistical </a:t>
            </a:r>
            <a:r>
              <a:rPr lang="en-US" sz="1700" b="1" dirty="0"/>
              <a:t>analysis </a:t>
            </a:r>
            <a:r>
              <a:rPr lang="en-US" sz="1700" dirty="0"/>
              <a:t>- determines how likely any difference between experimental groups is due to chance.</a:t>
            </a:r>
          </a:p>
          <a:p>
            <a:r>
              <a:rPr lang="en-US" sz="1700" dirty="0" smtClean="0"/>
              <a:t>Psychologists usually discuss results as significant or non-significant.</a:t>
            </a:r>
          </a:p>
          <a:p>
            <a:r>
              <a:rPr lang="en-US" sz="1700" dirty="0" smtClean="0"/>
              <a:t>If the odds that the differences occurred by chance are 5% or less, then the results are significant.</a:t>
            </a:r>
          </a:p>
          <a:p>
            <a:r>
              <a:rPr lang="en-US" sz="1700" dirty="0" smtClean="0"/>
              <a:t>A true experiment, including random assignment, manipulation of the independent variable and control of extraneous variables reduce the odds of results occurring by chance. </a:t>
            </a:r>
            <a:endParaRPr lang="en-US" sz="1700" dirty="0"/>
          </a:p>
        </p:txBody>
      </p:sp>
      <p:pic>
        <p:nvPicPr>
          <p:cNvPr id="6" name="Picture 5"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7" name="Picture 6"/>
          <p:cNvPicPr>
            <a:picLocks noChangeAspect="1"/>
          </p:cNvPicPr>
          <p:nvPr/>
        </p:nvPicPr>
        <p:blipFill>
          <a:blip r:embed="rId3"/>
          <a:stretch>
            <a:fillRect/>
          </a:stretch>
        </p:blipFill>
        <p:spPr>
          <a:xfrm>
            <a:off x="3560358" y="3931628"/>
            <a:ext cx="4212329" cy="2410388"/>
          </a:xfrm>
          <a:prstGeom prst="rect">
            <a:avLst/>
          </a:prstGeom>
        </p:spPr>
      </p:pic>
      <p:sp>
        <p:nvSpPr>
          <p:cNvPr id="8" name="TextBox 7"/>
          <p:cNvSpPr txBox="1"/>
          <p:nvPr/>
        </p:nvSpPr>
        <p:spPr>
          <a:xfrm>
            <a:off x="3560358" y="6342016"/>
            <a:ext cx="2928938" cy="307777"/>
          </a:xfrm>
          <a:prstGeom prst="rect">
            <a:avLst/>
          </a:prstGeom>
          <a:noFill/>
        </p:spPr>
        <p:txBody>
          <a:bodyPr wrap="square" rtlCol="0">
            <a:spAutoFit/>
          </a:bodyPr>
          <a:lstStyle/>
          <a:p>
            <a:r>
              <a:rPr lang="en-US" sz="1400" dirty="0" smtClean="0"/>
              <a:t>(Credit: Creative Electron)</a:t>
            </a:r>
            <a:endParaRPr lang="en-US" sz="1400" dirty="0"/>
          </a:p>
        </p:txBody>
      </p:sp>
    </p:spTree>
    <p:extLst>
      <p:ext uri="{BB962C8B-B14F-4D97-AF65-F5344CB8AC3E}">
        <p14:creationId xmlns:p14="http://schemas.microsoft.com/office/powerpoint/2010/main" val="196461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findings</a:t>
            </a:r>
            <a:endParaRPr lang="en-US" dirty="0"/>
          </a:p>
        </p:txBody>
      </p:sp>
      <p:sp>
        <p:nvSpPr>
          <p:cNvPr id="4" name="Text Placeholder 3"/>
          <p:cNvSpPr>
            <a:spLocks noGrp="1"/>
          </p:cNvSpPr>
          <p:nvPr>
            <p:ph type="body" sz="quarter" idx="14"/>
          </p:nvPr>
        </p:nvSpPr>
        <p:spPr>
          <a:xfrm>
            <a:off x="585788" y="1272106"/>
            <a:ext cx="8062912" cy="5200132"/>
          </a:xfrm>
        </p:spPr>
        <p:txBody>
          <a:bodyPr>
            <a:normAutofit lnSpcReduction="10000"/>
          </a:bodyPr>
          <a:lstStyle/>
          <a:p>
            <a:r>
              <a:rPr lang="en-US" sz="1700" dirty="0" smtClean="0"/>
              <a:t>Research is usually reported in scientific journals.</a:t>
            </a:r>
          </a:p>
          <a:p>
            <a:pPr marL="342900" indent="-342900">
              <a:buFontTx/>
              <a:buChar char="-"/>
            </a:pPr>
            <a:r>
              <a:rPr lang="en-US" sz="1700" dirty="0" smtClean="0"/>
              <a:t>Usually aimed at an audience of professionals/scholars.</a:t>
            </a:r>
          </a:p>
          <a:p>
            <a:pPr marL="342900" indent="-342900">
              <a:buFontTx/>
              <a:buChar char="-"/>
            </a:pPr>
            <a:r>
              <a:rPr lang="en-US" sz="1700" dirty="0" smtClean="0"/>
              <a:t>Articles published are peer-reviewed journal articles.</a:t>
            </a:r>
          </a:p>
          <a:p>
            <a:r>
              <a:rPr lang="en-US" sz="1700" b="1" dirty="0" smtClean="0"/>
              <a:t>Peer-reviewed journal article </a:t>
            </a:r>
            <a:r>
              <a:rPr lang="mr-IN" sz="1700" dirty="0" smtClean="0"/>
              <a:t>–</a:t>
            </a:r>
            <a:r>
              <a:rPr lang="en-US" sz="1700" dirty="0" smtClean="0"/>
              <a:t> article read by several other scientists (usually anonymously) with expertise in the subject matter, who provide feedback regarding the quality of the manuscript before it is accepted for publication.</a:t>
            </a:r>
          </a:p>
          <a:p>
            <a:pPr marL="285750" indent="-285750">
              <a:buFontTx/>
              <a:buChar char="-"/>
            </a:pPr>
            <a:r>
              <a:rPr lang="en-US" sz="1700" dirty="0" smtClean="0"/>
              <a:t>Helps to weed out poorly conceived or executed studies.</a:t>
            </a:r>
          </a:p>
          <a:p>
            <a:pPr marL="285750" indent="-285750">
              <a:buFontTx/>
              <a:buChar char="-"/>
            </a:pPr>
            <a:r>
              <a:rPr lang="en-US" sz="1700" dirty="0" smtClean="0"/>
              <a:t>Improves articles with suggested revisions.</a:t>
            </a:r>
          </a:p>
          <a:p>
            <a:pPr marL="285750" indent="-285750">
              <a:buFontTx/>
              <a:buChar char="-"/>
            </a:pPr>
            <a:r>
              <a:rPr lang="en-US" sz="1700" dirty="0" smtClean="0"/>
              <a:t>Determines whether the research is described clearly enough to be replicated by other researchers.</a:t>
            </a:r>
          </a:p>
          <a:p>
            <a:r>
              <a:rPr lang="en-US" sz="1700" b="1" dirty="0" smtClean="0"/>
              <a:t>Replication:</a:t>
            </a:r>
          </a:p>
          <a:p>
            <a:pPr marL="285750" indent="-285750">
              <a:buFontTx/>
              <a:buChar char="-"/>
            </a:pPr>
            <a:r>
              <a:rPr lang="en-US" sz="1700" dirty="0" smtClean="0"/>
              <a:t>Determines reliability of original research design.</a:t>
            </a:r>
          </a:p>
          <a:p>
            <a:pPr marL="285750" indent="-285750">
              <a:buFontTx/>
              <a:buChar char="-"/>
            </a:pPr>
            <a:r>
              <a:rPr lang="en-US" sz="1700" dirty="0" smtClean="0"/>
              <a:t>Can include additional measures that expand on the original findings.</a:t>
            </a:r>
          </a:p>
          <a:p>
            <a:pPr marL="285750" indent="-285750">
              <a:buFontTx/>
              <a:buChar char="-"/>
            </a:pPr>
            <a:r>
              <a:rPr lang="en-US" sz="1700" dirty="0" smtClean="0"/>
              <a:t>Provide more evidence to support the original finding or to cast doubt on those findings.</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33551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8062912" cy="751709"/>
          </a:xfrm>
        </p:spPr>
        <p:txBody>
          <a:bodyPr>
            <a:normAutofit fontScale="90000"/>
          </a:bodyPr>
          <a:lstStyle/>
          <a:p>
            <a:pPr algn="r"/>
            <a:r>
              <a:rPr lang="en-US" sz="2400" dirty="0" smtClean="0">
                <a:solidFill>
                  <a:srgbClr val="6CB255"/>
                </a:solidFill>
              </a:rPr>
              <a:t>Bad science &amp; Retraction:</a:t>
            </a:r>
            <a:br>
              <a:rPr lang="en-US" sz="2400" dirty="0" smtClean="0">
                <a:solidFill>
                  <a:srgbClr val="6CB255"/>
                </a:solidFill>
              </a:rPr>
            </a:br>
            <a:r>
              <a:rPr lang="en-US" sz="2400" dirty="0" smtClean="0">
                <a:solidFill>
                  <a:srgbClr val="6CB255"/>
                </a:solidFill>
              </a:rPr>
              <a:t>The vaccine-autism myth</a:t>
            </a:r>
            <a:endParaRPr lang="en-US" sz="2400" dirty="0">
              <a:solidFill>
                <a:srgbClr val="6CB255"/>
              </a:solidFill>
            </a:endParaRPr>
          </a:p>
        </p:txBody>
      </p:sp>
      <p:pic>
        <p:nvPicPr>
          <p:cNvPr id="2" name="Picture Placeholder 1" descr="CNX_Psych_02_05_vaccin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54" r="-7454"/>
          <a:stretch>
            <a:fillRect/>
          </a:stretch>
        </p:blipFill>
        <p:spPr>
          <a:xfrm>
            <a:off x="4933948" y="1292910"/>
            <a:ext cx="3614977" cy="4714135"/>
          </a:xfrm>
        </p:spPr>
      </p:pic>
      <p:sp>
        <p:nvSpPr>
          <p:cNvPr id="14" name="Text Placeholder 13"/>
          <p:cNvSpPr>
            <a:spLocks noGrp="1"/>
          </p:cNvSpPr>
          <p:nvPr>
            <p:ph type="body" sz="quarter" idx="14"/>
          </p:nvPr>
        </p:nvSpPr>
        <p:spPr>
          <a:xfrm>
            <a:off x="5200650" y="6115050"/>
            <a:ext cx="3171825" cy="849030"/>
          </a:xfrm>
        </p:spPr>
        <p:txBody>
          <a:bodyPr>
            <a:noAutofit/>
          </a:bodyPr>
          <a:lstStyle/>
          <a:p>
            <a:r>
              <a:rPr lang="en-US" sz="1400" dirty="0">
                <a:solidFill>
                  <a:schemeClr val="tx1"/>
                </a:solidFill>
              </a:rPr>
              <a:t>Figure </a:t>
            </a:r>
            <a:r>
              <a:rPr lang="en-US" sz="1400" smtClean="0">
                <a:solidFill>
                  <a:schemeClr val="tx1"/>
                </a:solidFill>
              </a:rPr>
              <a:t>2.19 (</a:t>
            </a:r>
            <a:r>
              <a:rPr lang="en-US" sz="1400" dirty="0">
                <a:solidFill>
                  <a:schemeClr val="tx1"/>
                </a:solidFill>
              </a:rPr>
              <a:t>credit: modification of work </a:t>
            </a:r>
            <a:r>
              <a:rPr lang="en-US" sz="1400" dirty="0" smtClean="0">
                <a:solidFill>
                  <a:schemeClr val="tx1"/>
                </a:solidFill>
              </a:rPr>
              <a:t>by </a:t>
            </a:r>
            <a:r>
              <a:rPr lang="sv-SE" sz="1400" dirty="0" smtClean="0">
                <a:solidFill>
                  <a:schemeClr val="tx1"/>
                </a:solidFill>
              </a:rPr>
              <a:t>UNICEF </a:t>
            </a:r>
            <a:r>
              <a:rPr lang="sv-SE" sz="1400" dirty="0">
                <a:solidFill>
                  <a:schemeClr val="tx1"/>
                </a:solidFill>
              </a:rPr>
              <a:t>Sverige)</a:t>
            </a:r>
            <a:endParaRPr lang="en-US" sz="1400" dirty="0">
              <a:solidFill>
                <a:schemeClr val="tx1"/>
              </a:solidFill>
            </a:endParaRP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457199" y="1292910"/>
            <a:ext cx="4476749" cy="5062924"/>
          </a:xfrm>
          <a:prstGeom prst="rect">
            <a:avLst/>
          </a:prstGeom>
          <a:noFill/>
        </p:spPr>
        <p:txBody>
          <a:bodyPr wrap="square" rtlCol="0">
            <a:spAutoFit/>
          </a:bodyPr>
          <a:lstStyle/>
          <a:p>
            <a:r>
              <a:rPr lang="en-US" sz="1700" dirty="0" smtClean="0"/>
              <a:t>Many peer-reviewed publications published research making claims that routine childhood vaccines cause some children to develop autism.</a:t>
            </a:r>
          </a:p>
          <a:p>
            <a:endParaRPr lang="en-US" sz="1700" dirty="0" smtClean="0"/>
          </a:p>
          <a:p>
            <a:r>
              <a:rPr lang="en-US" sz="1700" dirty="0" smtClean="0"/>
              <a:t>Since these reports, large-scale research was carried out suggesting that vaccinations are not responsible for causing autism.</a:t>
            </a:r>
          </a:p>
          <a:p>
            <a:r>
              <a:rPr lang="en-US" sz="1700" dirty="0" smtClean="0"/>
              <a:t>Many of the original studies have since been retracted.</a:t>
            </a:r>
          </a:p>
          <a:p>
            <a:endParaRPr lang="en-US" sz="1700" dirty="0" smtClean="0"/>
          </a:p>
          <a:p>
            <a:r>
              <a:rPr lang="en-US" sz="1700" dirty="0" smtClean="0"/>
              <a:t>It was found that the leading research in the original study had a financial interest in establishing a link between childhood vaccines and autism.</a:t>
            </a:r>
          </a:p>
          <a:p>
            <a:endParaRPr lang="en-US" sz="1700" dirty="0" smtClean="0"/>
          </a:p>
          <a:p>
            <a:r>
              <a:rPr lang="en-US" sz="1700" dirty="0" smtClean="0"/>
              <a:t>Unfortunately the initial claims were publicized and many people still think vaccinations cause autism.</a:t>
            </a:r>
            <a:endParaRPr lang="en-US" sz="1700" dirty="0"/>
          </a:p>
        </p:txBody>
      </p:sp>
    </p:spTree>
    <p:extLst>
      <p:ext uri="{BB962C8B-B14F-4D97-AF65-F5344CB8AC3E}">
        <p14:creationId xmlns:p14="http://schemas.microsoft.com/office/powerpoint/2010/main" val="1342510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validity </a:t>
            </a:r>
            <a:endParaRPr lang="en-US" dirty="0"/>
          </a:p>
        </p:txBody>
      </p:sp>
      <p:sp>
        <p:nvSpPr>
          <p:cNvPr id="4" name="Text Placeholder 3"/>
          <p:cNvSpPr>
            <a:spLocks noGrp="1"/>
          </p:cNvSpPr>
          <p:nvPr>
            <p:ph type="body" sz="quarter" idx="14"/>
          </p:nvPr>
        </p:nvSpPr>
        <p:spPr>
          <a:xfrm>
            <a:off x="457200" y="1357831"/>
            <a:ext cx="8062912" cy="4671494"/>
          </a:xfrm>
        </p:spPr>
        <p:txBody>
          <a:bodyPr>
            <a:normAutofit lnSpcReduction="10000"/>
          </a:bodyPr>
          <a:lstStyle/>
          <a:p>
            <a:r>
              <a:rPr lang="en-US" sz="1700" b="1" dirty="0"/>
              <a:t>Reliability</a:t>
            </a:r>
            <a:r>
              <a:rPr lang="en-US" sz="1700" dirty="0"/>
              <a:t> - consistency and reproducibility of a given result</a:t>
            </a:r>
            <a:r>
              <a:rPr lang="en-US" sz="1700" dirty="0" smtClean="0"/>
              <a:t>.</a:t>
            </a:r>
          </a:p>
          <a:p>
            <a:pPr marL="342900" indent="-342900">
              <a:buFontTx/>
              <a:buChar char="-"/>
            </a:pPr>
            <a:r>
              <a:rPr lang="en-US" sz="1700" dirty="0" smtClean="0"/>
              <a:t>Would the same test give the same results every time?</a:t>
            </a:r>
          </a:p>
          <a:p>
            <a:pPr marL="342900" indent="-342900">
              <a:buFontTx/>
              <a:buChar char="-"/>
            </a:pPr>
            <a:r>
              <a:rPr lang="en-US" sz="1700" dirty="0" smtClean="0"/>
              <a:t>Do the instruments/tools used to collect data do so in consistent, reproducible ways?</a:t>
            </a:r>
          </a:p>
          <a:p>
            <a:r>
              <a:rPr lang="en-US" sz="1700" dirty="0" smtClean="0"/>
              <a:t>When a study involves observations by multiple people, it is important that they all make observations and record them in the same way.</a:t>
            </a:r>
            <a:endParaRPr lang="en-US" sz="1700" dirty="0"/>
          </a:p>
          <a:p>
            <a:pPr marL="274320" lvl="1" indent="0">
              <a:buNone/>
            </a:pPr>
            <a:r>
              <a:rPr lang="en-US" sz="1700" b="1" dirty="0" smtClean="0"/>
              <a:t>Inter-rater </a:t>
            </a:r>
            <a:r>
              <a:rPr lang="en-US" sz="1700" b="1" dirty="0"/>
              <a:t>reliability </a:t>
            </a:r>
            <a:r>
              <a:rPr lang="en-US" sz="1700" dirty="0"/>
              <a:t>- measure of agreement among observers on how they record and classify a particular event</a:t>
            </a:r>
            <a:r>
              <a:rPr lang="en-US" sz="1700" dirty="0" smtClean="0"/>
              <a:t>.</a:t>
            </a:r>
          </a:p>
          <a:p>
            <a:endParaRPr lang="en-US" sz="1700" dirty="0"/>
          </a:p>
          <a:p>
            <a:r>
              <a:rPr lang="en-US" sz="1700" dirty="0" smtClean="0"/>
              <a:t>A reliable, consistent measurement does not always meant that it is measuring something correctly.</a:t>
            </a:r>
            <a:endParaRPr lang="en-US" sz="1700" dirty="0"/>
          </a:p>
          <a:p>
            <a:r>
              <a:rPr lang="en-US" sz="1700" b="1" dirty="0"/>
              <a:t>Validity </a:t>
            </a:r>
            <a:r>
              <a:rPr lang="en-US" sz="1700" dirty="0"/>
              <a:t>- accuracy of a given result in measuring what it is designed to measure</a:t>
            </a:r>
            <a:r>
              <a:rPr lang="en-US" sz="1700" dirty="0" smtClean="0"/>
              <a:t>.</a:t>
            </a:r>
          </a:p>
          <a:p>
            <a:pPr marL="342900" indent="-342900">
              <a:buFontTx/>
              <a:buChar char="-"/>
            </a:pPr>
            <a:r>
              <a:rPr lang="en-US" sz="1700" dirty="0" smtClean="0"/>
              <a:t>Does a test measure what it is meant to measure?</a:t>
            </a:r>
          </a:p>
          <a:p>
            <a:r>
              <a:rPr lang="en-US" sz="1700" dirty="0" smtClean="0"/>
              <a:t>A valid measure is always reliable but a reliable measure is not always valid.</a:t>
            </a:r>
          </a:p>
          <a:p>
            <a:endParaRPr lang="en-US" sz="1800" dirty="0"/>
          </a:p>
          <a:p>
            <a:endParaRPr lang="en-US" dirty="0" smtClean="0"/>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9569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 of research information</a:t>
            </a:r>
            <a:endParaRPr lang="en-US" dirty="0"/>
          </a:p>
        </p:txBody>
      </p:sp>
      <p:sp>
        <p:nvSpPr>
          <p:cNvPr id="7" name="Text Placeholder 6"/>
          <p:cNvSpPr>
            <a:spLocks noGrp="1"/>
          </p:cNvSpPr>
          <p:nvPr>
            <p:ph type="body" sz="quarter" idx="14"/>
          </p:nvPr>
        </p:nvSpPr>
        <p:spPr>
          <a:xfrm>
            <a:off x="4800600" y="5472113"/>
            <a:ext cx="4023821" cy="1095464"/>
          </a:xfrm>
        </p:spPr>
        <p:txBody>
          <a:bodyPr>
            <a:normAutofit/>
          </a:bodyPr>
          <a:lstStyle/>
          <a:p>
            <a:r>
              <a:rPr lang="en-US" sz="1400" dirty="0"/>
              <a:t>Figure </a:t>
            </a:r>
            <a:r>
              <a:rPr lang="en-US" sz="1400" dirty="0" smtClean="0"/>
              <a:t>2.3 </a:t>
            </a:r>
            <a:r>
              <a:rPr lang="en-US" sz="1600" dirty="0" smtClean="0"/>
              <a:t>The </a:t>
            </a:r>
            <a:r>
              <a:rPr lang="en-US" sz="1600" dirty="0"/>
              <a:t>D.A.R.E. program continues to be popular in schools around the world despite research </a:t>
            </a:r>
            <a:r>
              <a:rPr lang="en-US" sz="1600" dirty="0" smtClean="0"/>
              <a:t>suggesting that </a:t>
            </a:r>
            <a:r>
              <a:rPr lang="en-US" sz="1600" dirty="0"/>
              <a:t>it is ineffective.</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1_DAR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008" r="-23008"/>
          <a:stretch>
            <a:fillRect/>
          </a:stretch>
        </p:blipFill>
        <p:spPr>
          <a:xfrm>
            <a:off x="3944605" y="2665436"/>
            <a:ext cx="5774401" cy="2506639"/>
          </a:xfrm>
        </p:spPr>
      </p:pic>
      <p:sp>
        <p:nvSpPr>
          <p:cNvPr id="2" name="TextBox 1"/>
          <p:cNvSpPr txBox="1"/>
          <p:nvPr/>
        </p:nvSpPr>
        <p:spPr>
          <a:xfrm>
            <a:off x="457200" y="1321373"/>
            <a:ext cx="8210058" cy="615553"/>
          </a:xfrm>
          <a:prstGeom prst="rect">
            <a:avLst/>
          </a:prstGeom>
          <a:noFill/>
        </p:spPr>
        <p:txBody>
          <a:bodyPr wrap="square" rtlCol="0">
            <a:spAutoFit/>
          </a:bodyPr>
          <a:lstStyle/>
          <a:p>
            <a:r>
              <a:rPr lang="en-US" sz="1700" dirty="0" smtClean="0"/>
              <a:t>Advertising campaigns often claim to be based on “scientific evidence” when in reality it is based off of belief.</a:t>
            </a:r>
            <a:endParaRPr lang="en-US" sz="1700" dirty="0"/>
          </a:p>
        </p:txBody>
      </p:sp>
      <p:sp>
        <p:nvSpPr>
          <p:cNvPr id="3" name="TextBox 2"/>
          <p:cNvSpPr txBox="1"/>
          <p:nvPr/>
        </p:nvSpPr>
        <p:spPr>
          <a:xfrm>
            <a:off x="457200" y="2357438"/>
            <a:ext cx="3843338" cy="3508653"/>
          </a:xfrm>
          <a:prstGeom prst="rect">
            <a:avLst/>
          </a:prstGeom>
          <a:noFill/>
          <a:ln>
            <a:solidFill>
              <a:srgbClr val="72A510"/>
            </a:solidFill>
          </a:ln>
        </p:spPr>
        <p:txBody>
          <a:bodyPr wrap="square" rtlCol="0">
            <a:spAutoFit/>
          </a:bodyPr>
          <a:lstStyle/>
          <a:p>
            <a:r>
              <a:rPr lang="en-US" b="1" dirty="0" smtClean="0"/>
              <a:t>Thinking critically about claims:</a:t>
            </a:r>
          </a:p>
          <a:p>
            <a:endParaRPr lang="en-US" sz="1700" dirty="0" smtClean="0"/>
          </a:p>
          <a:p>
            <a:pPr marL="285750" indent="-285750">
              <a:buFontTx/>
              <a:buChar char="-"/>
            </a:pPr>
            <a:r>
              <a:rPr lang="en-US" sz="1700" dirty="0" smtClean="0"/>
              <a:t>What is the expertise of the person making the claim?</a:t>
            </a:r>
          </a:p>
          <a:p>
            <a:pPr marL="285750" indent="-285750">
              <a:buFontTx/>
              <a:buChar char="-"/>
            </a:pPr>
            <a:endParaRPr lang="en-US" sz="1700" dirty="0" smtClean="0"/>
          </a:p>
          <a:p>
            <a:pPr marL="285750" indent="-285750">
              <a:buFontTx/>
              <a:buChar char="-"/>
            </a:pPr>
            <a:r>
              <a:rPr lang="en-US" sz="1700" dirty="0" smtClean="0"/>
              <a:t>What might they gain if the claim is valid?</a:t>
            </a:r>
          </a:p>
          <a:p>
            <a:pPr marL="285750" indent="-285750">
              <a:buFontTx/>
              <a:buChar char="-"/>
            </a:pPr>
            <a:endParaRPr lang="en-US" sz="1700" dirty="0" smtClean="0"/>
          </a:p>
          <a:p>
            <a:pPr marL="285750" indent="-285750">
              <a:buFontTx/>
              <a:buChar char="-"/>
            </a:pPr>
            <a:r>
              <a:rPr lang="en-US" sz="1700" dirty="0" smtClean="0"/>
              <a:t>Does the claim seem justified given the evidence?</a:t>
            </a:r>
          </a:p>
          <a:p>
            <a:pPr marL="285750" indent="-285750">
              <a:buFontTx/>
              <a:buChar char="-"/>
            </a:pPr>
            <a:endParaRPr lang="en-US" sz="1700" dirty="0" smtClean="0"/>
          </a:p>
          <a:p>
            <a:pPr marL="285750" indent="-285750">
              <a:buFontTx/>
              <a:buChar char="-"/>
            </a:pPr>
            <a:r>
              <a:rPr lang="en-US" sz="1700" dirty="0" smtClean="0"/>
              <a:t>What do other researchers think of the claim?</a:t>
            </a:r>
            <a:endParaRPr lang="en-US" sz="1700" dirty="0"/>
          </a:p>
        </p:txBody>
      </p:sp>
    </p:spTree>
    <p:extLst>
      <p:ext uri="{BB962C8B-B14F-4D97-AF65-F5344CB8AC3E}">
        <p14:creationId xmlns:p14="http://schemas.microsoft.com/office/powerpoint/2010/main" val="2120951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smtClean="0"/>
              <a:t>Ethics: </a:t>
            </a:r>
            <a:br>
              <a:rPr lang="en-US" dirty="0" smtClean="0"/>
            </a:br>
            <a:r>
              <a:rPr lang="en-US" dirty="0" smtClean="0"/>
              <a:t>research involving human participants</a:t>
            </a:r>
            <a:endParaRPr lang="en-US" dirty="0"/>
          </a:p>
        </p:txBody>
      </p:sp>
      <p:pic>
        <p:nvPicPr>
          <p:cNvPr id="2" name="Picture Placeholder 1" descr="CNX_Psych_02_06_ir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146" r="-42146"/>
          <a:stretch>
            <a:fillRect/>
          </a:stretch>
        </p:blipFill>
        <p:spPr>
          <a:xfrm>
            <a:off x="4488656" y="3376256"/>
            <a:ext cx="5091112" cy="2210027"/>
          </a:xfrm>
        </p:spPr>
      </p:pic>
      <p:sp>
        <p:nvSpPr>
          <p:cNvPr id="7" name="Text Placeholder 6"/>
          <p:cNvSpPr>
            <a:spLocks noGrp="1"/>
          </p:cNvSpPr>
          <p:nvPr>
            <p:ph type="body" sz="quarter" idx="14"/>
          </p:nvPr>
        </p:nvSpPr>
        <p:spPr>
          <a:xfrm>
            <a:off x="5414962" y="5586283"/>
            <a:ext cx="3409459" cy="1166901"/>
          </a:xfrm>
        </p:spPr>
        <p:txBody>
          <a:bodyPr>
            <a:normAutofit fontScale="92500"/>
          </a:bodyPr>
          <a:lstStyle/>
          <a:p>
            <a:r>
              <a:rPr lang="en-US" sz="1400" dirty="0"/>
              <a:t>Figure </a:t>
            </a:r>
            <a:r>
              <a:rPr lang="en-US" sz="1400" dirty="0" smtClean="0"/>
              <a:t>2.20 An </a:t>
            </a:r>
            <a:r>
              <a:rPr lang="en-US" sz="1400" dirty="0"/>
              <a:t>institution’s IRB meets regularly to review experimental proposals that involve human participants</a:t>
            </a:r>
            <a:r>
              <a:rPr lang="en-US" sz="1400" dirty="0" smtClean="0"/>
              <a:t>. (</a:t>
            </a:r>
            <a:r>
              <a:rPr lang="en-US" sz="1400" dirty="0"/>
              <a:t>credit: modification of work by Lowndes Area </a:t>
            </a:r>
            <a:r>
              <a:rPr lang="en-US" sz="1400" dirty="0" smtClean="0"/>
              <a:t>Knowledge Exchange </a:t>
            </a:r>
            <a:r>
              <a:rPr lang="en-US" sz="1400" dirty="0"/>
              <a:t>(LAKE)/Flickr)</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1153537"/>
            <a:ext cx="8367222" cy="2754600"/>
          </a:xfrm>
          <a:prstGeom prst="rect">
            <a:avLst/>
          </a:prstGeom>
          <a:noFill/>
        </p:spPr>
        <p:txBody>
          <a:bodyPr wrap="square" rtlCol="0">
            <a:spAutoFit/>
          </a:bodyPr>
          <a:lstStyle/>
          <a:p>
            <a:r>
              <a:rPr lang="en-US" sz="1700" dirty="0" smtClean="0"/>
              <a:t>Research involving human participants must adhere to strict guidelines.</a:t>
            </a:r>
          </a:p>
          <a:p>
            <a:endParaRPr lang="en-US" sz="1700" dirty="0" smtClean="0"/>
          </a:p>
          <a:p>
            <a:r>
              <a:rPr lang="en-US" sz="1700" b="1" dirty="0" smtClean="0"/>
              <a:t>Institutional Review Board (IRB) </a:t>
            </a:r>
            <a:r>
              <a:rPr lang="mr-IN" sz="1700" dirty="0" smtClean="0"/>
              <a:t>–</a:t>
            </a:r>
            <a:r>
              <a:rPr lang="en-US" sz="1700" dirty="0" smtClean="0"/>
              <a:t> Committee of administrators, scientists, and community members that reviews proposals for research involving human participants.</a:t>
            </a:r>
          </a:p>
          <a:p>
            <a:pPr marL="285750" indent="-285750">
              <a:buFontTx/>
              <a:buChar char="-"/>
            </a:pPr>
            <a:r>
              <a:rPr lang="en-US" sz="1700" dirty="0" smtClean="0"/>
              <a:t>Exist at any research institution that receives federal support for research involving human participants.</a:t>
            </a:r>
          </a:p>
          <a:p>
            <a:pPr marL="285750" indent="-285750">
              <a:buFontTx/>
              <a:buChar char="-"/>
            </a:pPr>
            <a:r>
              <a:rPr lang="en-US" sz="1700" dirty="0" smtClean="0"/>
              <a:t>Generally, IRB must approve research proposal before it can proceed.</a:t>
            </a:r>
            <a:r>
              <a:rPr lang="en-US" dirty="0"/>
              <a:t/>
            </a:r>
            <a:br>
              <a:rPr lang="en-US" dirty="0"/>
            </a:br>
            <a:endParaRPr lang="en-US" dirty="0"/>
          </a:p>
          <a:p>
            <a:endParaRPr lang="en-US" dirty="0"/>
          </a:p>
        </p:txBody>
      </p:sp>
      <p:sp>
        <p:nvSpPr>
          <p:cNvPr id="4" name="TextBox 3"/>
          <p:cNvSpPr txBox="1"/>
          <p:nvPr/>
        </p:nvSpPr>
        <p:spPr>
          <a:xfrm>
            <a:off x="457199" y="3475925"/>
            <a:ext cx="4500562" cy="2446824"/>
          </a:xfrm>
          <a:prstGeom prst="rect">
            <a:avLst/>
          </a:prstGeom>
          <a:noFill/>
        </p:spPr>
        <p:txBody>
          <a:bodyPr wrap="square" rtlCol="0">
            <a:spAutoFit/>
          </a:bodyPr>
          <a:lstStyle/>
          <a:p>
            <a:r>
              <a:rPr lang="en-US" sz="1700" b="1" dirty="0"/>
              <a:t>Informed consent </a:t>
            </a:r>
            <a:r>
              <a:rPr lang="en-US" sz="1700" dirty="0"/>
              <a:t>- process of informing a research participant about what to expect during an </a:t>
            </a:r>
            <a:r>
              <a:rPr lang="en-US" sz="1700" dirty="0" smtClean="0"/>
              <a:t>experiment </a:t>
            </a:r>
            <a:r>
              <a:rPr lang="en-US" sz="1700" dirty="0"/>
              <a:t>and then obtaining the person’s consent to participate</a:t>
            </a:r>
            <a:r>
              <a:rPr lang="en-US" sz="1700" dirty="0" smtClean="0"/>
              <a:t>. Includes:</a:t>
            </a:r>
          </a:p>
          <a:p>
            <a:pPr marL="285750" indent="-285750">
              <a:buFontTx/>
              <a:buChar char="-"/>
            </a:pPr>
            <a:r>
              <a:rPr lang="en-US" sz="1700" dirty="0" smtClean="0"/>
              <a:t>Potential risks involved</a:t>
            </a:r>
          </a:p>
          <a:p>
            <a:pPr marL="285750" indent="-285750">
              <a:buFontTx/>
              <a:buChar char="-"/>
            </a:pPr>
            <a:r>
              <a:rPr lang="en-US" sz="1700" dirty="0"/>
              <a:t>I</a:t>
            </a:r>
            <a:r>
              <a:rPr lang="en-US" sz="1700" dirty="0" smtClean="0"/>
              <a:t>mplications </a:t>
            </a:r>
            <a:r>
              <a:rPr lang="en-US" sz="1700" dirty="0"/>
              <a:t>of the </a:t>
            </a:r>
            <a:r>
              <a:rPr lang="en-US" sz="1700" dirty="0" smtClean="0"/>
              <a:t>research</a:t>
            </a:r>
          </a:p>
          <a:p>
            <a:pPr marL="285750" indent="-285750">
              <a:buFontTx/>
              <a:buChar char="-"/>
            </a:pPr>
            <a:r>
              <a:rPr lang="en-US" sz="1700" dirty="0" smtClean="0"/>
              <a:t>Notification that participation is voluntary</a:t>
            </a:r>
          </a:p>
          <a:p>
            <a:pPr marL="285750" indent="-285750">
              <a:buFontTx/>
              <a:buChar char="-"/>
            </a:pPr>
            <a:r>
              <a:rPr lang="en-US" sz="1700" dirty="0" smtClean="0"/>
              <a:t>Notification that any data collected will be kept confidential</a:t>
            </a:r>
            <a:endParaRPr lang="en-US" dirty="0"/>
          </a:p>
        </p:txBody>
      </p:sp>
    </p:spTree>
    <p:extLst>
      <p:ext uri="{BB962C8B-B14F-4D97-AF65-F5344CB8AC3E}">
        <p14:creationId xmlns:p14="http://schemas.microsoft.com/office/powerpoint/2010/main" val="3567090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7"/>
            <a:ext cx="8062912" cy="537395"/>
          </a:xfrm>
        </p:spPr>
        <p:txBody>
          <a:bodyPr>
            <a:normAutofit/>
          </a:bodyPr>
          <a:lstStyle/>
          <a:p>
            <a:r>
              <a:rPr lang="en-US" smtClean="0"/>
              <a:t>Deception</a:t>
            </a:r>
            <a:endParaRPr lang="en-US" dirty="0"/>
          </a:p>
        </p:txBody>
      </p:sp>
      <p:pic>
        <p:nvPicPr>
          <p:cNvPr id="2" name="Picture Placeholder 1" descr="CNX_Psych_02_06_tuskege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554" r="-33554"/>
          <a:stretch>
            <a:fillRect/>
          </a:stretch>
        </p:blipFill>
        <p:spPr>
          <a:xfrm>
            <a:off x="3914774" y="3128964"/>
            <a:ext cx="6197307" cy="2705094"/>
          </a:xfrm>
        </p:spPr>
      </p:pic>
      <p:sp>
        <p:nvSpPr>
          <p:cNvPr id="7" name="Text Placeholder 6"/>
          <p:cNvSpPr>
            <a:spLocks noGrp="1"/>
          </p:cNvSpPr>
          <p:nvPr>
            <p:ph type="body" sz="quarter" idx="14"/>
          </p:nvPr>
        </p:nvSpPr>
        <p:spPr>
          <a:xfrm>
            <a:off x="5257800" y="6115050"/>
            <a:ext cx="3262312" cy="500063"/>
          </a:xfrm>
        </p:spPr>
        <p:txBody>
          <a:bodyPr>
            <a:normAutofit fontScale="92500"/>
          </a:bodyPr>
          <a:lstStyle/>
          <a:p>
            <a:r>
              <a:rPr lang="en-US" sz="1400" dirty="0"/>
              <a:t>Figure </a:t>
            </a:r>
            <a:r>
              <a:rPr lang="en-US" sz="1400" dirty="0" smtClean="0"/>
              <a:t>2.21 A </a:t>
            </a:r>
            <a:r>
              <a:rPr lang="en-US" sz="1400" dirty="0"/>
              <a:t>participant in the Tuskegee Syphilis Study receives an injection.</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908206"/>
            <a:ext cx="8367221" cy="2200602"/>
          </a:xfrm>
          <a:prstGeom prst="rect">
            <a:avLst/>
          </a:prstGeom>
          <a:noFill/>
        </p:spPr>
        <p:txBody>
          <a:bodyPr wrap="square" rtlCol="0">
            <a:spAutoFit/>
          </a:bodyPr>
          <a:lstStyle/>
          <a:p>
            <a:r>
              <a:rPr lang="en-US" sz="1700" dirty="0" smtClean="0"/>
              <a:t>Sometimes deception is necessary to prevent the participant’s knowledge of the research question affecting the results as long as it is not considered harmful.</a:t>
            </a:r>
          </a:p>
          <a:p>
            <a:endParaRPr lang="en-US" sz="1700" dirty="0" smtClean="0"/>
          </a:p>
          <a:p>
            <a:r>
              <a:rPr lang="en-US" sz="1700" b="1" dirty="0" smtClean="0"/>
              <a:t>Deception</a:t>
            </a:r>
            <a:r>
              <a:rPr lang="en-US" sz="1700" dirty="0" smtClean="0"/>
              <a:t> </a:t>
            </a:r>
            <a:r>
              <a:rPr lang="mr-IN" sz="1700" dirty="0"/>
              <a:t>–</a:t>
            </a:r>
            <a:r>
              <a:rPr lang="en-US" sz="1700" dirty="0"/>
              <a:t> Purposely misleading experiment participants in order to maintain the integrity of the experiment.</a:t>
            </a:r>
          </a:p>
          <a:p>
            <a:r>
              <a:rPr lang="en-US" sz="1700" b="1" dirty="0"/>
              <a:t>Debriefing </a:t>
            </a:r>
            <a:r>
              <a:rPr lang="en-US" sz="1700" dirty="0"/>
              <a:t>- when an experiment involved deception, participants are told complete and truthful information about the experiment at its conclusion.</a:t>
            </a:r>
          </a:p>
          <a:p>
            <a:endParaRPr lang="en-US" dirty="0"/>
          </a:p>
        </p:txBody>
      </p:sp>
      <p:sp>
        <p:nvSpPr>
          <p:cNvPr id="4" name="TextBox 3"/>
          <p:cNvSpPr txBox="1"/>
          <p:nvPr/>
        </p:nvSpPr>
        <p:spPr>
          <a:xfrm>
            <a:off x="457199" y="2847198"/>
            <a:ext cx="4800601" cy="3739485"/>
          </a:xfrm>
          <a:prstGeom prst="rect">
            <a:avLst/>
          </a:prstGeom>
          <a:noFill/>
        </p:spPr>
        <p:txBody>
          <a:bodyPr wrap="square" rtlCol="0">
            <a:spAutoFit/>
          </a:bodyPr>
          <a:lstStyle/>
          <a:p>
            <a:r>
              <a:rPr lang="en-US" sz="1600" b="1" u="sng" dirty="0">
                <a:solidFill>
                  <a:srgbClr val="6CB255"/>
                </a:solidFill>
              </a:rPr>
              <a:t>The Tuskegee Syphilis study</a:t>
            </a:r>
            <a:endParaRPr lang="en-US" sz="1700" b="1" u="sng" dirty="0" smtClean="0">
              <a:solidFill>
                <a:srgbClr val="6CB255"/>
              </a:solidFill>
            </a:endParaRPr>
          </a:p>
          <a:p>
            <a:r>
              <a:rPr lang="en-US" sz="1700" dirty="0" smtClean="0"/>
              <a:t>Ethical guidelines have not always existed.</a:t>
            </a:r>
          </a:p>
          <a:p>
            <a:r>
              <a:rPr lang="en-US" sz="1700" dirty="0" smtClean="0"/>
              <a:t>In 1932, participants were recruited in an experiment studying syphilis in black men. </a:t>
            </a:r>
          </a:p>
          <a:p>
            <a:endParaRPr lang="en-US" sz="1700" dirty="0"/>
          </a:p>
          <a:p>
            <a:r>
              <a:rPr lang="en-US" sz="1700" dirty="0" smtClean="0"/>
              <a:t>Participants that tested positive were not informed that they had the disease.</a:t>
            </a:r>
          </a:p>
          <a:p>
            <a:endParaRPr lang="en-US" sz="1700" dirty="0" smtClean="0"/>
          </a:p>
          <a:p>
            <a:r>
              <a:rPr lang="en-US" sz="1700" dirty="0" smtClean="0"/>
              <a:t>Although no cure existed at the beginning of the study, a cure was found in 1947 (penicillin), but it was not administered to participants.</a:t>
            </a:r>
          </a:p>
          <a:p>
            <a:endParaRPr lang="en-US" sz="1700" dirty="0" smtClean="0"/>
          </a:p>
          <a:p>
            <a:r>
              <a:rPr lang="en-US" sz="1700" dirty="0" smtClean="0"/>
              <a:t>Many participants unknowingly spread the disease and many died.</a:t>
            </a:r>
            <a:endParaRPr lang="en-US" sz="1700" dirty="0"/>
          </a:p>
        </p:txBody>
      </p:sp>
    </p:spTree>
    <p:extLst>
      <p:ext uri="{BB962C8B-B14F-4D97-AF65-F5344CB8AC3E}">
        <p14:creationId xmlns:p14="http://schemas.microsoft.com/office/powerpoint/2010/main" val="2593008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81060"/>
          </a:xfrm>
        </p:spPr>
        <p:txBody>
          <a:bodyPr>
            <a:normAutofit/>
          </a:bodyPr>
          <a:lstStyle/>
          <a:p>
            <a:r>
              <a:rPr lang="en-US" dirty="0" smtClean="0"/>
              <a:t>Ethics:</a:t>
            </a:r>
            <a:br>
              <a:rPr lang="en-US" dirty="0" smtClean="0"/>
            </a:br>
            <a:r>
              <a:rPr lang="en-US" dirty="0" smtClean="0"/>
              <a:t>Research involving animal subjects</a:t>
            </a:r>
            <a:endParaRPr lang="en-US" dirty="0"/>
          </a:p>
        </p:txBody>
      </p:sp>
      <p:pic>
        <p:nvPicPr>
          <p:cNvPr id="2" name="Picture Placeholder 1" descr="CNX_Psych_02_06_ra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06" r="-26906"/>
          <a:stretch>
            <a:fillRect/>
          </a:stretch>
        </p:blipFill>
        <p:spPr>
          <a:xfrm>
            <a:off x="4243388" y="3633096"/>
            <a:ext cx="5116443" cy="2221023"/>
          </a:xfrm>
        </p:spPr>
      </p:pic>
      <p:sp>
        <p:nvSpPr>
          <p:cNvPr id="7" name="Text Placeholder 6"/>
          <p:cNvSpPr>
            <a:spLocks noGrp="1"/>
          </p:cNvSpPr>
          <p:nvPr>
            <p:ph type="body" sz="quarter" idx="14"/>
          </p:nvPr>
        </p:nvSpPr>
        <p:spPr>
          <a:xfrm>
            <a:off x="5157788" y="5956830"/>
            <a:ext cx="3666633" cy="601133"/>
          </a:xfrm>
        </p:spPr>
        <p:txBody>
          <a:bodyPr>
            <a:normAutofit fontScale="92500"/>
          </a:bodyPr>
          <a:lstStyle/>
          <a:p>
            <a:r>
              <a:rPr lang="en-US" sz="1400" dirty="0"/>
              <a:t>Figure </a:t>
            </a:r>
            <a:r>
              <a:rPr lang="en-US" sz="1400" dirty="0" smtClean="0"/>
              <a:t>2.22 Rats</a:t>
            </a:r>
            <a:r>
              <a:rPr lang="en-US" sz="1400" dirty="0"/>
              <a:t>, like the one shown here, often serve as the subjects of animal research.</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3720958"/>
            <a:ext cx="4543425" cy="1677382"/>
          </a:xfrm>
          <a:prstGeom prst="rect">
            <a:avLst/>
          </a:prstGeom>
          <a:noFill/>
        </p:spPr>
        <p:txBody>
          <a:bodyPr wrap="square" rtlCol="0">
            <a:spAutoFit/>
          </a:bodyPr>
          <a:lstStyle/>
          <a:p>
            <a:r>
              <a:rPr lang="en-US" sz="1700" b="1" dirty="0"/>
              <a:t>Institutional Animal Care and Use Committee (IACUC) </a:t>
            </a:r>
            <a:r>
              <a:rPr lang="en-US" sz="1700" dirty="0"/>
              <a:t>- committee of administrators, scientists, veterinarians, and community members that reviews proposals for research involving non-human animals.</a:t>
            </a:r>
          </a:p>
          <a:p>
            <a:endParaRPr lang="en-US" dirty="0"/>
          </a:p>
        </p:txBody>
      </p:sp>
      <p:sp>
        <p:nvSpPr>
          <p:cNvPr id="4" name="TextBox 3"/>
          <p:cNvSpPr txBox="1"/>
          <p:nvPr/>
        </p:nvSpPr>
        <p:spPr>
          <a:xfrm>
            <a:off x="457200" y="1345172"/>
            <a:ext cx="8062912" cy="2185214"/>
          </a:xfrm>
          <a:prstGeom prst="rect">
            <a:avLst/>
          </a:prstGeom>
          <a:noFill/>
        </p:spPr>
        <p:txBody>
          <a:bodyPr wrap="square" rtlCol="0">
            <a:spAutoFit/>
          </a:bodyPr>
          <a:lstStyle/>
          <a:p>
            <a:pPr marL="285750" indent="-285750">
              <a:buFontTx/>
              <a:buChar char="-"/>
            </a:pPr>
            <a:r>
              <a:rPr lang="en-US" sz="1700" dirty="0" smtClean="0"/>
              <a:t>90% of psychological research involving animal subjects uses rodents or birds.</a:t>
            </a:r>
          </a:p>
          <a:p>
            <a:pPr marL="285750" indent="-285750">
              <a:buFontTx/>
              <a:buChar char="-"/>
            </a:pPr>
            <a:endParaRPr lang="en-US" sz="1700" dirty="0"/>
          </a:p>
          <a:p>
            <a:pPr marL="285750" indent="-285750">
              <a:buFontTx/>
              <a:buChar char="-"/>
            </a:pPr>
            <a:r>
              <a:rPr lang="en-US" sz="1700" dirty="0" smtClean="0"/>
              <a:t>Animals make good substitutes because many of their basic processes are sufficiently similar to those in humans.</a:t>
            </a:r>
          </a:p>
          <a:p>
            <a:pPr marL="285750" indent="-285750">
              <a:buFontTx/>
              <a:buChar char="-"/>
            </a:pPr>
            <a:endParaRPr lang="en-US" sz="1700" dirty="0" smtClean="0"/>
          </a:p>
          <a:p>
            <a:pPr marL="285750" indent="-285750">
              <a:buFontTx/>
              <a:buChar char="-"/>
            </a:pPr>
            <a:r>
              <a:rPr lang="en-US" sz="1700" dirty="0"/>
              <a:t>Animals are used when the research would be unethical in human participants</a:t>
            </a:r>
            <a:r>
              <a:rPr lang="en-US" sz="1700" dirty="0" smtClean="0"/>
              <a:t>.</a:t>
            </a:r>
          </a:p>
          <a:p>
            <a:pPr marL="285750" indent="-285750">
              <a:buFontTx/>
              <a:buChar char="-"/>
            </a:pPr>
            <a:endParaRPr lang="en-US" sz="1700" dirty="0"/>
          </a:p>
          <a:p>
            <a:pPr marL="285750" indent="-285750">
              <a:buFontTx/>
              <a:buChar char="-"/>
            </a:pPr>
            <a:r>
              <a:rPr lang="en-US" sz="1700" dirty="0" smtClean="0"/>
              <a:t>Researchers must still aim to minimize pain or distress.</a:t>
            </a:r>
          </a:p>
        </p:txBody>
      </p:sp>
    </p:spTree>
    <p:extLst>
      <p:ext uri="{BB962C8B-B14F-4D97-AF65-F5344CB8AC3E}">
        <p14:creationId xmlns:p14="http://schemas.microsoft.com/office/powerpoint/2010/main" val="1600827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smtClean="0"/>
              <a:t>The process of scientific research:</a:t>
            </a:r>
            <a:br>
              <a:rPr lang="en-US" dirty="0" smtClean="0"/>
            </a:br>
            <a:r>
              <a:rPr lang="en-US" dirty="0" smtClean="0"/>
              <a:t>Inductive </a:t>
            </a:r>
            <a:r>
              <a:rPr lang="en-US" smtClean="0"/>
              <a:t>vs Deductive reasoning</a:t>
            </a:r>
            <a:endParaRPr lang="en-US" dirty="0"/>
          </a:p>
        </p:txBody>
      </p:sp>
      <p:sp>
        <p:nvSpPr>
          <p:cNvPr id="7" name="Text Placeholder 6"/>
          <p:cNvSpPr>
            <a:spLocks noGrp="1"/>
          </p:cNvSpPr>
          <p:nvPr>
            <p:ph type="body" sz="quarter" idx="14"/>
          </p:nvPr>
        </p:nvSpPr>
        <p:spPr>
          <a:xfrm>
            <a:off x="4214812" y="6200775"/>
            <a:ext cx="4305299" cy="457334"/>
          </a:xfrm>
        </p:spPr>
        <p:txBody>
          <a:bodyPr>
            <a:normAutofit fontScale="92500" lnSpcReduction="10000"/>
          </a:bodyPr>
          <a:lstStyle/>
          <a:p>
            <a:r>
              <a:rPr lang="en-US" sz="1400" dirty="0"/>
              <a:t>Figure </a:t>
            </a:r>
            <a:r>
              <a:rPr lang="en-US" sz="1400" dirty="0" smtClean="0"/>
              <a:t>2.4 Psychological </a:t>
            </a:r>
            <a:r>
              <a:rPr lang="en-US" sz="1400" dirty="0"/>
              <a:t>research relies on both inductive and deductive reasoning.</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1_Reasoning.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294" r="-12294"/>
          <a:stretch>
            <a:fillRect/>
          </a:stretch>
        </p:blipFill>
        <p:spPr>
          <a:xfrm>
            <a:off x="3422961" y="3013122"/>
            <a:ext cx="5902555" cy="3252485"/>
          </a:xfrm>
        </p:spPr>
      </p:pic>
      <p:sp>
        <p:nvSpPr>
          <p:cNvPr id="2" name="TextBox 1"/>
          <p:cNvSpPr txBox="1"/>
          <p:nvPr/>
        </p:nvSpPr>
        <p:spPr>
          <a:xfrm>
            <a:off x="314325" y="1116577"/>
            <a:ext cx="8510096" cy="2492990"/>
          </a:xfrm>
          <a:prstGeom prst="rect">
            <a:avLst/>
          </a:prstGeom>
          <a:noFill/>
        </p:spPr>
        <p:txBody>
          <a:bodyPr wrap="square" rtlCol="0">
            <a:spAutoFit/>
          </a:bodyPr>
          <a:lstStyle/>
          <a:p>
            <a:r>
              <a:rPr lang="en-US" sz="1700" b="1" dirty="0" smtClean="0"/>
              <a:t>Deductive </a:t>
            </a:r>
            <a:r>
              <a:rPr lang="en-US" sz="1700" b="1" dirty="0"/>
              <a:t>reasoning </a:t>
            </a:r>
            <a:r>
              <a:rPr lang="en-US" sz="1700" dirty="0"/>
              <a:t>- results are predicted based on a general </a:t>
            </a:r>
            <a:r>
              <a:rPr lang="en-US" sz="1700" dirty="0" smtClean="0"/>
              <a:t>premise.</a:t>
            </a:r>
          </a:p>
          <a:p>
            <a:pPr marL="285750" indent="-285750">
              <a:buFontTx/>
              <a:buChar char="-"/>
            </a:pPr>
            <a:r>
              <a:rPr lang="en-US" sz="1700" dirty="0" smtClean="0"/>
              <a:t>All living things require energy to survive (premise), ducks are living things, therefore ducks require energy to survive (conclusion).</a:t>
            </a:r>
          </a:p>
          <a:p>
            <a:pPr marL="285750" indent="-285750">
              <a:buFontTx/>
              <a:buChar char="-"/>
            </a:pPr>
            <a:endParaRPr lang="en-US" sz="1700" dirty="0"/>
          </a:p>
          <a:p>
            <a:r>
              <a:rPr lang="en-US" sz="1700" b="1" dirty="0" smtClean="0"/>
              <a:t>Inductive </a:t>
            </a:r>
            <a:r>
              <a:rPr lang="en-US" sz="1700" b="1" dirty="0"/>
              <a:t>reasoning </a:t>
            </a:r>
            <a:r>
              <a:rPr lang="en-US" sz="1700" dirty="0"/>
              <a:t>- conclusions are drawn from observations</a:t>
            </a:r>
            <a:r>
              <a:rPr lang="en-US" sz="1700" dirty="0" smtClean="0"/>
              <a:t>. </a:t>
            </a:r>
          </a:p>
          <a:p>
            <a:pPr marL="285750" indent="-285750">
              <a:buFontTx/>
              <a:buChar char="-"/>
            </a:pPr>
            <a:r>
              <a:rPr lang="en-US" sz="1700" dirty="0" smtClean="0"/>
              <a:t>You see many fruit growing on trees and therefore assume all fruit grows on trees.</a:t>
            </a:r>
            <a:endParaRPr lang="en-US" sz="1700" dirty="0"/>
          </a:p>
          <a:p>
            <a:endParaRPr lang="en-US" dirty="0"/>
          </a:p>
          <a:p>
            <a:endParaRPr lang="en-US" dirty="0"/>
          </a:p>
          <a:p>
            <a:endParaRPr lang="en-US" dirty="0"/>
          </a:p>
        </p:txBody>
      </p:sp>
      <p:sp>
        <p:nvSpPr>
          <p:cNvPr id="3" name="TextBox 2"/>
          <p:cNvSpPr txBox="1"/>
          <p:nvPr/>
        </p:nvSpPr>
        <p:spPr>
          <a:xfrm>
            <a:off x="314325" y="3013122"/>
            <a:ext cx="3609731" cy="3508653"/>
          </a:xfrm>
          <a:prstGeom prst="rect">
            <a:avLst/>
          </a:prstGeom>
          <a:noFill/>
        </p:spPr>
        <p:txBody>
          <a:bodyPr wrap="square" rtlCol="0">
            <a:spAutoFit/>
          </a:bodyPr>
          <a:lstStyle/>
          <a:p>
            <a:pPr marL="342900" indent="-342900">
              <a:buAutoNum type="arabicPeriod"/>
            </a:pPr>
            <a:r>
              <a:rPr lang="en-US" sz="1700" dirty="0" smtClean="0"/>
              <a:t>Scientists </a:t>
            </a:r>
            <a:r>
              <a:rPr lang="en-US" sz="1700" dirty="0"/>
              <a:t>form ideas (theories/hypotheses) through deductive </a:t>
            </a:r>
            <a:r>
              <a:rPr lang="en-US" sz="1700" dirty="0" smtClean="0"/>
              <a:t>reasoning.</a:t>
            </a:r>
          </a:p>
          <a:p>
            <a:pPr marL="342900" indent="-342900">
              <a:buAutoNum type="arabicPeriod"/>
            </a:pPr>
            <a:endParaRPr lang="en-US" sz="1700" dirty="0" smtClean="0"/>
          </a:p>
          <a:p>
            <a:pPr marL="342900" indent="-342900">
              <a:buAutoNum type="arabicPeriod"/>
            </a:pPr>
            <a:r>
              <a:rPr lang="en-US" sz="1700" dirty="0" smtClean="0"/>
              <a:t>Hypotheses </a:t>
            </a:r>
            <a:r>
              <a:rPr lang="en-US" sz="1700" dirty="0"/>
              <a:t>are then tested through empirical observations and scientists form conclusions through inductive reasoning. </a:t>
            </a:r>
            <a:endParaRPr lang="en-US" sz="1700" dirty="0" smtClean="0"/>
          </a:p>
          <a:p>
            <a:pPr marL="342900" indent="-342900">
              <a:buAutoNum type="arabicPeriod"/>
            </a:pPr>
            <a:endParaRPr lang="en-US" sz="1700" dirty="0" smtClean="0"/>
          </a:p>
          <a:p>
            <a:pPr marL="342900" indent="-342900">
              <a:buAutoNum type="arabicPeriod"/>
            </a:pPr>
            <a:r>
              <a:rPr lang="en-US" sz="1700" dirty="0" smtClean="0"/>
              <a:t>These </a:t>
            </a:r>
            <a:r>
              <a:rPr lang="en-US" sz="1700" dirty="0"/>
              <a:t>conclusions lead to new theories and hypotheses (or more broad generalizations).</a:t>
            </a:r>
          </a:p>
          <a:p>
            <a:endParaRPr lang="en-US" dirty="0"/>
          </a:p>
        </p:txBody>
      </p:sp>
    </p:spTree>
    <p:extLst>
      <p:ext uri="{BB962C8B-B14F-4D97-AF65-F5344CB8AC3E}">
        <p14:creationId xmlns:p14="http://schemas.microsoft.com/office/powerpoint/2010/main" val="130857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scientific method</a:t>
            </a:r>
            <a:endParaRPr lang="en-US" dirty="0"/>
          </a:p>
        </p:txBody>
      </p:sp>
      <p:sp>
        <p:nvSpPr>
          <p:cNvPr id="7" name="Text Placeholder 6"/>
          <p:cNvSpPr>
            <a:spLocks noGrp="1"/>
          </p:cNvSpPr>
          <p:nvPr>
            <p:ph type="body" sz="quarter" idx="14"/>
          </p:nvPr>
        </p:nvSpPr>
        <p:spPr>
          <a:xfrm>
            <a:off x="457199" y="4729163"/>
            <a:ext cx="3857625" cy="1600199"/>
          </a:xfrm>
        </p:spPr>
        <p:txBody>
          <a:bodyPr>
            <a:noAutofit/>
          </a:bodyPr>
          <a:lstStyle/>
          <a:p>
            <a:r>
              <a:rPr lang="en-US" sz="1600" dirty="0"/>
              <a:t>Figure </a:t>
            </a:r>
            <a:r>
              <a:rPr lang="en-US" sz="1600" dirty="0" smtClean="0"/>
              <a:t>2.5 The </a:t>
            </a:r>
            <a:r>
              <a:rPr lang="en-US" sz="1600" dirty="0"/>
              <a:t>scientific method of research includes proposing hypotheses, conducting research, and creating </a:t>
            </a:r>
            <a:r>
              <a:rPr lang="en-US" sz="1600" dirty="0" smtClean="0"/>
              <a:t>or modifying </a:t>
            </a:r>
            <a:r>
              <a:rPr lang="en-US" sz="1600" dirty="0"/>
              <a:t>theories based on results.</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1_Method.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9032" r="-49032"/>
          <a:stretch>
            <a:fillRect/>
          </a:stretch>
        </p:blipFill>
        <p:spPr>
          <a:xfrm>
            <a:off x="3186111" y="3612790"/>
            <a:ext cx="6986589" cy="3032844"/>
          </a:xfrm>
        </p:spPr>
      </p:pic>
      <p:sp>
        <p:nvSpPr>
          <p:cNvPr id="2" name="TextBox 1"/>
          <p:cNvSpPr txBox="1"/>
          <p:nvPr/>
        </p:nvSpPr>
        <p:spPr>
          <a:xfrm>
            <a:off x="314325" y="1155337"/>
            <a:ext cx="8510096" cy="2985433"/>
          </a:xfrm>
          <a:prstGeom prst="rect">
            <a:avLst/>
          </a:prstGeom>
          <a:noFill/>
        </p:spPr>
        <p:txBody>
          <a:bodyPr wrap="square" rtlCol="0">
            <a:spAutoFit/>
          </a:bodyPr>
          <a:lstStyle/>
          <a:p>
            <a:r>
              <a:rPr lang="en-US" sz="1700" dirty="0" smtClean="0"/>
              <a:t>Scientists use inductive reasoning to form theories which then generate hypotheses.</a:t>
            </a:r>
          </a:p>
          <a:p>
            <a:endParaRPr lang="en-US" sz="1700" dirty="0" smtClean="0"/>
          </a:p>
          <a:p>
            <a:r>
              <a:rPr lang="en-US" sz="1700" b="1" dirty="0" smtClean="0"/>
              <a:t>Theory</a:t>
            </a:r>
            <a:r>
              <a:rPr lang="en-US" sz="1700" dirty="0" smtClean="0"/>
              <a:t> </a:t>
            </a:r>
            <a:r>
              <a:rPr lang="mr-IN" sz="1700" dirty="0" smtClean="0"/>
              <a:t>–</a:t>
            </a:r>
            <a:r>
              <a:rPr lang="en-US" sz="1700" dirty="0" smtClean="0"/>
              <a:t> well-developed set of ideas that propose an explanation for observed phenomena.</a:t>
            </a:r>
          </a:p>
          <a:p>
            <a:endParaRPr lang="en-US" sz="1700" dirty="0" smtClean="0"/>
          </a:p>
          <a:p>
            <a:r>
              <a:rPr lang="en-US" sz="1700" b="1" dirty="0" smtClean="0"/>
              <a:t>Hypothesis </a:t>
            </a:r>
            <a:r>
              <a:rPr lang="mr-IN" sz="1700" dirty="0" smtClean="0"/>
              <a:t>–</a:t>
            </a:r>
            <a:r>
              <a:rPr lang="en-US" sz="1700" dirty="0" smtClean="0"/>
              <a:t> tentative and testable statement (prediction) about the relationship between two or more variables.</a:t>
            </a:r>
          </a:p>
          <a:p>
            <a:pPr marL="285750" indent="-285750">
              <a:buFontTx/>
              <a:buChar char="-"/>
            </a:pPr>
            <a:r>
              <a:rPr lang="en-US" sz="1700" dirty="0" smtClean="0"/>
              <a:t>Predicts how the world will behave if the theory is correct.</a:t>
            </a:r>
          </a:p>
          <a:p>
            <a:pPr marL="285750" indent="-285750">
              <a:buFontTx/>
              <a:buChar char="-"/>
            </a:pPr>
            <a:r>
              <a:rPr lang="en-US" sz="1700" dirty="0" smtClean="0"/>
              <a:t>Usually an “if-then” statement.</a:t>
            </a:r>
          </a:p>
          <a:p>
            <a:pPr marL="285750" indent="-285750">
              <a:buFontTx/>
              <a:buChar char="-"/>
            </a:pPr>
            <a:r>
              <a:rPr lang="en-US" sz="1700" dirty="0" smtClean="0"/>
              <a:t>Is falsifiable (capable of being shown to be incorrect).</a:t>
            </a:r>
          </a:p>
          <a:p>
            <a:endParaRPr lang="en-US" dirty="0"/>
          </a:p>
        </p:txBody>
      </p:sp>
    </p:spTree>
    <p:extLst>
      <p:ext uri="{BB962C8B-B14F-4D97-AF65-F5344CB8AC3E}">
        <p14:creationId xmlns:p14="http://schemas.microsoft.com/office/powerpoint/2010/main" val="419177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Falsifiable hypotheses</a:t>
            </a:r>
            <a:endParaRPr lang="en-US" dirty="0"/>
          </a:p>
        </p:txBody>
      </p:sp>
      <p:sp>
        <p:nvSpPr>
          <p:cNvPr id="7" name="Text Placeholder 6"/>
          <p:cNvSpPr>
            <a:spLocks noGrp="1"/>
          </p:cNvSpPr>
          <p:nvPr>
            <p:ph type="body" sz="quarter" idx="14"/>
          </p:nvPr>
        </p:nvSpPr>
        <p:spPr>
          <a:xfrm>
            <a:off x="457200" y="4843981"/>
            <a:ext cx="8062912" cy="1528243"/>
          </a:xfrm>
        </p:spPr>
        <p:txBody>
          <a:bodyPr>
            <a:normAutofit/>
          </a:bodyPr>
          <a:lstStyle/>
          <a:p>
            <a:r>
              <a:rPr lang="en-US" sz="1700" dirty="0"/>
              <a:t>Many of the specifics </a:t>
            </a:r>
            <a:r>
              <a:rPr lang="en-US" sz="1700" dirty="0" smtClean="0"/>
              <a:t>of </a:t>
            </a:r>
            <a:r>
              <a:rPr lang="en-US" sz="1700" dirty="0" smtClean="0">
                <a:solidFill>
                  <a:srgbClr val="6CB255"/>
                </a:solidFill>
              </a:rPr>
              <a:t>(</a:t>
            </a:r>
            <a:r>
              <a:rPr lang="en-US" sz="1700" dirty="0">
                <a:solidFill>
                  <a:srgbClr val="6CB255"/>
                </a:solidFill>
              </a:rPr>
              <a:t>a)</a:t>
            </a:r>
            <a:r>
              <a:rPr lang="en-US" sz="1700" dirty="0"/>
              <a:t> Freud's theories, such as </a:t>
            </a:r>
            <a:r>
              <a:rPr lang="en-US" sz="1700" dirty="0">
                <a:solidFill>
                  <a:srgbClr val="6CB255"/>
                </a:solidFill>
              </a:rPr>
              <a:t>(b)</a:t>
            </a:r>
            <a:r>
              <a:rPr lang="en-US" sz="1700" dirty="0"/>
              <a:t> his division of the mind into id, ego, </a:t>
            </a:r>
            <a:r>
              <a:rPr lang="en-US" sz="1700" dirty="0" smtClean="0"/>
              <a:t>and  superego</a:t>
            </a:r>
            <a:r>
              <a:rPr lang="en-US" sz="1700" dirty="0"/>
              <a:t>, have fallen out of favor in recent decades because they are not falsifiable. </a:t>
            </a:r>
            <a:endParaRPr lang="en-US" sz="1700" dirty="0" smtClean="0"/>
          </a:p>
          <a:p>
            <a:r>
              <a:rPr lang="en-US" sz="1700" dirty="0" smtClean="0"/>
              <a:t>However, </a:t>
            </a:r>
            <a:r>
              <a:rPr lang="en-US" sz="1700" dirty="0"/>
              <a:t>his views </a:t>
            </a:r>
            <a:r>
              <a:rPr lang="en-US" sz="1700" dirty="0" smtClean="0"/>
              <a:t>set the </a:t>
            </a:r>
            <a:r>
              <a:rPr lang="en-US" sz="1700" dirty="0"/>
              <a:t>stage for much of psychological thinking today, such as the unconscious nature of the majority of </a:t>
            </a:r>
            <a:r>
              <a:rPr lang="en-US" sz="1700" dirty="0" smtClean="0"/>
              <a:t>psychological processes</a:t>
            </a:r>
            <a:r>
              <a:rPr lang="en-US" sz="1700" dirty="0"/>
              <a:t>.</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2_01_freud.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605" r="-25605"/>
          <a:stretch>
            <a:fillRect/>
          </a:stretch>
        </p:blipFill>
        <p:spPr/>
      </p:pic>
      <p:sp>
        <p:nvSpPr>
          <p:cNvPr id="2" name="TextBox 1"/>
          <p:cNvSpPr txBox="1"/>
          <p:nvPr/>
        </p:nvSpPr>
        <p:spPr>
          <a:xfrm>
            <a:off x="6672263" y="4486275"/>
            <a:ext cx="1728787" cy="307777"/>
          </a:xfrm>
          <a:prstGeom prst="rect">
            <a:avLst/>
          </a:prstGeom>
          <a:noFill/>
        </p:spPr>
        <p:txBody>
          <a:bodyPr wrap="square" rtlCol="0">
            <a:spAutoFit/>
          </a:bodyPr>
          <a:lstStyle/>
          <a:p>
            <a:r>
              <a:rPr lang="en-US" sz="1400" dirty="0"/>
              <a:t>Figure 2.6</a:t>
            </a:r>
          </a:p>
        </p:txBody>
      </p:sp>
    </p:spTree>
    <p:extLst>
      <p:ext uri="{BB962C8B-B14F-4D97-AF65-F5344CB8AC3E}">
        <p14:creationId xmlns:p14="http://schemas.microsoft.com/office/powerpoint/2010/main" val="227199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Approaches </a:t>
            </a:r>
            <a:r>
              <a:rPr lang="en-US" dirty="0"/>
              <a:t>to research</a:t>
            </a:r>
          </a:p>
        </p:txBody>
      </p:sp>
      <p:sp>
        <p:nvSpPr>
          <p:cNvPr id="4" name="Text Placeholder 3"/>
          <p:cNvSpPr>
            <a:spLocks noGrp="1"/>
          </p:cNvSpPr>
          <p:nvPr>
            <p:ph type="body" sz="quarter" idx="14"/>
          </p:nvPr>
        </p:nvSpPr>
        <p:spPr>
          <a:xfrm>
            <a:off x="981074" y="1686444"/>
            <a:ext cx="7015163" cy="2971282"/>
          </a:xfrm>
          <a:solidFill>
            <a:srgbClr val="6CB255"/>
          </a:solidFill>
          <a:ln>
            <a:solidFill>
              <a:srgbClr val="72A510"/>
            </a:solidFill>
          </a:ln>
        </p:spPr>
        <p:txBody>
          <a:bodyPr>
            <a:normAutofit/>
          </a:bodyPr>
          <a:lstStyle/>
          <a:p>
            <a:pPr algn="ctr"/>
            <a:r>
              <a:rPr lang="en-US" sz="2400" b="1" smtClean="0"/>
              <a:t>Clinical </a:t>
            </a:r>
            <a:r>
              <a:rPr lang="en-US" sz="2400" b="1" dirty="0" smtClean="0"/>
              <a:t>or case studies</a:t>
            </a:r>
          </a:p>
          <a:p>
            <a:pPr algn="ctr"/>
            <a:r>
              <a:rPr lang="en-US" sz="2400" b="1" dirty="0" smtClean="0"/>
              <a:t>Naturalistic Observation</a:t>
            </a:r>
          </a:p>
          <a:p>
            <a:pPr algn="ctr"/>
            <a:r>
              <a:rPr lang="en-US" sz="2400" b="1" dirty="0" smtClean="0"/>
              <a:t>Surveys</a:t>
            </a:r>
          </a:p>
          <a:p>
            <a:pPr algn="ctr"/>
            <a:r>
              <a:rPr lang="en-US" sz="2400" b="1" dirty="0" smtClean="0"/>
              <a:t>Archival Research</a:t>
            </a:r>
          </a:p>
          <a:p>
            <a:pPr algn="ctr"/>
            <a:r>
              <a:rPr lang="en-US" sz="2400" b="1" dirty="0" smtClean="0"/>
              <a:t>Longitudinal and Cross-Sectional Research</a:t>
            </a:r>
            <a:endParaRPr lang="en-US" sz="2400" b="1"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307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or case studies</a:t>
            </a:r>
            <a:endParaRPr lang="en-US"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TextBox 1"/>
          <p:cNvSpPr txBox="1"/>
          <p:nvPr/>
        </p:nvSpPr>
        <p:spPr>
          <a:xfrm>
            <a:off x="457199" y="1308232"/>
            <a:ext cx="8367222" cy="2308324"/>
          </a:xfrm>
          <a:prstGeom prst="rect">
            <a:avLst/>
          </a:prstGeom>
          <a:noFill/>
        </p:spPr>
        <p:txBody>
          <a:bodyPr wrap="square" rtlCol="0">
            <a:spAutoFit/>
          </a:bodyPr>
          <a:lstStyle/>
          <a:p>
            <a:r>
              <a:rPr lang="en-US" dirty="0"/>
              <a:t>Clinical or case studies focus on one individual. </a:t>
            </a:r>
            <a:endParaRPr lang="en-US" dirty="0" smtClean="0"/>
          </a:p>
          <a:p>
            <a:r>
              <a:rPr lang="en-US" dirty="0" smtClean="0"/>
              <a:t>The </a:t>
            </a:r>
            <a:r>
              <a:rPr lang="en-US" dirty="0"/>
              <a:t>studied individual is typically in a extreme or unique psychological circumstance that differentiates them for the general public. </a:t>
            </a:r>
            <a:endParaRPr lang="en-US" dirty="0" smtClean="0"/>
          </a:p>
          <a:p>
            <a:endParaRPr lang="en-US" dirty="0"/>
          </a:p>
          <a:p>
            <a:pPr marL="285750" indent="-285750">
              <a:buFontTx/>
              <a:buChar char="-"/>
            </a:pPr>
            <a:r>
              <a:rPr lang="en-US" dirty="0" smtClean="0"/>
              <a:t>Allows for a lot of insight into a case.</a:t>
            </a:r>
          </a:p>
          <a:p>
            <a:pPr marL="285750" indent="-285750">
              <a:buFontTx/>
              <a:buChar char="-"/>
            </a:pPr>
            <a:r>
              <a:rPr lang="en-US" dirty="0" smtClean="0"/>
              <a:t>Difficult </a:t>
            </a:r>
            <a:r>
              <a:rPr lang="en-US" dirty="0"/>
              <a:t>to generalize results to the larger population</a:t>
            </a:r>
            <a:r>
              <a:rPr lang="en-US" dirty="0" smtClean="0"/>
              <a:t>.</a:t>
            </a:r>
          </a:p>
          <a:p>
            <a:pPr marL="285750" indent="-285750">
              <a:buFontTx/>
              <a:buChar char="-"/>
            </a:pPr>
            <a:endParaRPr lang="en-US" dirty="0"/>
          </a:p>
          <a:p>
            <a:endParaRPr lang="en-US" dirty="0" smtClean="0"/>
          </a:p>
        </p:txBody>
      </p:sp>
      <p:pic>
        <p:nvPicPr>
          <p:cNvPr id="11" name="Picture 10"/>
          <p:cNvPicPr>
            <a:picLocks noChangeAspect="1"/>
          </p:cNvPicPr>
          <p:nvPr/>
        </p:nvPicPr>
        <p:blipFill>
          <a:blip r:embed="rId3"/>
          <a:stretch>
            <a:fillRect/>
          </a:stretch>
        </p:blipFill>
        <p:spPr>
          <a:xfrm>
            <a:off x="5123554" y="3314700"/>
            <a:ext cx="3506096" cy="2832926"/>
          </a:xfrm>
          <a:prstGeom prst="rect">
            <a:avLst/>
          </a:prstGeom>
        </p:spPr>
      </p:pic>
      <p:sp>
        <p:nvSpPr>
          <p:cNvPr id="12" name="TextBox 11"/>
          <p:cNvSpPr txBox="1"/>
          <p:nvPr/>
        </p:nvSpPr>
        <p:spPr>
          <a:xfrm>
            <a:off x="425996" y="3316518"/>
            <a:ext cx="4214814" cy="2031325"/>
          </a:xfrm>
          <a:prstGeom prst="rect">
            <a:avLst/>
          </a:prstGeom>
          <a:noFill/>
          <a:ln>
            <a:solidFill>
              <a:srgbClr val="72A510"/>
            </a:solidFill>
          </a:ln>
        </p:spPr>
        <p:txBody>
          <a:bodyPr wrap="square" rtlCol="0">
            <a:spAutoFit/>
          </a:bodyPr>
          <a:lstStyle/>
          <a:p>
            <a:r>
              <a:rPr lang="en-US" dirty="0" smtClean="0"/>
              <a:t>Example: Genie</a:t>
            </a:r>
          </a:p>
          <a:p>
            <a:r>
              <a:rPr lang="en-US" dirty="0" smtClean="0"/>
              <a:t>Genie was studied by psychologists after she was found at age 13, having suffered severe abuse and social isolation. Psychologists were interested in the effect social isolation had on her development.</a:t>
            </a:r>
            <a:endParaRPr lang="en-US" dirty="0"/>
          </a:p>
        </p:txBody>
      </p:sp>
      <p:sp>
        <p:nvSpPr>
          <p:cNvPr id="13" name="TextBox 12"/>
          <p:cNvSpPr txBox="1"/>
          <p:nvPr/>
        </p:nvSpPr>
        <p:spPr>
          <a:xfrm>
            <a:off x="5229225" y="6286500"/>
            <a:ext cx="3290887" cy="307777"/>
          </a:xfrm>
          <a:prstGeom prst="rect">
            <a:avLst/>
          </a:prstGeom>
          <a:noFill/>
        </p:spPr>
        <p:txBody>
          <a:bodyPr wrap="square" rtlCol="0">
            <a:spAutoFit/>
          </a:bodyPr>
          <a:lstStyle/>
          <a:p>
            <a:r>
              <a:rPr lang="en-US" sz="1400" dirty="0" smtClean="0"/>
              <a:t>(Credit: Captive Humans)</a:t>
            </a:r>
            <a:endParaRPr lang="en-US" sz="1400" dirty="0"/>
          </a:p>
        </p:txBody>
      </p:sp>
    </p:spTree>
    <p:extLst>
      <p:ext uri="{BB962C8B-B14F-4D97-AF65-F5344CB8AC3E}">
        <p14:creationId xmlns:p14="http://schemas.microsoft.com/office/powerpoint/2010/main" val="2689646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Naturalistic observations</a:t>
            </a:r>
            <a:endParaRPr lang="en-US" dirty="0"/>
          </a:p>
        </p:txBody>
      </p:sp>
      <p:sp>
        <p:nvSpPr>
          <p:cNvPr id="4" name="Text Placeholder 3"/>
          <p:cNvSpPr>
            <a:spLocks noGrp="1"/>
          </p:cNvSpPr>
          <p:nvPr>
            <p:ph type="body" sz="quarter" idx="14"/>
          </p:nvPr>
        </p:nvSpPr>
        <p:spPr>
          <a:xfrm>
            <a:off x="457200" y="1140863"/>
            <a:ext cx="8367221" cy="3286125"/>
          </a:xfrm>
        </p:spPr>
        <p:txBody>
          <a:bodyPr>
            <a:normAutofit lnSpcReduction="10000"/>
          </a:bodyPr>
          <a:lstStyle/>
          <a:p>
            <a:r>
              <a:rPr lang="en-US" sz="1700" dirty="0" smtClean="0"/>
              <a:t>Observation of behavior in its natural setting.</a:t>
            </a:r>
          </a:p>
          <a:p>
            <a:r>
              <a:rPr lang="en-US" sz="1700" dirty="0" smtClean="0"/>
              <a:t>Naturalistic </a:t>
            </a:r>
            <a:r>
              <a:rPr lang="en-US" sz="1700" dirty="0"/>
              <a:t>behavior is generally hidden under scrutiny or </a:t>
            </a:r>
            <a:r>
              <a:rPr lang="en-US" sz="1700" dirty="0" smtClean="0"/>
              <a:t>observation.</a:t>
            </a:r>
          </a:p>
          <a:p>
            <a:pPr marL="285750" indent="-285750">
              <a:buFontTx/>
              <a:buChar char="-"/>
            </a:pPr>
            <a:r>
              <a:rPr lang="en-US" sz="1700" dirty="0" smtClean="0"/>
              <a:t>Seeing </a:t>
            </a:r>
            <a:r>
              <a:rPr lang="en-US" sz="1700" dirty="0"/>
              <a:t>a police car behind you would probably affect your driving behavior. </a:t>
            </a:r>
            <a:endParaRPr lang="en-US" sz="1700" dirty="0" smtClean="0"/>
          </a:p>
          <a:p>
            <a:r>
              <a:rPr lang="en-US" sz="1700" dirty="0" smtClean="0"/>
              <a:t>To </a:t>
            </a:r>
            <a:r>
              <a:rPr lang="en-US" sz="1700" dirty="0"/>
              <a:t>study the most accurate and genuine behaviors, naturalistic observation </a:t>
            </a:r>
            <a:r>
              <a:rPr lang="en-US" sz="1700" dirty="0" smtClean="0"/>
              <a:t>has proven </a:t>
            </a:r>
            <a:r>
              <a:rPr lang="en-US" sz="1700" dirty="0"/>
              <a:t>most effective. </a:t>
            </a:r>
            <a:endParaRPr lang="en-US" sz="1700" dirty="0" smtClean="0"/>
          </a:p>
          <a:p>
            <a:r>
              <a:rPr lang="en-US" sz="1700" dirty="0" smtClean="0"/>
              <a:t>Through </a:t>
            </a:r>
            <a:r>
              <a:rPr lang="en-US" sz="1700" dirty="0"/>
              <a:t>naturalistic observations, any feeling of performance or anxiety of the studied individuals is eliminated. </a:t>
            </a:r>
            <a:endParaRPr lang="en-US" sz="1700" dirty="0" smtClean="0"/>
          </a:p>
          <a:p>
            <a:r>
              <a:rPr lang="en-US" sz="1700" b="1" dirty="0" smtClean="0"/>
              <a:t>Observer </a:t>
            </a:r>
            <a:r>
              <a:rPr lang="en-US" sz="1700" b="1" dirty="0"/>
              <a:t>bias </a:t>
            </a:r>
            <a:r>
              <a:rPr lang="en-US" sz="1700" dirty="0"/>
              <a:t>- when observations may be skewed to align with observer expectations</a:t>
            </a:r>
            <a:r>
              <a:rPr lang="en-US" sz="1700" dirty="0" smtClean="0"/>
              <a:t>.</a:t>
            </a:r>
          </a:p>
          <a:p>
            <a:pPr marL="342900" indent="-342900">
              <a:buFontTx/>
              <a:buChar char="-"/>
            </a:pPr>
            <a:r>
              <a:rPr lang="en-US" sz="1700" dirty="0" smtClean="0"/>
              <a:t>Establishment </a:t>
            </a:r>
            <a:r>
              <a:rPr lang="en-US" sz="1700" dirty="0"/>
              <a:t>of clear criteria to observe should help eliminate observer bias</a:t>
            </a:r>
            <a:r>
              <a:rPr lang="en-US" sz="1700" dirty="0" smtClean="0"/>
              <a:t>.</a:t>
            </a:r>
            <a:endParaRPr lang="en-US" sz="1700" dirty="0"/>
          </a:p>
          <a:p>
            <a:endParaRPr lang="en-US" sz="1900" dirty="0"/>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7" name="Picture Placeholder 3" descr="CNX_Psych_02_02_policecar.jpg"/>
          <p:cNvPicPr>
            <a:picLocks noChangeAspect="1"/>
          </p:cNvPicPr>
          <p:nvPr/>
        </p:nvPicPr>
        <p:blipFill>
          <a:blip r:embed="rId3">
            <a:extLst>
              <a:ext uri="{28A0092B-C50C-407E-A947-70E740481C1C}">
                <a14:useLocalDpi xmlns:a14="http://schemas.microsoft.com/office/drawing/2010/main" val="0"/>
              </a:ext>
            </a:extLst>
          </a:blip>
          <a:srcRect l="-36475" r="-36475"/>
          <a:stretch>
            <a:fillRect/>
          </a:stretch>
        </p:blipFill>
        <p:spPr>
          <a:xfrm>
            <a:off x="2252416" y="4426988"/>
            <a:ext cx="4776787" cy="2073580"/>
          </a:xfrm>
          <a:prstGeom prst="rect">
            <a:avLst/>
          </a:prstGeom>
        </p:spPr>
      </p:pic>
      <p:sp>
        <p:nvSpPr>
          <p:cNvPr id="9" name="TextBox 8"/>
          <p:cNvSpPr txBox="1"/>
          <p:nvPr/>
        </p:nvSpPr>
        <p:spPr>
          <a:xfrm>
            <a:off x="588167" y="5915793"/>
            <a:ext cx="2826546" cy="584775"/>
          </a:xfrm>
          <a:prstGeom prst="rect">
            <a:avLst/>
          </a:prstGeom>
          <a:noFill/>
        </p:spPr>
        <p:txBody>
          <a:bodyPr wrap="square" rtlCol="0">
            <a:spAutoFit/>
          </a:bodyPr>
          <a:lstStyle/>
          <a:p>
            <a:r>
              <a:rPr lang="en-US" sz="1400" dirty="0"/>
              <a:t>Figure 2.7 </a:t>
            </a:r>
            <a:r>
              <a:rPr lang="en-US" sz="1400" dirty="0" smtClean="0"/>
              <a:t>(</a:t>
            </a:r>
            <a:r>
              <a:rPr lang="en-US" sz="1400" dirty="0"/>
              <a:t>credit:  Michael Gil)</a:t>
            </a:r>
          </a:p>
          <a:p>
            <a:endParaRPr lang="en-US" dirty="0"/>
          </a:p>
        </p:txBody>
      </p:sp>
    </p:spTree>
    <p:extLst>
      <p:ext uri="{BB962C8B-B14F-4D97-AF65-F5344CB8AC3E}">
        <p14:creationId xmlns:p14="http://schemas.microsoft.com/office/powerpoint/2010/main" val="307027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11576</TotalTime>
  <Words>3218</Words>
  <Application>Microsoft Macintosh PowerPoint</Application>
  <PresentationFormat>On-screen Show (4:3)</PresentationFormat>
  <Paragraphs>284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 Black</vt:lpstr>
      <vt:lpstr>Calibri</vt:lpstr>
      <vt:lpstr>Mangal</vt:lpstr>
      <vt:lpstr>Arial</vt:lpstr>
      <vt:lpstr>Essential</vt:lpstr>
      <vt:lpstr>PowerPoint Presentation</vt:lpstr>
      <vt:lpstr>Why is research important?</vt:lpstr>
      <vt:lpstr>Use of research information</vt:lpstr>
      <vt:lpstr>The process of scientific research: Inductive vs Deductive reasoning</vt:lpstr>
      <vt:lpstr>The scientific method</vt:lpstr>
      <vt:lpstr>Falsifiable hypotheses</vt:lpstr>
      <vt:lpstr>2.2 Approaches to research</vt:lpstr>
      <vt:lpstr>Clinical or case studies</vt:lpstr>
      <vt:lpstr>Naturalistic observations</vt:lpstr>
      <vt:lpstr>Naturalistic observations</vt:lpstr>
      <vt:lpstr>Surveys</vt:lpstr>
      <vt:lpstr>Archival research</vt:lpstr>
      <vt:lpstr>Longitudinal and Cross-Sectional  Research </vt:lpstr>
      <vt:lpstr>2.3 Analyzing findings</vt:lpstr>
      <vt:lpstr>Correlational research</vt:lpstr>
      <vt:lpstr>Correlation does not indicate causation</vt:lpstr>
      <vt:lpstr>Correlation does not indicate  causation</vt:lpstr>
      <vt:lpstr>Illusory correlations</vt:lpstr>
      <vt:lpstr>Causality: conducting experiments &amp; using the data</vt:lpstr>
      <vt:lpstr>Designing an experiment</vt:lpstr>
      <vt:lpstr>Designing an experiment</vt:lpstr>
      <vt:lpstr>Independent and dependent variables</vt:lpstr>
      <vt:lpstr>Selecting participants</vt:lpstr>
      <vt:lpstr>assigning participants TO GROUPS: eXPERIMENTAL OR CONTROL</vt:lpstr>
      <vt:lpstr>Issues to consider</vt:lpstr>
      <vt:lpstr>Interpreting experimental findings</vt:lpstr>
      <vt:lpstr>Reporting findings</vt:lpstr>
      <vt:lpstr>Bad science &amp; Retraction: The vaccine-autism myth</vt:lpstr>
      <vt:lpstr>Reliability and validity </vt:lpstr>
      <vt:lpstr>Ethics:  research involving human participants</vt:lpstr>
      <vt:lpstr>Deception</vt:lpstr>
      <vt:lpstr>Ethics: Research involving animal subjects</vt:lpstr>
    </vt:vector>
  </TitlesOfParts>
  <Company>WNI</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Pam Costa</cp:lastModifiedBy>
  <cp:revision>77</cp:revision>
  <dcterms:created xsi:type="dcterms:W3CDTF">2012-06-04T02:13:36Z</dcterms:created>
  <dcterms:modified xsi:type="dcterms:W3CDTF">2018-08-28T16:15:30Z</dcterms:modified>
</cp:coreProperties>
</file>