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0" r:id="rId3"/>
    <p:sldId id="277" r:id="rId4"/>
    <p:sldId id="335" r:id="rId5"/>
    <p:sldId id="282" r:id="rId6"/>
    <p:sldId id="321" r:id="rId7"/>
    <p:sldId id="322" r:id="rId8"/>
    <p:sldId id="281" r:id="rId9"/>
    <p:sldId id="330" r:id="rId10"/>
    <p:sldId id="306" r:id="rId11"/>
    <p:sldId id="286" r:id="rId12"/>
    <p:sldId id="284" r:id="rId13"/>
    <p:sldId id="323" r:id="rId14"/>
    <p:sldId id="283" r:id="rId15"/>
    <p:sldId id="289" r:id="rId16"/>
    <p:sldId id="331" r:id="rId17"/>
    <p:sldId id="288" r:id="rId18"/>
    <p:sldId id="334" r:id="rId19"/>
    <p:sldId id="287" r:id="rId20"/>
    <p:sldId id="290" r:id="rId21"/>
    <p:sldId id="324" r:id="rId22"/>
    <p:sldId id="337" r:id="rId23"/>
    <p:sldId id="291" r:id="rId24"/>
    <p:sldId id="332" r:id="rId25"/>
    <p:sldId id="336" r:id="rId26"/>
    <p:sldId id="315" r:id="rId27"/>
    <p:sldId id="325" r:id="rId28"/>
    <p:sldId id="295" r:id="rId29"/>
    <p:sldId id="297" r:id="rId30"/>
    <p:sldId id="296" r:id="rId31"/>
    <p:sldId id="333" r:id="rId32"/>
    <p:sldId id="307" r:id="rId33"/>
    <p:sldId id="326" r:id="rId34"/>
    <p:sldId id="300" r:id="rId35"/>
    <p:sldId id="301" r:id="rId36"/>
    <p:sldId id="308" r:id="rId37"/>
    <p:sldId id="327" r:id="rId38"/>
    <p:sldId id="309" r:id="rId39"/>
    <p:sldId id="310" r:id="rId40"/>
    <p:sldId id="311" r:id="rId41"/>
    <p:sldId id="312" r:id="rId42"/>
    <p:sldId id="329" r:id="rId43"/>
    <p:sldId id="313" r:id="rId44"/>
    <p:sldId id="305" r:id="rId45"/>
    <p:sldId id="319" r:id="rId46"/>
    <p:sldId id="302" r:id="rId47"/>
    <p:sldId id="32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255"/>
    <a:srgbClr val="72A510"/>
    <a:srgbClr val="E5D419"/>
    <a:srgbClr val="212F62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1916" autoAdjust="0"/>
  </p:normalViewPr>
  <p:slideViewPr>
    <p:cSldViewPr snapToGrid="0" snapToObjects="1">
      <p:cViewPr>
        <p:scale>
          <a:sx n="89" d="100"/>
          <a:sy n="89" d="100"/>
        </p:scale>
        <p:origin x="664" y="-1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66D1B-2D1F-6F4A-B021-8C2E6F521AC5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61BD6-6004-D94F-BB71-8810A2A9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1BD6-6004-D94F-BB71-8810A2A9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9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1BD6-6004-D94F-BB71-8810A2A9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1BD6-6004-D94F-BB71-8810A2A9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smtClean="0"/>
              <a:t>College Physics</a:t>
            </a:r>
          </a:p>
          <a:p>
            <a:pPr algn="ctr"/>
            <a:endParaRPr lang="en-US" sz="1800" cap="none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0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1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Psychology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3 BIOPSYCHOLOGY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507235"/>
            <a:ext cx="1507110" cy="107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Punnett squares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8" y="4501726"/>
            <a:ext cx="8367223" cy="2112433"/>
          </a:xfrm>
        </p:spPr>
        <p:txBody>
          <a:bodyPr>
            <a:normAutofit lnSpcReduction="10000"/>
          </a:bodyPr>
          <a:lstStyle/>
          <a:p>
            <a:r>
              <a:rPr lang="en-US" sz="1400"/>
              <a:t>Figure </a:t>
            </a:r>
            <a:r>
              <a:rPr lang="en-US" sz="1400" smtClean="0"/>
              <a:t>3.5</a:t>
            </a:r>
          </a:p>
          <a:p>
            <a:pPr marL="342900" indent="-342900">
              <a:buAutoNum type="alphaLcParenBoth"/>
            </a:pPr>
            <a:r>
              <a:rPr lang="en-US" sz="1500" smtClean="0"/>
              <a:t>A Punnett square is a tool used to predict how genes will interact in the production of offspring. The capital B represents the dominant allele, and the lowercase b represents the recessive allele. In the example of the cleft chin, where B is cleft chin (dominant allele), wherever a pair contains the dominant allele, B, you can expect a cleft chin phenotype. You can expect a smooth chin phenotype only when there are two copies of the recessive allele, bb.</a:t>
            </a:r>
          </a:p>
          <a:p>
            <a:pPr marL="342900" indent="-342900">
              <a:buAutoNum type="alphaLcParenBoth"/>
            </a:pPr>
            <a:r>
              <a:rPr lang="en-US" sz="1500" smtClean="0"/>
              <a:t> A cleft chin, shown here, is an inherited trait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1_Punnett1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6" r="-2256"/>
          <a:stretch>
            <a:fillRect/>
          </a:stretch>
        </p:blipFill>
        <p:spPr>
          <a:xfrm>
            <a:off x="845573" y="1206741"/>
            <a:ext cx="7590471" cy="3294986"/>
          </a:xfrm>
        </p:spPr>
      </p:pic>
    </p:spTree>
    <p:extLst>
      <p:ext uri="{BB962C8B-B14F-4D97-AF65-F5344CB8AC3E}">
        <p14:creationId xmlns:p14="http://schemas.microsoft.com/office/powerpoint/2010/main" val="34023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Punnett squares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343910"/>
            <a:ext cx="4206240" cy="4950209"/>
          </a:xfrm>
        </p:spPr>
        <p:txBody>
          <a:bodyPr>
            <a:normAutofit lnSpcReduction="10000"/>
          </a:bodyPr>
          <a:lstStyle/>
          <a:p>
            <a:pPr>
              <a:spcBef>
                <a:spcPts val="480"/>
              </a:spcBef>
            </a:pPr>
            <a:r>
              <a:rPr lang="en-US" sz="1700" dirty="0"/>
              <a:t>In this Punnett square, N represents the </a:t>
            </a:r>
            <a:r>
              <a:rPr lang="en-US" sz="1700" dirty="0" smtClean="0"/>
              <a:t>dominant </a:t>
            </a:r>
            <a:r>
              <a:rPr lang="en-US" sz="1700" dirty="0"/>
              <a:t>allele, and p represents the recessive allele that </a:t>
            </a:r>
            <a:r>
              <a:rPr lang="en-US" sz="1700" dirty="0" smtClean="0"/>
              <a:t>is associated </a:t>
            </a:r>
            <a:r>
              <a:rPr lang="en-US" sz="1700" dirty="0"/>
              <a:t>with PKU. </a:t>
            </a:r>
            <a:endParaRPr lang="en-US" sz="1700" dirty="0" smtClean="0"/>
          </a:p>
          <a:p>
            <a:pPr>
              <a:spcBef>
                <a:spcPts val="480"/>
              </a:spcBef>
            </a:pPr>
            <a:r>
              <a:rPr lang="en-US" sz="1700" dirty="0" smtClean="0"/>
              <a:t>If </a:t>
            </a:r>
            <a:r>
              <a:rPr lang="en-US" sz="1700" dirty="0"/>
              <a:t>two individuals mate who are both </a:t>
            </a:r>
            <a:r>
              <a:rPr lang="en-US" sz="1700" dirty="0" smtClean="0"/>
              <a:t>heterozygous (Np) </a:t>
            </a:r>
            <a:r>
              <a:rPr lang="en-US" sz="1700" dirty="0"/>
              <a:t>for the allele associated with PKU, </a:t>
            </a:r>
            <a:r>
              <a:rPr lang="en-US" sz="1700" dirty="0" smtClean="0"/>
              <a:t>their offspring </a:t>
            </a:r>
            <a:r>
              <a:rPr lang="en-US" sz="1700" dirty="0"/>
              <a:t>have a 25% chance of expressing the PKU phenotype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</a:pPr>
            <a:r>
              <a:rPr lang="en-US" sz="1700" b="1" dirty="0" smtClean="0">
                <a:solidFill>
                  <a:srgbClr val="6CB255"/>
                </a:solidFill>
              </a:rPr>
              <a:t>Where do harmful genes like PKU come from?</a:t>
            </a:r>
          </a:p>
          <a:p>
            <a:pPr>
              <a:spcBef>
                <a:spcPts val="480"/>
              </a:spcBef>
            </a:pPr>
            <a:r>
              <a:rPr lang="en-US" sz="1700" dirty="0" smtClean="0">
                <a:solidFill>
                  <a:schemeClr val="tx1"/>
                </a:solidFill>
              </a:rPr>
              <a:t>Some are the result of mutations. </a:t>
            </a:r>
          </a:p>
          <a:p>
            <a:pPr>
              <a:spcBef>
                <a:spcPts val="480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Mutations</a:t>
            </a:r>
            <a:r>
              <a:rPr lang="en-US" sz="1700" dirty="0" smtClean="0">
                <a:solidFill>
                  <a:schemeClr val="tx1"/>
                </a:solidFill>
              </a:rPr>
              <a:t> - </a:t>
            </a:r>
            <a:r>
              <a:rPr lang="en-US" sz="1800" dirty="0"/>
              <a:t>sudden, permanent change in a gene</a:t>
            </a:r>
            <a:r>
              <a:rPr lang="en-US" sz="1800" dirty="0" smtClean="0"/>
              <a:t>.</a:t>
            </a:r>
          </a:p>
          <a:p>
            <a:pPr>
              <a:spcBef>
                <a:spcPts val="480"/>
              </a:spcBef>
            </a:pPr>
            <a:r>
              <a:rPr lang="en-US" sz="1800" dirty="0" smtClean="0"/>
              <a:t>Many mutations are harmful but some can also be beneficial.</a:t>
            </a:r>
            <a:endParaRPr lang="en-US" sz="1800" dirty="0"/>
          </a:p>
          <a:p>
            <a:pPr>
              <a:spcBef>
                <a:spcPts val="480"/>
              </a:spcBef>
            </a:pPr>
            <a:endParaRPr lang="en-US" sz="17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1_Punnett2.jpg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82" r="-65182"/>
          <a:stretch>
            <a:fillRect/>
          </a:stretch>
        </p:blipFill>
        <p:spPr>
          <a:xfrm>
            <a:off x="2682240" y="1343911"/>
            <a:ext cx="8062912" cy="3500071"/>
          </a:xfrm>
        </p:spPr>
      </p:pic>
      <p:sp>
        <p:nvSpPr>
          <p:cNvPr id="2" name="TextBox 1"/>
          <p:cNvSpPr txBox="1"/>
          <p:nvPr/>
        </p:nvSpPr>
        <p:spPr>
          <a:xfrm>
            <a:off x="6149902" y="5194858"/>
            <a:ext cx="139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Figure 3.6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gene-environment interactions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131854"/>
            <a:ext cx="8367221" cy="1199132"/>
          </a:xfrm>
        </p:spPr>
        <p:txBody>
          <a:bodyPr>
            <a:normAutofit fontScale="25000" lnSpcReduction="20000"/>
          </a:bodyPr>
          <a:lstStyle/>
          <a:p>
            <a:r>
              <a:rPr lang="en-US" sz="6800" dirty="0" smtClean="0"/>
              <a:t>Nature and nurture work together like complex pieces of a human puzzle. </a:t>
            </a:r>
          </a:p>
          <a:p>
            <a:r>
              <a:rPr lang="en-US" sz="6800" dirty="0" smtClean="0"/>
              <a:t>The interaction of our environment and genes makes us the individuals we are.</a:t>
            </a:r>
          </a:p>
          <a:p>
            <a:r>
              <a:rPr lang="en-US" sz="6800" dirty="0" smtClean="0"/>
              <a:t>There are many different ways to look at this interaction:</a:t>
            </a:r>
          </a:p>
          <a:p>
            <a:r>
              <a:rPr lang="en-US" sz="3600" dirty="0" smtClean="0"/>
              <a:t> 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1_GeneEnviro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09" r="-26709"/>
          <a:stretch>
            <a:fillRect/>
          </a:stretch>
        </p:blipFill>
        <p:spPr>
          <a:xfrm>
            <a:off x="5050376" y="2423160"/>
            <a:ext cx="4256546" cy="1847746"/>
          </a:xfrm>
        </p:spPr>
      </p:pic>
      <p:sp>
        <p:nvSpPr>
          <p:cNvPr id="2" name="TextBox 1"/>
          <p:cNvSpPr txBox="1"/>
          <p:nvPr/>
        </p:nvSpPr>
        <p:spPr>
          <a:xfrm>
            <a:off x="5882640" y="4541520"/>
            <a:ext cx="28287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Figure 3.7</a:t>
            </a:r>
          </a:p>
          <a:p>
            <a:r>
              <a:rPr lang="en-US" sz="1400"/>
              <a:t>(credit “puzzle”: modification of work by Cory </a:t>
            </a:r>
            <a:r>
              <a:rPr lang="en-US" sz="1400" err="1"/>
              <a:t>Zanker</a:t>
            </a:r>
            <a:r>
              <a:rPr lang="en-US" sz="1400"/>
              <a:t>; credit “houses”: modification of work by Ben Salter; credit “DNA”: modification of work by NHGRI)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199" y="2330986"/>
            <a:ext cx="5288281" cy="365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Range </a:t>
            </a:r>
            <a:r>
              <a:rPr lang="en-US" sz="1700" b="1" dirty="0"/>
              <a:t>of reaction </a:t>
            </a:r>
            <a:r>
              <a:rPr lang="en-US" sz="1700" dirty="0"/>
              <a:t>- asserts our genes set the boundaries within which we can operate, and our environment interacts with the genes to determine where in that range we will fall</a:t>
            </a:r>
            <a:r>
              <a:rPr lang="en-US" sz="1700" dirty="0" smtClean="0"/>
              <a:t>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Genetic environmental correlation </a:t>
            </a:r>
            <a:r>
              <a:rPr lang="en-US" sz="1700" dirty="0"/>
              <a:t>- view of gene-environment interaction that asserts our genes affect our environment, and our environment influences the expression of our genes</a:t>
            </a:r>
            <a:r>
              <a:rPr lang="en-US" sz="1700" dirty="0" smtClean="0"/>
              <a:t>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Epigenetics </a:t>
            </a:r>
            <a:r>
              <a:rPr lang="en-US" sz="1700" dirty="0"/>
              <a:t>- study of gene-environment interactions such as how the same genotype leads to different phenotypes.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896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Cells of the nervous system</a:t>
            </a:r>
            <a:endParaRPr lang="en-US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308301"/>
            <a:ext cx="8062912" cy="4828730"/>
          </a:xfrm>
        </p:spPr>
        <p:txBody>
          <a:bodyPr>
            <a:normAutofit/>
          </a:bodyPr>
          <a:lstStyle/>
          <a:p>
            <a:r>
              <a:rPr lang="en-US" sz="1700" smtClean="0"/>
              <a:t>The nervous system is made up of two types of cells:</a:t>
            </a:r>
          </a:p>
          <a:p>
            <a:r>
              <a:rPr lang="en-US" sz="1700" b="1" dirty="0" smtClean="0"/>
              <a:t>Neurons</a:t>
            </a:r>
            <a:r>
              <a:rPr lang="en-US" sz="1700" dirty="0" smtClean="0"/>
              <a:t> -  the </a:t>
            </a:r>
            <a:r>
              <a:rPr lang="en-US" sz="1700" dirty="0"/>
              <a:t>basic units of the nervous </a:t>
            </a:r>
            <a:r>
              <a:rPr lang="en-US" sz="1700" dirty="0" smtClean="0"/>
              <a:t>system; </a:t>
            </a:r>
            <a:r>
              <a:rPr lang="en-US" sz="1700" dirty="0"/>
              <a:t>responsible for conducting nerve impulses needed for tasks </a:t>
            </a:r>
            <a:r>
              <a:rPr lang="en-US" sz="1700" dirty="0" smtClean="0"/>
              <a:t>associated with </a:t>
            </a:r>
            <a:r>
              <a:rPr lang="en-US" sz="1700" dirty="0"/>
              <a:t>the nervous system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- Responsible for the reception, conduction and transmission of electrochemical signals.</a:t>
            </a:r>
          </a:p>
          <a:p>
            <a:r>
              <a:rPr lang="en-US" sz="1700" b="1" dirty="0"/>
              <a:t>Glial cell </a:t>
            </a:r>
            <a:r>
              <a:rPr lang="en-US" sz="1700" dirty="0"/>
              <a:t>- </a:t>
            </a:r>
            <a:r>
              <a:rPr lang="en-US" sz="1700" dirty="0" smtClean="0"/>
              <a:t>provides </a:t>
            </a:r>
            <a:r>
              <a:rPr lang="en-US" sz="1700" dirty="0"/>
              <a:t>physical and metabolic support to neurons, including neuronal insulation and communication and nutrient and waste transport</a:t>
            </a:r>
            <a:r>
              <a:rPr lang="en-US" sz="17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The glue.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Outnumber neurons ten to one.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Include Oligodendrocytes, Schwann cells, astrocytes, and microglia.</a:t>
            </a:r>
            <a:endParaRPr lang="en-US" sz="17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3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Neuron structure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749040" y="6113849"/>
            <a:ext cx="4771072" cy="558427"/>
          </a:xfrm>
        </p:spPr>
        <p:txBody>
          <a:bodyPr>
            <a:normAutofit/>
          </a:bodyPr>
          <a:lstStyle/>
          <a:p>
            <a:r>
              <a:rPr lang="en-US" sz="1400"/>
              <a:t>Figure </a:t>
            </a:r>
            <a:r>
              <a:rPr lang="en-US" sz="1400" smtClean="0"/>
              <a:t>3.8 This </a:t>
            </a:r>
            <a:r>
              <a:rPr lang="en-US" sz="1400"/>
              <a:t>illustration shows a prototypical neuron, which is being myelinated</a:t>
            </a:r>
            <a:r>
              <a:rPr lang="en-US" sz="1600"/>
              <a:t>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2_Neuron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61" r="-31361"/>
          <a:stretch>
            <a:fillRect/>
          </a:stretch>
        </p:blipFill>
        <p:spPr>
          <a:xfrm>
            <a:off x="2270761" y="2904797"/>
            <a:ext cx="7392512" cy="3209053"/>
          </a:xfrm>
        </p:spPr>
      </p:pic>
      <p:sp>
        <p:nvSpPr>
          <p:cNvPr id="2" name="TextBox 1"/>
          <p:cNvSpPr txBox="1"/>
          <p:nvPr/>
        </p:nvSpPr>
        <p:spPr>
          <a:xfrm>
            <a:off x="426068" y="2747635"/>
            <a:ext cx="2987692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smtClean="0"/>
              <a:t>Axons are covered in a myelin sheath made of a fatty substance that insulates axons and allows the signal to travel down the axon quicker.</a:t>
            </a:r>
            <a:endParaRPr lang="en-US" sz="1700" dirty="0" smtClean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At the end of the axons are terminal buttons which contain </a:t>
            </a:r>
            <a:r>
              <a:rPr lang="en-US" sz="1700" dirty="0"/>
              <a:t>s</a:t>
            </a:r>
            <a:r>
              <a:rPr lang="en-US" sz="1700" dirty="0" smtClean="0"/>
              <a:t>ynaptic vessels (storage sites for chemical messengers called neurotransmitters).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426068" y="957440"/>
            <a:ext cx="8519811" cy="251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The function of a neuron is aided by specific aspects of its structure. 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Its semi-permeable membrane </a:t>
            </a:r>
            <a:r>
              <a:rPr lang="en-US" sz="1700" dirty="0"/>
              <a:t>allows smaller molecules or molecules without an electrical charge to pass through it, while stopping larger or highly charged molecules</a:t>
            </a:r>
            <a:r>
              <a:rPr lang="en-US" sz="1700" dirty="0" smtClean="0"/>
              <a:t>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Incoming electrical signals from other neurons are received by the dendrites which then send the signal down the axon.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SYNAPSE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439126"/>
            <a:ext cx="8062912" cy="2390537"/>
          </a:xfrm>
        </p:spPr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700" smtClean="0"/>
              <a:t>The </a:t>
            </a:r>
            <a:r>
              <a:rPr lang="en-US" sz="1700"/>
              <a:t>synapse is the space between the terminal button of one neuron and the dendrite of </a:t>
            </a:r>
            <a:r>
              <a:rPr lang="en-US" sz="1700" smtClean="0"/>
              <a:t>another neuron.</a:t>
            </a:r>
          </a:p>
          <a:p>
            <a:pPr marL="342900" indent="-342900">
              <a:buAutoNum type="alphaLcParenBoth"/>
            </a:pPr>
            <a:r>
              <a:rPr lang="en-US" sz="1700" smtClean="0"/>
              <a:t>In </a:t>
            </a:r>
            <a:r>
              <a:rPr lang="en-US" sz="1700"/>
              <a:t>this pseudo-colored image from a scanning electron microscope, a terminal button (green) has </a:t>
            </a:r>
            <a:r>
              <a:rPr lang="en-US" sz="1700" smtClean="0"/>
              <a:t>been opened </a:t>
            </a:r>
            <a:r>
              <a:rPr lang="en-US" sz="1700"/>
              <a:t>to reveal the synaptic vesicles (orange and blue) inside. Each vesicle contains about 10,000 </a:t>
            </a:r>
            <a:r>
              <a:rPr lang="en-US" sz="1700" smtClean="0"/>
              <a:t>neurotransmitter molecules</a:t>
            </a:r>
            <a:r>
              <a:rPr lang="en-US" sz="1700"/>
              <a:t>. 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19" y="37848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2_Synapse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r="-510"/>
          <a:stretch>
            <a:fillRect/>
          </a:stretch>
        </p:blipFill>
        <p:spPr>
          <a:xfrm>
            <a:off x="1242392" y="1052229"/>
            <a:ext cx="6492527" cy="2818374"/>
          </a:xfrm>
        </p:spPr>
      </p:pic>
      <p:sp>
        <p:nvSpPr>
          <p:cNvPr id="4" name="TextBox 3"/>
          <p:cNvSpPr txBox="1"/>
          <p:nvPr/>
        </p:nvSpPr>
        <p:spPr>
          <a:xfrm>
            <a:off x="560236" y="3885128"/>
            <a:ext cx="7959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</a:t>
            </a:r>
            <a:r>
              <a:rPr lang="en-US" sz="1200" smtClean="0"/>
              <a:t>3.9 </a:t>
            </a:r>
            <a:r>
              <a:rPr lang="en-US" sz="1200"/>
              <a:t>(credit b: modification of work by Tina </a:t>
            </a:r>
            <a:r>
              <a:rPr lang="en-US" sz="1200" err="1"/>
              <a:t>Carvalho</a:t>
            </a:r>
            <a:r>
              <a:rPr lang="en-US" sz="1200"/>
              <a:t>, NIH-NIGMS; scale-bar data from Matt Russell)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Neuronal communication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038021"/>
            <a:ext cx="8329453" cy="5621859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Neural communication is an electrochemical event.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Neurons are surrounded by extracellular fluid and contain intracellular fluid. The communication of an electrical signal depends on these fluids being electrically different.</a:t>
            </a:r>
          </a:p>
          <a:p>
            <a:pPr>
              <a:spcBef>
                <a:spcPts val="480"/>
              </a:spcBef>
            </a:pPr>
            <a:r>
              <a:rPr lang="en-US" sz="1700" b="1" dirty="0"/>
              <a:t>Membrane potential </a:t>
            </a:r>
            <a:r>
              <a:rPr lang="en-US" sz="1700" dirty="0"/>
              <a:t>- difference in charge across the neuronal membrane.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These fluids contain ions which cause the electrical charge.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Sodium (Na+)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Chloride (Cl‾)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Potassium (K+)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Negatively charged proteins (A‾)</a:t>
            </a:r>
          </a:p>
          <a:p>
            <a:pPr>
              <a:spcBef>
                <a:spcPts val="480"/>
              </a:spcBef>
            </a:pPr>
            <a:r>
              <a:rPr lang="en-US" sz="1700" b="1" u="sng" dirty="0">
                <a:solidFill>
                  <a:srgbClr val="6CB255"/>
                </a:solidFill>
              </a:rPr>
              <a:t>Before a Neuron </a:t>
            </a:r>
            <a:r>
              <a:rPr lang="en-US" sz="1700" b="1" u="sng" dirty="0" smtClean="0">
                <a:solidFill>
                  <a:srgbClr val="6CB255"/>
                </a:solidFill>
              </a:rPr>
              <a:t>Fires</a:t>
            </a:r>
            <a:endParaRPr lang="en-US" sz="1700" b="1" dirty="0" smtClean="0"/>
          </a:p>
          <a:p>
            <a:pPr>
              <a:spcBef>
                <a:spcPts val="480"/>
              </a:spcBef>
            </a:pPr>
            <a:r>
              <a:rPr lang="en-US" sz="1700" b="1" dirty="0" smtClean="0"/>
              <a:t>Resting </a:t>
            </a:r>
            <a:r>
              <a:rPr lang="en-US" sz="1700" b="1" dirty="0"/>
              <a:t>potential </a:t>
            </a:r>
            <a:r>
              <a:rPr lang="en-US" sz="1700" dirty="0"/>
              <a:t>- the state of readiness of a neuron membrane’s potential between </a:t>
            </a:r>
            <a:r>
              <a:rPr lang="en-US" sz="1700" dirty="0" smtClean="0"/>
              <a:t>signals</a:t>
            </a:r>
            <a:r>
              <a:rPr lang="en-US" sz="1700" dirty="0"/>
              <a:t> </a:t>
            </a:r>
            <a:r>
              <a:rPr lang="en-US" sz="1700" dirty="0" smtClean="0"/>
              <a:t>(-70mv).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The membrane is polarized.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The charge inside is more negative than the outside.</a:t>
            </a:r>
          </a:p>
          <a:p>
            <a:pPr>
              <a:spcBef>
                <a:spcPts val="480"/>
              </a:spcBef>
            </a:pPr>
            <a:endParaRPr lang="en-US" sz="1700" dirty="0" smtClean="0"/>
          </a:p>
          <a:p>
            <a:pPr>
              <a:spcBef>
                <a:spcPts val="480"/>
              </a:spcBef>
            </a:pPr>
            <a:endParaRPr lang="en-US" sz="1700" dirty="0"/>
          </a:p>
          <a:p>
            <a:pPr>
              <a:spcBef>
                <a:spcPts val="480"/>
              </a:spcBef>
            </a:pPr>
            <a:endParaRPr lang="en-US" sz="1700" dirty="0"/>
          </a:p>
          <a:p>
            <a:pPr>
              <a:spcBef>
                <a:spcPts val="480"/>
              </a:spcBef>
            </a:pP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19" y="37848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Neuronal communication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076321"/>
            <a:ext cx="8062912" cy="2542645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At </a:t>
            </a:r>
            <a:r>
              <a:rPr lang="en-US" sz="1700" dirty="0"/>
              <a:t>resting potential, Na</a:t>
            </a:r>
            <a:r>
              <a:rPr lang="en-US" sz="1700" baseline="30000" dirty="0"/>
              <a:t>+</a:t>
            </a:r>
            <a:r>
              <a:rPr lang="en-US" sz="1700" dirty="0"/>
              <a:t> (blue pentagons) is more highly concentrated outside the cell in </a:t>
            </a:r>
            <a:r>
              <a:rPr lang="en-US" sz="1700" dirty="0" smtClean="0"/>
              <a:t>the extracellular </a:t>
            </a:r>
            <a:r>
              <a:rPr lang="en-US" sz="1700" dirty="0"/>
              <a:t>fluid (shown in </a:t>
            </a:r>
            <a:r>
              <a:rPr lang="en-US" sz="1700" dirty="0" smtClean="0"/>
              <a:t>blue).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K</a:t>
            </a:r>
            <a:r>
              <a:rPr lang="en-US" sz="1700" baseline="30000" dirty="0"/>
              <a:t>+</a:t>
            </a:r>
            <a:r>
              <a:rPr lang="en-US" sz="1700" dirty="0"/>
              <a:t> (purple squares) is more highly concentrated near the membrane </a:t>
            </a:r>
            <a:r>
              <a:rPr lang="en-US" sz="1700" dirty="0" smtClean="0"/>
              <a:t>in the </a:t>
            </a:r>
            <a:r>
              <a:rPr lang="en-US" sz="1700" dirty="0"/>
              <a:t>cytoplasm or intracellular fluid. </a:t>
            </a:r>
            <a:endParaRPr lang="en-US" sz="1700" dirty="0" smtClean="0"/>
          </a:p>
          <a:p>
            <a:pPr>
              <a:spcBef>
                <a:spcPts val="480"/>
              </a:spcBef>
            </a:pPr>
            <a:r>
              <a:rPr lang="en-US" sz="1700" dirty="0" smtClean="0"/>
              <a:t>Other </a:t>
            </a:r>
            <a:r>
              <a:rPr lang="en-US" sz="1700" dirty="0"/>
              <a:t>molecules, such as chloride ions (yellow circles) and negatively </a:t>
            </a:r>
            <a:r>
              <a:rPr lang="en-US" sz="1700" dirty="0" smtClean="0"/>
              <a:t>charged proteins </a:t>
            </a:r>
            <a:r>
              <a:rPr lang="en-US" sz="1700" dirty="0"/>
              <a:t>(brown squares), help contribute to a positive net charge in the extracellular fluid and a negative net </a:t>
            </a:r>
            <a:r>
              <a:rPr lang="en-US" sz="1700" dirty="0" smtClean="0"/>
              <a:t>charge in </a:t>
            </a:r>
            <a:r>
              <a:rPr lang="en-US" sz="1700" dirty="0"/>
              <a:t>the intracellular fluid.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2_NaKConc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6" b="-7506"/>
          <a:stretch>
            <a:fillRect/>
          </a:stretch>
        </p:blipFill>
        <p:spPr>
          <a:xfrm>
            <a:off x="937260" y="993035"/>
            <a:ext cx="7102792" cy="3083287"/>
          </a:xfrm>
        </p:spPr>
      </p:pic>
      <p:sp>
        <p:nvSpPr>
          <p:cNvPr id="4" name="TextBox 3"/>
          <p:cNvSpPr txBox="1"/>
          <p:nvPr/>
        </p:nvSpPr>
        <p:spPr>
          <a:xfrm>
            <a:off x="3162776" y="3535680"/>
            <a:ext cx="132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Figure 3.10</a:t>
            </a:r>
          </a:p>
        </p:txBody>
      </p:sp>
    </p:spTree>
    <p:extLst>
      <p:ext uri="{BB962C8B-B14F-4D97-AF65-F5344CB8AC3E}">
        <p14:creationId xmlns:p14="http://schemas.microsoft.com/office/powerpoint/2010/main" val="41475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potential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164261"/>
            <a:ext cx="7741920" cy="543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AutoNum type="arabicPeriod"/>
            </a:pPr>
            <a:r>
              <a:rPr lang="en-US" sz="1700" dirty="0" smtClean="0"/>
              <a:t>Neurotransmitters from nearby neurons attach to receptors on dendrites causing the membrane potential to change. </a:t>
            </a:r>
          </a:p>
          <a:p>
            <a:pPr marL="800100" lvl="1" indent="-34290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700" b="1" dirty="0" smtClean="0"/>
              <a:t>Depolarization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membrane potential becomes less negative making the neuron more likely to fire (excitation).</a:t>
            </a:r>
          </a:p>
          <a:p>
            <a:pPr marL="800100" lvl="1" indent="-34290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700" b="1" dirty="0" smtClean="0"/>
              <a:t>Hyperpolarization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membrane potential becomes more negative making the neuron less likely to fire (inhibition).</a:t>
            </a:r>
          </a:p>
          <a:p>
            <a:pPr marL="342900" indent="-34290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AutoNum type="arabicPeriod"/>
            </a:pPr>
            <a:r>
              <a:rPr lang="en-US" sz="1700" dirty="0" smtClean="0"/>
              <a:t>If the level of charge reaches the threshold of excitation an action potential will occur. Ion channels open causing </a:t>
            </a:r>
            <a:r>
              <a:rPr lang="en-US" sz="1700" dirty="0"/>
              <a:t>Na+ to rush into the cell and the inside to </a:t>
            </a:r>
            <a:r>
              <a:rPr lang="en-US" sz="1700" dirty="0" smtClean="0"/>
              <a:t>momentarily become </a:t>
            </a:r>
            <a:r>
              <a:rPr lang="en-US" sz="1700" dirty="0"/>
              <a:t>more positive</a:t>
            </a:r>
            <a:r>
              <a:rPr lang="en-US" sz="1700" dirty="0" smtClean="0"/>
              <a:t>.</a:t>
            </a:r>
          </a:p>
          <a:p>
            <a:pPr marL="742950" lvl="1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700" b="1" dirty="0"/>
              <a:t>Threshold of excitation </a:t>
            </a:r>
            <a:r>
              <a:rPr lang="mr-IN" sz="1700" dirty="0"/>
              <a:t>–</a:t>
            </a:r>
            <a:r>
              <a:rPr lang="en-US" sz="1700" dirty="0"/>
              <a:t>  level of charge in the membrane that causes the neuron to become active</a:t>
            </a:r>
            <a:r>
              <a:rPr lang="en-US" sz="1700" dirty="0" smtClean="0"/>
              <a:t>.</a:t>
            </a:r>
          </a:p>
          <a:p>
            <a:pPr marL="742950" lvl="1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700" b="1" dirty="0" smtClean="0"/>
              <a:t>Action Potential </a:t>
            </a:r>
            <a:r>
              <a:rPr lang="mr-IN" sz="1700" dirty="0" smtClean="0"/>
              <a:t>–</a:t>
            </a:r>
            <a:r>
              <a:rPr lang="en-US" sz="1700" dirty="0" smtClean="0"/>
              <a:t> an electrical signal.</a:t>
            </a:r>
          </a:p>
          <a:p>
            <a:pPr marL="742950" lvl="1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700" dirty="0"/>
              <a:t>Action potentials act on an all-or-none principle - the incoming signal is either sufficient to reach the threshold of excitation or it is not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Potential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727902"/>
            <a:ext cx="8062912" cy="82529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During </a:t>
            </a:r>
            <a:r>
              <a:rPr lang="en-US" sz="1600" dirty="0"/>
              <a:t>the action potential, the electrical charge across the membrane </a:t>
            </a:r>
            <a:r>
              <a:rPr lang="en-US" sz="1600" dirty="0" smtClean="0"/>
              <a:t>changes dramatically</a:t>
            </a:r>
            <a:r>
              <a:rPr lang="en-US" sz="1600" dirty="0"/>
              <a:t>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2_ActionP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53" r="-33253"/>
          <a:stretch>
            <a:fillRect/>
          </a:stretch>
        </p:blipFill>
        <p:spPr>
          <a:xfrm>
            <a:off x="-280544" y="1471613"/>
            <a:ext cx="8934366" cy="3878365"/>
          </a:xfrm>
        </p:spPr>
      </p:pic>
      <p:sp>
        <p:nvSpPr>
          <p:cNvPr id="2" name="TextBox 1"/>
          <p:cNvSpPr txBox="1"/>
          <p:nvPr/>
        </p:nvSpPr>
        <p:spPr>
          <a:xfrm>
            <a:off x="7343775" y="4800600"/>
            <a:ext cx="131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852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biopsychology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801193"/>
            <a:ext cx="8237095" cy="884420"/>
          </a:xfrm>
        </p:spPr>
        <p:txBody>
          <a:bodyPr>
            <a:normAutofit/>
          </a:bodyPr>
          <a:lstStyle/>
          <a:p>
            <a:r>
              <a:rPr lang="en-US" sz="1200" dirty="0"/>
              <a:t>Figure 3.1 </a:t>
            </a:r>
            <a:r>
              <a:rPr lang="en-US" sz="1200" dirty="0" smtClean="0"/>
              <a:t>Left </a:t>
            </a:r>
            <a:r>
              <a:rPr lang="en-US" sz="1200" dirty="0"/>
              <a:t>to right, PET scan (positron emission tomography), CT scan (computed tomography), and </a:t>
            </a:r>
            <a:r>
              <a:rPr lang="en-US" sz="1200" dirty="0" smtClean="0"/>
              <a:t>fMRI (</a:t>
            </a:r>
            <a:r>
              <a:rPr lang="en-US" sz="1200" dirty="0"/>
              <a:t>functional magnetic resonance imaging</a:t>
            </a:r>
            <a:r>
              <a:rPr lang="en-US" sz="1200" dirty="0" smtClean="0"/>
              <a:t>). (</a:t>
            </a:r>
            <a:r>
              <a:rPr lang="en-US" sz="1200" dirty="0"/>
              <a:t>credit “left”: modification of work by Health </a:t>
            </a:r>
            <a:r>
              <a:rPr lang="en-US" sz="1200" dirty="0" smtClean="0"/>
              <a:t>and Human </a:t>
            </a:r>
            <a:r>
              <a:rPr lang="en-US" sz="1200" dirty="0"/>
              <a:t>Services Department, National Institutes of Health; credit “center”: modification of work </a:t>
            </a:r>
            <a:r>
              <a:rPr lang="en-US" sz="1200" dirty="0" smtClean="0"/>
              <a:t>by </a:t>
            </a:r>
            <a:r>
              <a:rPr lang="en-US" sz="1200" dirty="0"/>
              <a:t>“</a:t>
            </a:r>
            <a:r>
              <a:rPr lang="en-US" sz="1200" dirty="0" smtClean="0"/>
              <a:t>Aceofhearts1968</a:t>
            </a:r>
            <a:r>
              <a:rPr lang="en-US" sz="1200" dirty="0"/>
              <a:t>”/Wikimedia Commons; credit “right”: modification of work by Kim J, Matthews NL, Park S.)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3638329"/>
            <a:ext cx="5298475" cy="2162864"/>
          </a:xfrm>
        </p:spPr>
      </p:pic>
      <p:sp>
        <p:nvSpPr>
          <p:cNvPr id="2" name="TextBox 1"/>
          <p:cNvSpPr txBox="1"/>
          <p:nvPr/>
        </p:nvSpPr>
        <p:spPr>
          <a:xfrm>
            <a:off x="457200" y="1125994"/>
            <a:ext cx="823709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Biopsychology </a:t>
            </a:r>
            <a:r>
              <a:rPr lang="en-US" sz="1700" dirty="0" smtClean="0"/>
              <a:t>explores the biological mechanisms that underlie behavior. </a:t>
            </a:r>
          </a:p>
          <a:p>
            <a:r>
              <a:rPr lang="en-US" sz="1700" dirty="0" smtClean="0"/>
              <a:t>Among many things, it studies:</a:t>
            </a:r>
          </a:p>
          <a:p>
            <a:endParaRPr lang="en-US" sz="1700" dirty="0" smtClean="0"/>
          </a:p>
          <a:p>
            <a:pPr marL="285750" indent="-285750"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Genetics - focusing </a:t>
            </a:r>
            <a:r>
              <a:rPr lang="en-US" sz="1700" dirty="0"/>
              <a:t>on how inherited genes can affect not just the physiological, but psychological traits of a person. </a:t>
            </a:r>
            <a:endParaRPr lang="en-US" sz="1700" dirty="0" smtClean="0"/>
          </a:p>
          <a:p>
            <a:pPr marL="285750" indent="-285750">
              <a:buClr>
                <a:srgbClr val="6CB255"/>
              </a:buClr>
              <a:buFontTx/>
              <a:buChar char="-"/>
            </a:pPr>
            <a:endParaRPr lang="en-US" sz="1700" dirty="0" smtClean="0"/>
          </a:p>
          <a:p>
            <a:pPr marL="285750" indent="-285750"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The structure and function of the nervous system.</a:t>
            </a:r>
          </a:p>
          <a:p>
            <a:pPr marL="285750" indent="-285750">
              <a:buClr>
                <a:srgbClr val="6CB255"/>
              </a:buClr>
              <a:buFontTx/>
              <a:buChar char="-"/>
            </a:pPr>
            <a:endParaRPr lang="en-US" sz="1700" dirty="0" smtClean="0"/>
          </a:p>
          <a:p>
            <a:pPr marL="285750" indent="-285750"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How the nervous system interacts with the endocrine system.</a:t>
            </a:r>
          </a:p>
          <a:p>
            <a:pPr marL="285750" indent="-285750">
              <a:buFontTx/>
              <a:buChar char="-"/>
            </a:pPr>
            <a:endParaRPr lang="en-US" sz="1700" dirty="0" smtClean="0"/>
          </a:p>
          <a:p>
            <a:pPr marL="285750" indent="-285750">
              <a:buFontTx/>
              <a:buChar char="-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184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Reuptake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82846" y="6118146"/>
            <a:ext cx="1414774" cy="582457"/>
          </a:xfrm>
        </p:spPr>
        <p:txBody>
          <a:bodyPr>
            <a:noAutofit/>
          </a:bodyPr>
          <a:lstStyle/>
          <a:p>
            <a:r>
              <a:rPr lang="en-US" sz="1400"/>
              <a:t>Figure </a:t>
            </a:r>
            <a:r>
              <a:rPr lang="en-US" sz="1400" smtClean="0"/>
              <a:t>3.12</a:t>
            </a:r>
            <a:endParaRPr lang="en-US" sz="140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2_Reuptake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85" r="-24185"/>
          <a:stretch>
            <a:fillRect/>
          </a:stretch>
        </p:blipFill>
        <p:spPr>
          <a:xfrm>
            <a:off x="457199" y="2710249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457198" y="1290295"/>
            <a:ext cx="8062913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Once an action potential has occurred, excess neurotransmitters in the synapse either drift away, are broken down or are reabsorbed.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Reuptake </a:t>
            </a:r>
            <a:r>
              <a:rPr lang="en-US" sz="1700" dirty="0"/>
              <a:t>involves moving a neurotransmitter from the synapse back into the axon terminal from which it was released.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Neurotransmitters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276322"/>
            <a:ext cx="8062912" cy="4240558"/>
          </a:xfrm>
        </p:spPr>
        <p:txBody>
          <a:bodyPr>
            <a:normAutofit/>
          </a:bodyPr>
          <a:lstStyle/>
          <a:p>
            <a:r>
              <a:rPr lang="en-US" sz="1700" b="1" dirty="0" smtClean="0"/>
              <a:t>Neurotransmitter </a:t>
            </a:r>
            <a:r>
              <a:rPr lang="mr-IN" sz="1700" dirty="0" smtClean="0"/>
              <a:t>–</a:t>
            </a:r>
            <a:r>
              <a:rPr lang="en-US" sz="1700" dirty="0" smtClean="0"/>
              <a:t> chemical messenger of the nervous system.</a:t>
            </a:r>
          </a:p>
          <a:p>
            <a:r>
              <a:rPr lang="en-US" sz="1700" dirty="0" smtClean="0"/>
              <a:t>Different neurons release different types of neurotransmitters that have many different functions.</a:t>
            </a:r>
          </a:p>
          <a:p>
            <a:r>
              <a:rPr lang="en-US" sz="1700" b="1" dirty="0" smtClean="0"/>
              <a:t>Biological </a:t>
            </a:r>
            <a:r>
              <a:rPr lang="en-US" sz="1700" b="1" dirty="0"/>
              <a:t>perspective </a:t>
            </a:r>
            <a:r>
              <a:rPr lang="en-US" sz="1700" dirty="0"/>
              <a:t>- view that psychological disorders like depression and schizophrenia are associated with imbalances in one or more neurotransmitter systems</a:t>
            </a:r>
            <a:r>
              <a:rPr lang="en-US" sz="1700" dirty="0" smtClean="0"/>
              <a:t>.</a:t>
            </a:r>
          </a:p>
          <a:p>
            <a:r>
              <a:rPr lang="en-US" sz="1700" b="1" dirty="0" smtClean="0"/>
              <a:t>Acetylcholine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muscle action and memory.</a:t>
            </a:r>
          </a:p>
          <a:p>
            <a:r>
              <a:rPr lang="en-US" sz="1700" b="1" dirty="0" smtClean="0"/>
              <a:t>Beta-endorphin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pain and pleasure.</a:t>
            </a:r>
          </a:p>
          <a:p>
            <a:r>
              <a:rPr lang="en-US" sz="1700" b="1" dirty="0" smtClean="0"/>
              <a:t>Dopamine </a:t>
            </a:r>
            <a:r>
              <a:rPr lang="mr-IN" sz="1700" dirty="0" smtClean="0"/>
              <a:t>–</a:t>
            </a:r>
            <a:r>
              <a:rPr lang="en-US" sz="1700" dirty="0" smtClean="0"/>
              <a:t> mood, sleep, and learning.</a:t>
            </a:r>
          </a:p>
          <a:p>
            <a:r>
              <a:rPr lang="en-US" sz="1700" b="1" dirty="0" smtClean="0"/>
              <a:t>Norepinephrine </a:t>
            </a:r>
            <a:r>
              <a:rPr lang="mr-IN" sz="1700" dirty="0" smtClean="0"/>
              <a:t>–</a:t>
            </a:r>
            <a:r>
              <a:rPr lang="en-US" sz="1700" dirty="0" smtClean="0"/>
              <a:t> Heart, intestines, and alertness.</a:t>
            </a:r>
          </a:p>
          <a:p>
            <a:r>
              <a:rPr lang="en-US" sz="1700" b="1" dirty="0" smtClean="0"/>
              <a:t>Serotonin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mood and sleep.</a:t>
            </a:r>
            <a:endParaRPr lang="en-US" sz="1700" dirty="0"/>
          </a:p>
          <a:p>
            <a:endParaRPr lang="en-US" sz="1700" dirty="0"/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046" y="3907630"/>
            <a:ext cx="3254375" cy="2440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046" y="6348411"/>
            <a:ext cx="178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(Credit: Livestrong)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168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29231"/>
            <a:ext cx="8062912" cy="1856857"/>
          </a:xfrm>
          <a:effectLst>
            <a:softEdge rad="292100"/>
          </a:effectLst>
        </p:spPr>
        <p:txBody>
          <a:bodyPr>
            <a:normAutofit/>
          </a:bodyPr>
          <a:lstStyle/>
          <a:p>
            <a:r>
              <a:rPr lang="en-US" sz="1700" b="1" dirty="0"/>
              <a:t>Psychotropic medication </a:t>
            </a:r>
            <a:r>
              <a:rPr lang="en-US" sz="1700" dirty="0"/>
              <a:t>- drugs that treat psychiatric symptoms by restoring neurotransmitter balance.</a:t>
            </a:r>
          </a:p>
          <a:p>
            <a:r>
              <a:rPr lang="en-US" sz="1700" b="1" dirty="0"/>
              <a:t>Agonist</a:t>
            </a:r>
            <a:r>
              <a:rPr lang="en-US" sz="1700" dirty="0"/>
              <a:t> - drug that mimics or strengthens the effects of a neurotransmitter.</a:t>
            </a:r>
          </a:p>
          <a:p>
            <a:r>
              <a:rPr lang="en-US" sz="1700" b="1" dirty="0"/>
              <a:t>Antagonist </a:t>
            </a:r>
            <a:r>
              <a:rPr lang="en-US" sz="1700" dirty="0"/>
              <a:t>- drug that blocks or impedes the normal activity of a given neurotransmitter</a:t>
            </a:r>
            <a:r>
              <a:rPr lang="en-US" sz="1700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2861536"/>
            <a:ext cx="3633787" cy="2718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443" y="2861536"/>
            <a:ext cx="4098131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Agonist/antagonist drugs are prescribed to correct neurotransmitter imbalances.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E.g. Parkinson’s disease is associated with low levels of dopamine. Dopamine agonists are often prescribed as one form of treatment.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Schizophrenia on the other hand is associated with too much dopamine. Many antipsychotic drugs are therefore dopamine antagonists.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3912" y="6270161"/>
            <a:ext cx="28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(Credit: Meghan H AP Psychology)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43197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of THE NERVOUS SYSTEM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645308"/>
          </a:xfrm>
        </p:spPr>
        <p:txBody>
          <a:bodyPr>
            <a:normAutofit/>
          </a:bodyPr>
          <a:lstStyle/>
          <a:p>
            <a:r>
              <a:rPr lang="en-US" sz="1700" smtClean="0"/>
              <a:t>The </a:t>
            </a:r>
            <a:r>
              <a:rPr lang="en-US" sz="1700"/>
              <a:t>nervous system is divided into two major parts</a:t>
            </a:r>
            <a:r>
              <a:rPr lang="en-US" sz="1700" smtClean="0"/>
              <a:t>:</a:t>
            </a:r>
          </a:p>
          <a:p>
            <a:pPr marL="342900" indent="-342900">
              <a:buAutoNum type="alphaLcParenBoth"/>
            </a:pPr>
            <a:r>
              <a:rPr lang="en-US" sz="1700" smtClean="0"/>
              <a:t>the </a:t>
            </a:r>
            <a:r>
              <a:rPr lang="en-US" sz="1700"/>
              <a:t>Central Nervous System </a:t>
            </a:r>
            <a:r>
              <a:rPr lang="mr-IN" sz="1700" smtClean="0"/>
              <a:t>–</a:t>
            </a:r>
            <a:r>
              <a:rPr lang="en-US" sz="1700" smtClean="0"/>
              <a:t> Brain and Spinal Cord</a:t>
            </a:r>
          </a:p>
          <a:p>
            <a:pPr marL="342900" indent="-342900">
              <a:buAutoNum type="alphaLcParenBoth"/>
            </a:pPr>
            <a:r>
              <a:rPr lang="en-US" sz="1700" smtClean="0"/>
              <a:t>the </a:t>
            </a:r>
            <a:r>
              <a:rPr lang="cs-CZ" sz="1700" err="1" smtClean="0"/>
              <a:t>Peripheral</a:t>
            </a:r>
            <a:r>
              <a:rPr lang="cs-CZ" sz="1700" smtClean="0"/>
              <a:t> </a:t>
            </a:r>
            <a:r>
              <a:rPr lang="cs-CZ" sz="1700" err="1"/>
              <a:t>Nervous</a:t>
            </a:r>
            <a:r>
              <a:rPr lang="cs-CZ" sz="1700"/>
              <a:t> </a:t>
            </a:r>
            <a:r>
              <a:rPr lang="cs-CZ" sz="1700" err="1" smtClean="0"/>
              <a:t>System</a:t>
            </a:r>
            <a:r>
              <a:rPr lang="cs-CZ" sz="1700"/>
              <a:t>.</a:t>
            </a:r>
            <a:endParaRPr lang="cs-CZ" sz="1700" smtClean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3_NervSystem.jpg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12" r="-34112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6812567" y="4179222"/>
            <a:ext cx="96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3.13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peripheral nervous system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338782"/>
            <a:ext cx="8367221" cy="5360956"/>
          </a:xfrm>
        </p:spPr>
        <p:txBody>
          <a:bodyPr>
            <a:normAutofit lnSpcReduction="10000"/>
          </a:bodyPr>
          <a:lstStyle/>
          <a:p>
            <a:r>
              <a:rPr lang="en-US" sz="1700" smtClean="0"/>
              <a:t>The Peripheral nervous system is made up of two different parts:</a:t>
            </a:r>
          </a:p>
          <a:p>
            <a:r>
              <a:rPr lang="en-US" sz="1700" b="1" dirty="0" smtClean="0"/>
              <a:t>1. Somatic </a:t>
            </a:r>
            <a:r>
              <a:rPr lang="en-US" sz="1700" b="1" dirty="0"/>
              <a:t>nervous system </a:t>
            </a:r>
            <a:r>
              <a:rPr lang="en-US" sz="1700" dirty="0"/>
              <a:t>- relays sensory and motor information to and from the CNS.</a:t>
            </a:r>
          </a:p>
          <a:p>
            <a:r>
              <a:rPr lang="en-US" sz="1700" b="1" dirty="0" smtClean="0">
                <a:solidFill>
                  <a:schemeClr val="tx1"/>
                </a:solidFill>
              </a:rPr>
              <a:t>2. Autonomic </a:t>
            </a:r>
            <a:r>
              <a:rPr lang="en-US" sz="1700" b="1" dirty="0">
                <a:solidFill>
                  <a:schemeClr val="tx1"/>
                </a:solidFill>
              </a:rPr>
              <a:t>nervous system </a:t>
            </a:r>
            <a:r>
              <a:rPr lang="en-US" sz="1700" dirty="0">
                <a:solidFill>
                  <a:schemeClr val="tx1"/>
                </a:solidFill>
              </a:rPr>
              <a:t>- controls our internal organs and </a:t>
            </a:r>
            <a:r>
              <a:rPr lang="en-US" sz="1700" dirty="0" smtClean="0">
                <a:solidFill>
                  <a:schemeClr val="tx1"/>
                </a:solidFill>
              </a:rPr>
              <a:t>glands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and can be divided into the Sympathetic and Parasympathetic nervous systems.</a:t>
            </a:r>
            <a:endParaRPr lang="en-US" sz="17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700" b="1" dirty="0" smtClean="0"/>
              <a:t>Sympathetic </a:t>
            </a:r>
            <a:r>
              <a:rPr lang="en-US" sz="1700" b="1" dirty="0"/>
              <a:t>nervous system </a:t>
            </a:r>
            <a:r>
              <a:rPr lang="en-US" sz="1700" dirty="0"/>
              <a:t>- involved in stress-related activities and </a:t>
            </a:r>
            <a:r>
              <a:rPr lang="en-US" sz="1700" dirty="0" smtClean="0"/>
              <a:t>functions; prepares us for fight or flight.</a:t>
            </a:r>
          </a:p>
          <a:p>
            <a:pPr marL="1017270" lvl="1" indent="-285750">
              <a:spcAft>
                <a:spcPts val="600"/>
              </a:spcAft>
              <a:buFontTx/>
              <a:buChar char="-"/>
            </a:pPr>
            <a:r>
              <a:rPr lang="en-US" sz="1700" b="1" dirty="0"/>
              <a:t>Fight or flight response </a:t>
            </a:r>
            <a:r>
              <a:rPr lang="en-US" sz="1700" dirty="0"/>
              <a:t>- activation of the sympathetic division of the autonomic nervous system, allowing access to energy reserves and heightened sensory capacity so that we might fight off a given threat or run away to safety</a:t>
            </a:r>
            <a:r>
              <a:rPr lang="en-US" sz="1700" dirty="0" smtClean="0"/>
              <a:t>.</a:t>
            </a:r>
            <a:endParaRPr lang="en-US" sz="1700" dirty="0"/>
          </a:p>
          <a:p>
            <a:pPr marL="285750" indent="-285750">
              <a:buFontTx/>
              <a:buChar char="-"/>
            </a:pPr>
            <a:r>
              <a:rPr lang="en-US" sz="1700" b="1" dirty="0" smtClean="0">
                <a:solidFill>
                  <a:schemeClr val="tx1"/>
                </a:solidFill>
              </a:rPr>
              <a:t>Parasympathetic </a:t>
            </a:r>
            <a:r>
              <a:rPr lang="en-US" sz="1700" b="1" dirty="0">
                <a:solidFill>
                  <a:schemeClr val="tx1"/>
                </a:solidFill>
              </a:rPr>
              <a:t>nervous system </a:t>
            </a:r>
            <a:r>
              <a:rPr lang="en-US" sz="1700" dirty="0">
                <a:solidFill>
                  <a:schemeClr val="tx1"/>
                </a:solidFill>
              </a:rPr>
              <a:t>- associated with routine, day-to-day operations of the </a:t>
            </a:r>
            <a:r>
              <a:rPr lang="en-US" sz="1700" dirty="0" smtClean="0">
                <a:solidFill>
                  <a:schemeClr val="tx1"/>
                </a:solidFill>
              </a:rPr>
              <a:t>body under relaxed conditions.</a:t>
            </a:r>
          </a:p>
          <a:p>
            <a:pPr marL="1017270" lvl="1" indent="-285750">
              <a:spcAft>
                <a:spcPts val="600"/>
              </a:spcAft>
              <a:buFontTx/>
              <a:buChar char="-"/>
            </a:pPr>
            <a:r>
              <a:rPr lang="en-US" sz="1700" dirty="0" smtClean="0"/>
              <a:t>Rest and restore response </a:t>
            </a:r>
            <a:r>
              <a:rPr lang="mr-IN" sz="1700" dirty="0" smtClean="0"/>
              <a:t>–</a:t>
            </a:r>
            <a:r>
              <a:rPr lang="en-US" sz="1700" dirty="0" smtClean="0"/>
              <a:t> relaxes the body after fight or flight (aka rest and digest).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 smtClean="0">
                <a:solidFill>
                  <a:schemeClr val="tx1"/>
                </a:solidFill>
              </a:rPr>
              <a:t>The Sympathetic and Parasympathetic nervous systems complement each other to maintain homeostasis, a state of equilibrium in the body.</a:t>
            </a:r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SUBDIVISIONS OF THE NERVOUS SYSTEM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8000" y="6180413"/>
            <a:ext cx="1943466" cy="413818"/>
          </a:xfrm>
        </p:spPr>
        <p:txBody>
          <a:bodyPr>
            <a:normAutofit/>
          </a:bodyPr>
          <a:lstStyle/>
          <a:p>
            <a:r>
              <a:rPr lang="en-US" sz="1400" smtClean="0"/>
              <a:t>(Credit: </a:t>
            </a:r>
            <a:r>
              <a:rPr lang="en-US" sz="1400" err="1" smtClean="0"/>
              <a:t>Indiana.edu</a:t>
            </a:r>
            <a:r>
              <a:rPr lang="en-US" sz="1400" smtClean="0"/>
              <a:t>)</a:t>
            </a:r>
            <a:endParaRPr lang="en-US" sz="1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5" y="1360852"/>
            <a:ext cx="8435921" cy="4389315"/>
          </a:xfrm>
          <a:prstGeom prst="rect">
            <a:avLst/>
          </a:prstGeom>
        </p:spPr>
      </p:pic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smtClean="0">
                <a:solidFill>
                  <a:srgbClr val="6CB255"/>
                </a:solidFill>
              </a:rPr>
              <a:t>The autonomic nervous system</a:t>
            </a:r>
            <a:endParaRPr lang="en-US" sz="2400">
              <a:solidFill>
                <a:srgbClr val="6CB255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3035"/>
            <a:ext cx="5669280" cy="5666330"/>
          </a:xfrm>
        </p:spPr>
      </p:pic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4427" y="6117179"/>
            <a:ext cx="1789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Figure 3.14</a:t>
            </a:r>
          </a:p>
        </p:txBody>
      </p:sp>
    </p:spTree>
    <p:extLst>
      <p:ext uri="{BB962C8B-B14F-4D97-AF65-F5344CB8AC3E}">
        <p14:creationId xmlns:p14="http://schemas.microsoft.com/office/powerpoint/2010/main" val="11364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 and spinal cord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993035"/>
            <a:ext cx="8367221" cy="5618866"/>
          </a:xfrm>
        </p:spPr>
        <p:txBody>
          <a:bodyPr>
            <a:normAutofit/>
          </a:bodyPr>
          <a:lstStyle/>
          <a:p>
            <a:r>
              <a:rPr lang="en-US" sz="1700" b="1" u="sng" smtClean="0">
                <a:solidFill>
                  <a:srgbClr val="6CB255"/>
                </a:solidFill>
              </a:rPr>
              <a:t>THE BRAIN</a:t>
            </a:r>
          </a:p>
          <a:p>
            <a:pPr marL="342900" indent="-342900">
              <a:buFontTx/>
              <a:buChar char="-"/>
            </a:pPr>
            <a:r>
              <a:rPr lang="en-US" sz="1700" smtClean="0"/>
              <a:t>Comprised of billions of interconnected neurons and glia.</a:t>
            </a:r>
          </a:p>
          <a:p>
            <a:pPr marL="342900" indent="-342900">
              <a:buFontTx/>
              <a:buChar char="-"/>
            </a:pPr>
            <a:r>
              <a:rPr lang="en-US" sz="1700" smtClean="0"/>
              <a:t>Bilateral (two-sided).</a:t>
            </a:r>
          </a:p>
          <a:p>
            <a:pPr marL="342900" indent="-342900">
              <a:buFontTx/>
              <a:buChar char="-"/>
            </a:pPr>
            <a:r>
              <a:rPr lang="en-US" sz="1700" smtClean="0"/>
              <a:t>Can be separated into distinct lobes but all areas interact with one another.</a:t>
            </a:r>
          </a:p>
          <a:p>
            <a:r>
              <a:rPr lang="en-US" sz="1700" b="1" u="sng" smtClean="0">
                <a:solidFill>
                  <a:srgbClr val="6CB255"/>
                </a:solidFill>
              </a:rPr>
              <a:t>THE SPINAL CORD</a:t>
            </a:r>
          </a:p>
          <a:p>
            <a:pPr marL="342900" indent="-342900">
              <a:buFontTx/>
              <a:buChar char="-"/>
            </a:pPr>
            <a:r>
              <a:rPr lang="en-US" sz="1700" smtClean="0"/>
              <a:t>Delivers messages to and from the brain.</a:t>
            </a:r>
          </a:p>
          <a:p>
            <a:pPr marL="342900" indent="-342900">
              <a:buFontTx/>
              <a:buChar char="-"/>
            </a:pPr>
            <a:r>
              <a:rPr lang="en-US" sz="1700" smtClean="0"/>
              <a:t>Has its own system of reflexes.</a:t>
            </a:r>
          </a:p>
          <a:p>
            <a:pPr marL="342900" indent="-342900">
              <a:buFontTx/>
              <a:buChar char="-"/>
            </a:pPr>
            <a:r>
              <a:rPr lang="en-US" sz="1700" smtClean="0"/>
              <a:t>The top merges with the brain stem and the bottom ends just below the ribs</a:t>
            </a:r>
          </a:p>
          <a:p>
            <a:pPr marL="342900" indent="-342900">
              <a:buFontTx/>
              <a:buChar char="-"/>
            </a:pPr>
            <a:r>
              <a:rPr lang="en-US" sz="1700" smtClean="0"/>
              <a:t>Functionally organized into 30 segments, each connected to a specific part of the body through the PNS.</a:t>
            </a:r>
          </a:p>
          <a:p>
            <a:pPr marL="342900" indent="-342900">
              <a:buFontTx/>
              <a:buChar char="-"/>
            </a:pPr>
            <a:r>
              <a:rPr lang="en-US" sz="1700" smtClean="0"/>
              <a:t>Sensory nerves bring messages in and up to the brain; motor nerves send messages out to the muscles and organs.</a:t>
            </a:r>
          </a:p>
          <a:p>
            <a:pPr marL="342900" indent="-342900">
              <a:buFontTx/>
              <a:buChar char="-"/>
            </a:pPr>
            <a:r>
              <a:rPr lang="en-US" sz="1700" smtClean="0"/>
              <a:t>In moments of survival, automatic reflexes allow motor commands to be initiated without sending signals from sensory nerves to the brain first, allowing for very quick reactions.</a:t>
            </a:r>
            <a:endParaRPr lang="en-US" sz="1700"/>
          </a:p>
          <a:p>
            <a:pPr marL="342900" indent="-342900">
              <a:buFontTx/>
              <a:buChar char="-"/>
            </a:pPr>
            <a:endParaRPr lang="en-US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two hemispheres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79141" y="5956502"/>
            <a:ext cx="4145280" cy="376265"/>
          </a:xfrm>
        </p:spPr>
        <p:txBody>
          <a:bodyPr>
            <a:normAutofit fontScale="85000" lnSpcReduction="10000"/>
          </a:bodyPr>
          <a:lstStyle/>
          <a:p>
            <a:r>
              <a:rPr lang="en-US" sz="1400"/>
              <a:t>Figure </a:t>
            </a:r>
            <a:r>
              <a:rPr lang="en-US" sz="1400" smtClean="0"/>
              <a:t>3.15 (</a:t>
            </a:r>
            <a:r>
              <a:rPr lang="en-US" sz="1400"/>
              <a:t>credit: modification of work by Bruce </a:t>
            </a:r>
            <a:r>
              <a:rPr lang="en-US" sz="1400" err="1"/>
              <a:t>Blaus</a:t>
            </a:r>
            <a:r>
              <a:rPr lang="en-US" sz="140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4_Cortex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23" r="-28523"/>
          <a:stretch>
            <a:fillRect/>
          </a:stretch>
        </p:blipFill>
        <p:spPr>
          <a:xfrm>
            <a:off x="3071189" y="2664418"/>
            <a:ext cx="7033883" cy="3053374"/>
          </a:xfrm>
        </p:spPr>
      </p:pic>
      <p:sp>
        <p:nvSpPr>
          <p:cNvPr id="2" name="TextBox 1"/>
          <p:cNvSpPr txBox="1"/>
          <p:nvPr/>
        </p:nvSpPr>
        <p:spPr>
          <a:xfrm>
            <a:off x="457200" y="1108343"/>
            <a:ext cx="83672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smtClean="0"/>
              <a:t>The surface of the brain, known as the cerebral cortex is covered with bumps and folds called gyri, small grooves called sulci and large grooves called fissures such </a:t>
            </a:r>
            <a:r>
              <a:rPr lang="en-US" sz="1700"/>
              <a:t>as the longitudinal fissure that divides the brain into left and right hemispheres.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425708"/>
            <a:ext cx="38862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700" b="1" dirty="0"/>
              <a:t>Lateralization</a:t>
            </a:r>
            <a:r>
              <a:rPr lang="en-US" sz="1700" dirty="0"/>
              <a:t> - concept that each hemisphere of the brain is associated with specialized functions</a:t>
            </a:r>
            <a:r>
              <a:rPr lang="en-US" sz="1700" dirty="0" smtClean="0"/>
              <a:t>.</a:t>
            </a:r>
            <a:endParaRPr lang="en-US" sz="1700" dirty="0"/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The left hemisphere controls the right side of the body.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The right hemisphere controls the left side of the body.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corpus callosum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419600"/>
            <a:ext cx="8062912" cy="2026920"/>
          </a:xfrm>
        </p:spPr>
        <p:txBody>
          <a:bodyPr>
            <a:normAutofit/>
          </a:bodyPr>
          <a:lstStyle/>
          <a:p>
            <a:r>
              <a:rPr lang="en-US" sz="1800" smtClean="0">
                <a:solidFill>
                  <a:srgbClr val="6CB255"/>
                </a:solidFill>
              </a:rPr>
              <a:t>(a, b) </a:t>
            </a:r>
            <a:r>
              <a:rPr lang="en-US" sz="1800"/>
              <a:t>The corpus callosum connects the left and right hemispheres of the </a:t>
            </a:r>
            <a:r>
              <a:rPr lang="en-US" sz="1800" smtClean="0"/>
              <a:t>brain</a:t>
            </a:r>
            <a:r>
              <a:rPr lang="en-US" sz="1800"/>
              <a:t> </a:t>
            </a:r>
            <a:r>
              <a:rPr lang="en-US" sz="1800" smtClean="0"/>
              <a:t>and allows them to communicate.</a:t>
            </a:r>
          </a:p>
          <a:p>
            <a:r>
              <a:rPr lang="en-US" sz="1800" smtClean="0">
                <a:solidFill>
                  <a:srgbClr val="6CB255"/>
                </a:solidFill>
              </a:rPr>
              <a:t>(c)</a:t>
            </a:r>
            <a:r>
              <a:rPr lang="en-US" sz="1800" smtClean="0"/>
              <a:t> </a:t>
            </a:r>
            <a:r>
              <a:rPr lang="en-US" sz="1800"/>
              <a:t>A scientist </a:t>
            </a:r>
            <a:r>
              <a:rPr lang="en-US" sz="1800" smtClean="0"/>
              <a:t>spreads this </a:t>
            </a:r>
            <a:r>
              <a:rPr lang="en-US" sz="1800"/>
              <a:t>dissected sheep brain apart to show the corpus callosum between the hemispheres</a:t>
            </a:r>
            <a:r>
              <a:rPr lang="en-US" sz="1800" smtClean="0"/>
              <a:t>. </a:t>
            </a:r>
          </a:p>
          <a:p>
            <a:r>
              <a:rPr lang="en-US" sz="1400" smtClean="0"/>
              <a:t>Figure </a:t>
            </a:r>
            <a:r>
              <a:rPr lang="en-US" sz="1400"/>
              <a:t>3.16 (credit c: modification </a:t>
            </a:r>
            <a:r>
              <a:rPr lang="en-US" sz="1400" smtClean="0"/>
              <a:t>of work </a:t>
            </a:r>
            <a:r>
              <a:rPr lang="en-US" sz="1400"/>
              <a:t>by Aaron Bornstein)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4_CorpusCall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07" b="-31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9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164485"/>
            <a:ext cx="80629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Studying human genetics can help researchers understand the biological basis underlying </a:t>
            </a:r>
            <a:r>
              <a:rPr lang="en-US" sz="1700" dirty="0" smtClean="0"/>
              <a:t>the different behaviors, thoughts and reactions of humans.</a:t>
            </a:r>
          </a:p>
          <a:p>
            <a:endParaRPr lang="en-US" sz="1700" dirty="0" smtClean="0"/>
          </a:p>
          <a:p>
            <a:pPr marL="285750" indent="-285750"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Why do two people infected by the same disease have different outcomes?</a:t>
            </a:r>
          </a:p>
          <a:p>
            <a:pPr marL="285750" indent="-285750">
              <a:buClr>
                <a:srgbClr val="6CB255"/>
              </a:buClr>
              <a:buFontTx/>
              <a:buChar char="-"/>
            </a:pPr>
            <a:endParaRPr lang="en-US" sz="1700" dirty="0" smtClean="0"/>
          </a:p>
          <a:p>
            <a:pPr marL="285750" indent="-285750"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Are there genetic components to psychological disorders, such as depression?</a:t>
            </a:r>
          </a:p>
          <a:p>
            <a:pPr marL="285750" indent="-285750">
              <a:buClr>
                <a:srgbClr val="6CB255"/>
              </a:buClr>
              <a:buFontTx/>
              <a:buChar char="-"/>
            </a:pPr>
            <a:endParaRPr lang="en-US" sz="1700" dirty="0" smtClean="0"/>
          </a:p>
          <a:p>
            <a:pPr marL="285750" indent="-285750"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How are genetic diseases passed through family lines?</a:t>
            </a:r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Forebrain, midbrain &amp; Hindbrain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700" smtClean="0"/>
              <a:t>The </a:t>
            </a:r>
            <a:r>
              <a:rPr lang="en-US" sz="1700"/>
              <a:t>brain and its parts can be divided into three main categories: the forebrain</a:t>
            </a:r>
            <a:r>
              <a:rPr lang="en-US" sz="1700" smtClean="0"/>
              <a:t>, midbrain</a:t>
            </a:r>
            <a:r>
              <a:rPr lang="en-US" sz="1700"/>
              <a:t>, and hindbrain.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4_FMHBrain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62" r="-33962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071360" y="3169920"/>
            <a:ext cx="131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Figure 3.17</a:t>
            </a:r>
          </a:p>
        </p:txBody>
      </p:sp>
    </p:spTree>
    <p:extLst>
      <p:ext uri="{BB962C8B-B14F-4D97-AF65-F5344CB8AC3E}">
        <p14:creationId xmlns:p14="http://schemas.microsoft.com/office/powerpoint/2010/main" val="33170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Forebrain structures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384502"/>
            <a:ext cx="8062912" cy="3477058"/>
          </a:xfrm>
        </p:spPr>
        <p:txBody>
          <a:bodyPr>
            <a:normAutofit/>
          </a:bodyPr>
          <a:lstStyle/>
          <a:p>
            <a:r>
              <a:rPr lang="en-US" sz="1700" dirty="0" smtClean="0"/>
              <a:t>The forebrain is the largest part of the brain.</a:t>
            </a:r>
          </a:p>
          <a:p>
            <a:r>
              <a:rPr lang="en-US" sz="1700" dirty="0" smtClean="0"/>
              <a:t>It contains:</a:t>
            </a:r>
          </a:p>
          <a:p>
            <a:pPr marL="342900" indent="-342900">
              <a:buFontTx/>
              <a:buChar char="-"/>
            </a:pPr>
            <a:r>
              <a:rPr lang="en-US" sz="1700" dirty="0" smtClean="0"/>
              <a:t>The cerebral cortex </a:t>
            </a:r>
            <a:r>
              <a:rPr lang="mr-IN" sz="1700" dirty="0" smtClean="0"/>
              <a:t>–</a:t>
            </a:r>
            <a:r>
              <a:rPr lang="en-US" sz="1700" dirty="0" smtClean="0"/>
              <a:t> higher level processes</a:t>
            </a:r>
          </a:p>
          <a:p>
            <a:pPr marL="342900" indent="-342900">
              <a:buFontTx/>
              <a:buChar char="-"/>
            </a:pPr>
            <a:r>
              <a:rPr lang="en-US" sz="1700" dirty="0" smtClean="0"/>
              <a:t>Thalamus - sensory relay</a:t>
            </a:r>
          </a:p>
          <a:p>
            <a:pPr marL="342900" indent="-342900">
              <a:buFontTx/>
              <a:buChar char="-"/>
            </a:pPr>
            <a:r>
              <a:rPr lang="en-US" sz="1700" dirty="0" smtClean="0"/>
              <a:t>Hypothalamus - homeostasis</a:t>
            </a:r>
          </a:p>
          <a:p>
            <a:pPr marL="342900" indent="-342900">
              <a:buFontTx/>
              <a:buChar char="-"/>
            </a:pPr>
            <a:r>
              <a:rPr lang="en-US" sz="1700" dirty="0" smtClean="0"/>
              <a:t>Pituitary gland </a:t>
            </a:r>
            <a:r>
              <a:rPr lang="mr-IN" sz="1700" dirty="0" smtClean="0"/>
              <a:t>–</a:t>
            </a:r>
            <a:r>
              <a:rPr lang="en-US" sz="1700" dirty="0" smtClean="0"/>
              <a:t> master gland of the endocrine system</a:t>
            </a:r>
          </a:p>
          <a:p>
            <a:pPr marL="342900" indent="-342900">
              <a:buFontTx/>
              <a:buChar char="-"/>
            </a:pPr>
            <a:r>
              <a:rPr lang="en-US" sz="1700" dirty="0" smtClean="0"/>
              <a:t>Limbic system </a:t>
            </a:r>
            <a:r>
              <a:rPr lang="mr-IN" sz="1700" dirty="0" smtClean="0"/>
              <a:t>–</a:t>
            </a:r>
            <a:r>
              <a:rPr lang="en-US" sz="1700" dirty="0" smtClean="0"/>
              <a:t> emotion and memory circuit</a:t>
            </a: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46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smtClean="0"/>
              <a:t>Cerebral cortex:</a:t>
            </a:r>
            <a:br>
              <a:rPr lang="en-US" smtClean="0"/>
            </a:br>
            <a:r>
              <a:rPr lang="en-US" smtClean="0"/>
              <a:t>Lobes of the brain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1341120" cy="459538"/>
          </a:xfrm>
        </p:spPr>
        <p:txBody>
          <a:bodyPr>
            <a:normAutofit/>
          </a:bodyPr>
          <a:lstStyle/>
          <a:p>
            <a:r>
              <a:rPr lang="en-US" sz="1600"/>
              <a:t>Figure </a:t>
            </a:r>
            <a:r>
              <a:rPr lang="en-US" sz="1600" smtClean="0"/>
              <a:t>3.18</a:t>
            </a:r>
            <a:endParaRPr lang="en-US" sz="160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4_Lobes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62" r="-33962"/>
          <a:stretch>
            <a:fillRect/>
          </a:stretch>
        </p:blipFill>
        <p:spPr>
          <a:xfrm>
            <a:off x="472440" y="3093946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472440" y="1143000"/>
            <a:ext cx="818388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/>
              <a:t>Cerebral cortex </a:t>
            </a:r>
            <a:r>
              <a:rPr lang="en-US" sz="1700"/>
              <a:t>- surface of the brain that is associated with out highest mental </a:t>
            </a:r>
            <a:r>
              <a:rPr lang="en-US" sz="1700" smtClean="0"/>
              <a:t>capabilities such as consciousness, thought, emotion, reasoning, language and memory.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It can be broken up into four lobes, each with a different function.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frontal lobe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98106"/>
            <a:ext cx="8367221" cy="2443552"/>
          </a:xfrm>
        </p:spPr>
        <p:txBody>
          <a:bodyPr>
            <a:normAutofit fontScale="40000" lnSpcReduction="20000"/>
          </a:bodyPr>
          <a:lstStyle/>
          <a:p>
            <a:r>
              <a:rPr lang="en-US" sz="4300" dirty="0" smtClean="0"/>
              <a:t>Involved in executive functioning (planning, organization, judgement, attention, reasoning), motor control, emotion, and language.</a:t>
            </a:r>
          </a:p>
          <a:p>
            <a:r>
              <a:rPr lang="en-US" sz="4300" dirty="0" smtClean="0"/>
              <a:t>It contains:</a:t>
            </a:r>
          </a:p>
          <a:p>
            <a:r>
              <a:rPr lang="en-US" sz="4300" b="1" dirty="0" smtClean="0"/>
              <a:t>The Motor cortex </a:t>
            </a:r>
            <a:r>
              <a:rPr lang="en-US" sz="4300" dirty="0" smtClean="0"/>
              <a:t>- strip of cortex involved in planning and coordinating movement.</a:t>
            </a:r>
          </a:p>
          <a:p>
            <a:r>
              <a:rPr lang="en-US" sz="4300" b="1" dirty="0" smtClean="0"/>
              <a:t>The Prefrontal cortex </a:t>
            </a:r>
            <a:r>
              <a:rPr lang="en-US" sz="4300" dirty="0" smtClean="0"/>
              <a:t>- responsible for higher-level cognitive functioning.</a:t>
            </a:r>
          </a:p>
          <a:p>
            <a:r>
              <a:rPr lang="en-US" sz="4300" b="1" dirty="0" err="1" smtClean="0"/>
              <a:t>Broca’s</a:t>
            </a:r>
            <a:r>
              <a:rPr lang="en-US" sz="4300" b="1" dirty="0" smtClean="0"/>
              <a:t> area </a:t>
            </a:r>
            <a:r>
              <a:rPr lang="en-US" sz="4300" dirty="0" smtClean="0"/>
              <a:t>- region in the left hemisphere that is essential for language production.</a:t>
            </a:r>
          </a:p>
          <a:p>
            <a:pPr marL="571500" indent="-571500">
              <a:buFontTx/>
              <a:buChar char="-"/>
            </a:pPr>
            <a:r>
              <a:rPr lang="en-US" sz="4300" dirty="0" smtClean="0"/>
              <a:t>Damage to </a:t>
            </a:r>
            <a:r>
              <a:rPr lang="en-US" sz="4300" dirty="0" err="1" smtClean="0"/>
              <a:t>Broca’s</a:t>
            </a:r>
            <a:r>
              <a:rPr lang="en-US" sz="4300" dirty="0" smtClean="0"/>
              <a:t> area leads to difficulties producing language.</a:t>
            </a:r>
          </a:p>
          <a:p>
            <a:r>
              <a:rPr lang="en-US" sz="1700" dirty="0" smtClean="0"/>
              <a:t>.</a:t>
            </a:r>
            <a:endParaRPr lang="en-US" sz="1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333" y="3582853"/>
            <a:ext cx="8469087" cy="3167534"/>
          </a:xfrm>
          <a:prstGeom prst="rect">
            <a:avLst/>
          </a:prstGeom>
          <a:noFill/>
          <a:ln>
            <a:solidFill>
              <a:srgbClr val="72A51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u="sng" dirty="0" smtClean="0">
                <a:solidFill>
                  <a:srgbClr val="6CB255"/>
                </a:solidFill>
              </a:rPr>
              <a:t>Damage to the Frontal Lobe: Phineas Gage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While working as a railroad foreman, an accident caused an iron rod to penetrate through Gage’s skull and frontal lobe. After the accident, people noticed changes in his personality.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Before the accident - Well-mannered and soft-spoken.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After the accident - Started behaving in odd and inappropriate ways.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These changes were consistent with loss of impulse control (a function of the frontal lobe).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82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Phineas gage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400"/>
              <a:t>Figure 3.19</a:t>
            </a:r>
          </a:p>
          <a:p>
            <a:pPr marL="342900" indent="-342900">
              <a:buAutoNum type="alphaLcParenBoth"/>
            </a:pPr>
            <a:r>
              <a:rPr lang="en-US" sz="1400" smtClean="0"/>
              <a:t>Phineas </a:t>
            </a:r>
            <a:r>
              <a:rPr lang="en-US" sz="1400"/>
              <a:t>Gage holds the iron rod that penetrated his skull in an 1848 railroad </a:t>
            </a:r>
            <a:r>
              <a:rPr lang="en-US" sz="1400" smtClean="0"/>
              <a:t>construction  accident</a:t>
            </a:r>
            <a:r>
              <a:rPr lang="en-US" sz="1400"/>
              <a:t>.</a:t>
            </a:r>
          </a:p>
          <a:p>
            <a:pPr marL="342900" indent="-342900">
              <a:buAutoNum type="alphaLcParenBoth"/>
            </a:pPr>
            <a:r>
              <a:rPr lang="en-US" sz="1400" smtClean="0"/>
              <a:t>Gage’s </a:t>
            </a:r>
            <a:r>
              <a:rPr lang="en-US" sz="1400"/>
              <a:t>prefrontal cortex was severely damaged in the left hemisphere. The rod entered Gage’s face on the </a:t>
            </a:r>
            <a:r>
              <a:rPr lang="en-US" sz="1400" smtClean="0"/>
              <a:t>left side</a:t>
            </a:r>
            <a:r>
              <a:rPr lang="en-US" sz="1400"/>
              <a:t>, passed behind his eye, and exited through the top of his skull, before landing about 80 </a:t>
            </a:r>
            <a:r>
              <a:rPr lang="en-US" sz="1400" smtClean="0"/>
              <a:t>feet </a:t>
            </a:r>
            <a:r>
              <a:rPr lang="en-US" sz="1400"/>
              <a:t>away. (credit </a:t>
            </a:r>
            <a:r>
              <a:rPr lang="en-US" sz="1400" smtClean="0"/>
              <a:t>a: modification </a:t>
            </a:r>
            <a:r>
              <a:rPr lang="en-US" sz="1400"/>
              <a:t>of work by Jack and Beverly </a:t>
            </a:r>
            <a:r>
              <a:rPr lang="en-US" sz="1400" err="1"/>
              <a:t>Wilgus</a:t>
            </a:r>
            <a:r>
              <a:rPr lang="en-US" sz="140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3_04_GageSkull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13" r="-42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70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parietal lobe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06929" y="6093025"/>
            <a:ext cx="1082990" cy="409142"/>
          </a:xfrm>
        </p:spPr>
        <p:txBody>
          <a:bodyPr>
            <a:normAutofit/>
          </a:bodyPr>
          <a:lstStyle/>
          <a:p>
            <a:r>
              <a:rPr lang="en-US" sz="1400"/>
              <a:t>Figure </a:t>
            </a:r>
            <a:r>
              <a:rPr lang="en-US" sz="1400" smtClean="0"/>
              <a:t>3.20</a:t>
            </a:r>
            <a:endParaRPr lang="en-US" sz="140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3_04_BrainOrg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51" r="-37851"/>
          <a:stretch>
            <a:fillRect/>
          </a:stretch>
        </p:blipFill>
        <p:spPr>
          <a:xfrm>
            <a:off x="1235925" y="1538515"/>
            <a:ext cx="9143467" cy="3969134"/>
          </a:xfrm>
        </p:spPr>
      </p:pic>
      <p:sp>
        <p:nvSpPr>
          <p:cNvPr id="2" name="TextBox 1"/>
          <p:cNvSpPr txBox="1"/>
          <p:nvPr/>
        </p:nvSpPr>
        <p:spPr>
          <a:xfrm>
            <a:off x="457200" y="1295400"/>
            <a:ext cx="3185886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I</a:t>
            </a:r>
            <a:r>
              <a:rPr lang="en-US" sz="1700" dirty="0" smtClean="0"/>
              <a:t>nvolved </a:t>
            </a:r>
            <a:r>
              <a:rPr lang="en-US" sz="1700" dirty="0"/>
              <a:t>in processing various sensory and perceptual </a:t>
            </a:r>
            <a:r>
              <a:rPr lang="en-US" sz="1700" dirty="0" smtClean="0"/>
              <a:t>information. 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Contains </a:t>
            </a:r>
            <a:r>
              <a:rPr lang="en-US" sz="1700" dirty="0"/>
              <a:t>the primary somatosensory cortex</a:t>
            </a:r>
            <a:r>
              <a:rPr lang="en-US" sz="1700" dirty="0" smtClean="0"/>
              <a:t>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Somatosensory cortex </a:t>
            </a:r>
            <a:r>
              <a:rPr lang="mr-IN" sz="1700" dirty="0" smtClean="0"/>
              <a:t>–</a:t>
            </a:r>
            <a:r>
              <a:rPr lang="en-US" sz="1700" dirty="0" smtClean="0"/>
              <a:t> </a:t>
            </a:r>
            <a:r>
              <a:rPr lang="en-US" sz="1700" dirty="0"/>
              <a:t>essential for processing sensory information from across the body, such as touch, temperature, and pain</a:t>
            </a:r>
            <a:r>
              <a:rPr lang="en-US" sz="1700" dirty="0" smtClean="0"/>
              <a:t>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Organized topographically.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temporal lobe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834582"/>
            <a:ext cx="8062912" cy="672898"/>
          </a:xfrm>
        </p:spPr>
        <p:txBody>
          <a:bodyPr>
            <a:normAutofit/>
          </a:bodyPr>
          <a:lstStyle/>
          <a:p>
            <a:r>
              <a:rPr lang="en-US" sz="1400"/>
              <a:t>Figure </a:t>
            </a:r>
            <a:r>
              <a:rPr lang="en-US" sz="1400" smtClean="0"/>
              <a:t>3.21 Damage </a:t>
            </a:r>
            <a:r>
              <a:rPr lang="en-US" sz="1400"/>
              <a:t>to either </a:t>
            </a:r>
            <a:r>
              <a:rPr lang="en-US" sz="1400" err="1"/>
              <a:t>Broca’s</a:t>
            </a:r>
            <a:r>
              <a:rPr lang="en-US" sz="1400"/>
              <a:t> area or Wernicke’s area can result in language deficits. The types of </a:t>
            </a:r>
            <a:r>
              <a:rPr lang="en-US" sz="1400" smtClean="0"/>
              <a:t>deficits are </a:t>
            </a:r>
            <a:r>
              <a:rPr lang="en-US" sz="1400"/>
              <a:t>very different, however, depending on which area is affected.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3_04_Broca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91" r="-21191"/>
          <a:stretch>
            <a:fillRect/>
          </a:stretch>
        </p:blipFill>
        <p:spPr>
          <a:xfrm>
            <a:off x="2333176" y="3148863"/>
            <a:ext cx="6186936" cy="2685719"/>
          </a:xfrm>
        </p:spPr>
      </p:pic>
      <p:sp>
        <p:nvSpPr>
          <p:cNvPr id="2" name="TextBox 1"/>
          <p:cNvSpPr txBox="1"/>
          <p:nvPr/>
        </p:nvSpPr>
        <p:spPr>
          <a:xfrm>
            <a:off x="457199" y="1070613"/>
            <a:ext cx="8367221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Associated with hearing, memory, emotion and some aspects of language.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Located on the side of the head (near the temples).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It contains: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The Auditory cortex </a:t>
            </a:r>
            <a:r>
              <a:rPr lang="en-US" sz="1700" dirty="0" smtClean="0"/>
              <a:t>- </a:t>
            </a:r>
            <a:r>
              <a:rPr lang="en-US" sz="1700" dirty="0"/>
              <a:t>strip of cortex in the temporal lobe that is responsible for processing auditory information.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199" y="2979111"/>
            <a:ext cx="2800351" cy="246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Wernicke’s area </a:t>
            </a:r>
            <a:r>
              <a:rPr lang="en-US" sz="1700" dirty="0" smtClean="0"/>
              <a:t>- </a:t>
            </a:r>
            <a:r>
              <a:rPr lang="en-US" sz="1700" dirty="0"/>
              <a:t>important for speech comprehension</a:t>
            </a:r>
            <a:r>
              <a:rPr lang="en-US" sz="1700" dirty="0" smtClean="0"/>
              <a:t>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Damage to Wernicke’s area results in difficulty understanding language.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296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occipital lobe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60702"/>
            <a:ext cx="8062912" cy="1696836"/>
          </a:xfrm>
        </p:spPr>
        <p:txBody>
          <a:bodyPr>
            <a:normAutofit/>
          </a:bodyPr>
          <a:lstStyle/>
          <a:p>
            <a:r>
              <a:rPr lang="en-US" sz="1700"/>
              <a:t>A</a:t>
            </a:r>
            <a:r>
              <a:rPr lang="en-US" sz="1700" smtClean="0"/>
              <a:t>ssociated </a:t>
            </a:r>
            <a:r>
              <a:rPr lang="en-US" sz="1700"/>
              <a:t>with visual </a:t>
            </a:r>
            <a:r>
              <a:rPr lang="en-US" sz="1700" smtClean="0"/>
              <a:t>processing</a:t>
            </a:r>
            <a:r>
              <a:rPr lang="en-US" sz="1700"/>
              <a:t>.</a:t>
            </a:r>
            <a:endParaRPr lang="en-US" sz="1700" smtClean="0"/>
          </a:p>
          <a:p>
            <a:r>
              <a:rPr lang="en-US" sz="1700" smtClean="0"/>
              <a:t>Contains the </a:t>
            </a:r>
            <a:r>
              <a:rPr lang="en-US" sz="1700"/>
              <a:t>primary visual </a:t>
            </a:r>
            <a:r>
              <a:rPr lang="en-US" sz="1700" smtClean="0"/>
              <a:t>cortex which is responsible for interpreting incoming visual information.</a:t>
            </a:r>
          </a:p>
          <a:p>
            <a:r>
              <a:rPr lang="en-US" sz="1700" smtClean="0"/>
              <a:t>Organized </a:t>
            </a:r>
            <a:r>
              <a:rPr lang="en-US" sz="1700" err="1" smtClean="0"/>
              <a:t>retinotopically</a:t>
            </a:r>
            <a:r>
              <a:rPr lang="en-US" sz="1700" smtClean="0"/>
              <a:t>.</a:t>
            </a:r>
            <a:endParaRPr lang="en-US" sz="1700"/>
          </a:p>
          <a:p>
            <a:endParaRPr lang="en-US" sz="1700"/>
          </a:p>
          <a:p>
            <a:endParaRPr lang="en-US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3157538"/>
            <a:ext cx="4348163" cy="2378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6487" y="6286501"/>
            <a:ext cx="2957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(Credit: The brain made simple)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3403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thalamus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38600" y="5849822"/>
            <a:ext cx="1463040" cy="581458"/>
          </a:xfrm>
        </p:spPr>
        <p:txBody>
          <a:bodyPr>
            <a:normAutofit/>
          </a:bodyPr>
          <a:lstStyle/>
          <a:p>
            <a:r>
              <a:rPr lang="en-US" sz="1400"/>
              <a:t>Figure </a:t>
            </a:r>
            <a:r>
              <a:rPr lang="en-US" sz="1400" smtClean="0"/>
              <a:t>3.22</a:t>
            </a:r>
            <a:endParaRPr lang="en-US" sz="140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3_04_Thalamus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98" r="-46498"/>
          <a:stretch>
            <a:fillRect/>
          </a:stretch>
        </p:blipFill>
        <p:spPr>
          <a:xfrm>
            <a:off x="594359" y="2349751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457199" y="1334247"/>
            <a:ext cx="8367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/>
              <a:t>The thalamus serves as the relay center of the brain where most </a:t>
            </a:r>
            <a:r>
              <a:rPr lang="en-US" sz="1700" smtClean="0"/>
              <a:t>senses (excluding smell) </a:t>
            </a:r>
            <a:r>
              <a:rPr lang="en-US" sz="1700"/>
              <a:t>are routed </a:t>
            </a:r>
            <a:r>
              <a:rPr lang="en-US" sz="1700" smtClean="0"/>
              <a:t>before being directed to other areas of the brain for processing.</a:t>
            </a:r>
            <a:endParaRPr lang="en-US" sz="17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LIMBIC SYSTEM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13781" y="6137253"/>
            <a:ext cx="1310640" cy="611938"/>
          </a:xfrm>
        </p:spPr>
        <p:txBody>
          <a:bodyPr>
            <a:normAutofit/>
          </a:bodyPr>
          <a:lstStyle/>
          <a:p>
            <a:r>
              <a:rPr lang="en-US" sz="1400"/>
              <a:t>Figure </a:t>
            </a:r>
            <a:r>
              <a:rPr lang="en-US" sz="1400" smtClean="0"/>
              <a:t>3.23</a:t>
            </a:r>
            <a:endParaRPr lang="en-US" sz="140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3_04_Limbic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98" r="-46498"/>
          <a:stretch>
            <a:fillRect/>
          </a:stretch>
        </p:blipFill>
        <p:spPr>
          <a:xfrm>
            <a:off x="2834640" y="2357650"/>
            <a:ext cx="7773353" cy="3374374"/>
          </a:xfrm>
        </p:spPr>
      </p:pic>
      <p:sp>
        <p:nvSpPr>
          <p:cNvPr id="3" name="TextBox 2"/>
          <p:cNvSpPr txBox="1"/>
          <p:nvPr/>
        </p:nvSpPr>
        <p:spPr>
          <a:xfrm>
            <a:off x="457200" y="2290510"/>
            <a:ext cx="4084320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Amygdala</a:t>
            </a:r>
            <a:r>
              <a:rPr lang="en-US" sz="1700" dirty="0"/>
              <a:t> - </a:t>
            </a:r>
            <a:r>
              <a:rPr lang="en-US" sz="1700" dirty="0" smtClean="0"/>
              <a:t>involved </a:t>
            </a:r>
            <a:r>
              <a:rPr lang="en-US" sz="1700" dirty="0"/>
              <a:t>in our experience of emotion and tying emotional meaning to our memories</a:t>
            </a:r>
            <a:r>
              <a:rPr lang="en-US" sz="1700" dirty="0" smtClean="0"/>
              <a:t>. Involved in processing fear.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Hippocampus</a:t>
            </a:r>
            <a:r>
              <a:rPr lang="en-US" sz="1700" dirty="0"/>
              <a:t> - structure associated with learning and </a:t>
            </a:r>
            <a:r>
              <a:rPr lang="en-US" sz="1700" dirty="0" smtClean="0"/>
              <a:t>memory (in particular spatial memory).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Hypothalamus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regulates homeostatic processes including body temperature, appetite and blood pressure.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84722"/>
            <a:ext cx="8367221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ro-RO" sz="1700" dirty="0"/>
              <a:t>The </a:t>
            </a:r>
            <a:r>
              <a:rPr lang="ro-RO" sz="1700" dirty="0" err="1" smtClean="0"/>
              <a:t>Limbic</a:t>
            </a:r>
            <a:r>
              <a:rPr lang="ro-RO" sz="1700" dirty="0" smtClean="0"/>
              <a:t> </a:t>
            </a:r>
            <a:r>
              <a:rPr lang="ro-RO" sz="1700" dirty="0" err="1"/>
              <a:t>system</a:t>
            </a:r>
            <a:r>
              <a:rPr lang="ro-RO" sz="1700" dirty="0"/>
              <a:t> </a:t>
            </a:r>
            <a:r>
              <a:rPr lang="ro-RO" sz="1700" dirty="0" err="1"/>
              <a:t>is</a:t>
            </a:r>
            <a:r>
              <a:rPr lang="ro-RO" sz="1700" dirty="0"/>
              <a:t> </a:t>
            </a:r>
            <a:r>
              <a:rPr lang="ro-RO" sz="1700" dirty="0" err="1"/>
              <a:t>involved</a:t>
            </a:r>
            <a:r>
              <a:rPr lang="ro-RO" sz="1700" dirty="0"/>
              <a:t> in </a:t>
            </a:r>
            <a:r>
              <a:rPr lang="ro-RO" sz="1700" dirty="0" err="1"/>
              <a:t>mediating</a:t>
            </a:r>
            <a:r>
              <a:rPr lang="ro-RO" sz="1700" dirty="0"/>
              <a:t> </a:t>
            </a:r>
            <a:r>
              <a:rPr lang="ro-RO" sz="1700" dirty="0" err="1"/>
              <a:t>emotional</a:t>
            </a:r>
            <a:r>
              <a:rPr lang="ro-RO" sz="1700" dirty="0"/>
              <a:t> </a:t>
            </a:r>
            <a:r>
              <a:rPr lang="ro-RO" sz="1700" dirty="0" err="1"/>
              <a:t>response</a:t>
            </a:r>
            <a:r>
              <a:rPr lang="ro-RO" sz="1700" dirty="0"/>
              <a:t> </a:t>
            </a:r>
            <a:r>
              <a:rPr lang="ro-RO" sz="1700" dirty="0" err="1"/>
              <a:t>and</a:t>
            </a:r>
            <a:r>
              <a:rPr lang="ro-RO" sz="1700" dirty="0"/>
              <a:t> </a:t>
            </a:r>
            <a:r>
              <a:rPr lang="ro-RO" sz="1700" dirty="0" err="1"/>
              <a:t>memory</a:t>
            </a:r>
            <a:r>
              <a:rPr lang="ro-RO" sz="1700" dirty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ro-RO" sz="1700" dirty="0"/>
              <a:t>It </a:t>
            </a:r>
            <a:r>
              <a:rPr lang="ro-RO" sz="1700" dirty="0" err="1"/>
              <a:t>is</a:t>
            </a:r>
            <a:r>
              <a:rPr lang="ro-RO" sz="1700" dirty="0"/>
              <a:t> made </a:t>
            </a:r>
            <a:r>
              <a:rPr lang="ro-RO" sz="1700" dirty="0" err="1"/>
              <a:t>up</a:t>
            </a:r>
            <a:r>
              <a:rPr lang="ro-RO" sz="1700" dirty="0"/>
              <a:t> of a </a:t>
            </a:r>
            <a:r>
              <a:rPr lang="ro-RO" sz="1700" dirty="0" err="1"/>
              <a:t>number</a:t>
            </a:r>
            <a:r>
              <a:rPr lang="ro-RO" sz="1700" dirty="0"/>
              <a:t> of different structures, some of the most important ones being: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EVOLUTION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761"/>
            <a:ext cx="806291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Charles Darwin explored the concept of inheritance of traits throughout generations in his theory of evolution through natural selection. 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b="1" dirty="0"/>
              <a:t>The organisms that are better suited for their environment will survive and reproduce, while those that are poorly suited for their environment will die off</a:t>
            </a:r>
            <a:r>
              <a:rPr lang="en-US" sz="1700" b="1" dirty="0" smtClean="0"/>
              <a:t>.</a:t>
            </a:r>
            <a:endParaRPr lang="en-US" sz="1700" dirty="0" smtClean="0"/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700" dirty="0" smtClean="0"/>
              <a:t>Characteristics and behaviors that impact survival and reproduction: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Those that help protect against predators.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Those </a:t>
            </a:r>
            <a:r>
              <a:rPr lang="en-US" sz="1700" dirty="0"/>
              <a:t>that increase access to food</a:t>
            </a:r>
            <a:r>
              <a:rPr lang="en-US" sz="1700" dirty="0" smtClean="0"/>
              <a:t>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Those </a:t>
            </a:r>
            <a:r>
              <a:rPr lang="en-US" sz="1700" dirty="0"/>
              <a:t>t</a:t>
            </a:r>
            <a:r>
              <a:rPr lang="en-US" sz="1700" dirty="0" smtClean="0"/>
              <a:t>hat help to offspring alive.</a:t>
            </a:r>
            <a:endParaRPr lang="en-US" sz="1700" dirty="0"/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Tx/>
              <a:buChar char="-"/>
            </a:pPr>
            <a:endParaRPr lang="en-US" sz="1700" dirty="0"/>
          </a:p>
        </p:txBody>
      </p:sp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069" y="4803836"/>
            <a:ext cx="7877174" cy="1200329"/>
          </a:xfrm>
          <a:prstGeom prst="rect">
            <a:avLst/>
          </a:prstGeom>
          <a:solidFill>
            <a:srgbClr val="6CB255"/>
          </a:solidFill>
          <a:ln>
            <a:solidFill>
              <a:srgbClr val="72A51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hancery" charset="0"/>
                <a:ea typeface="Apple Chancery" charset="0"/>
                <a:cs typeface="Apple Chancery" charset="0"/>
              </a:rPr>
              <a:t>”It is not the strongest of the species that survives, nor the most intelligent that survives. It is the one that is most adaptable to change.” </a:t>
            </a:r>
            <a:r>
              <a:rPr lang="mr-IN" dirty="0" smtClean="0"/>
              <a:t>–</a:t>
            </a:r>
            <a:r>
              <a:rPr lang="en-US" dirty="0" smtClean="0"/>
              <a:t> Charles Darwin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68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midbrain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10914" y="6167524"/>
            <a:ext cx="1371600" cy="413818"/>
          </a:xfrm>
        </p:spPr>
        <p:txBody>
          <a:bodyPr>
            <a:norm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3.24</a:t>
            </a:r>
            <a:endParaRPr lang="en-US" sz="14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3_04_Midbrain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98" r="-46498"/>
          <a:stretch>
            <a:fillRect/>
          </a:stretch>
        </p:blipFill>
        <p:spPr>
          <a:xfrm>
            <a:off x="528605" y="3243426"/>
            <a:ext cx="7920101" cy="3438077"/>
          </a:xfrm>
        </p:spPr>
      </p:pic>
      <p:sp>
        <p:nvSpPr>
          <p:cNvPr id="2" name="TextBox 1"/>
          <p:cNvSpPr txBox="1"/>
          <p:nvPr/>
        </p:nvSpPr>
        <p:spPr>
          <a:xfrm>
            <a:off x="457199" y="1158240"/>
            <a:ext cx="8367221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Reticular formation </a:t>
            </a:r>
            <a:r>
              <a:rPr lang="en-US" sz="1700" dirty="0"/>
              <a:t>- important in regulating the sleep/wake cycle, arousal, alertness, and motor activity</a:t>
            </a:r>
            <a:r>
              <a:rPr lang="en-US" sz="1700" dirty="0" smtClean="0"/>
              <a:t>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Substantia Nigra </a:t>
            </a:r>
            <a:r>
              <a:rPr lang="en-US" sz="1700" dirty="0"/>
              <a:t>- where dopamine is produced; involved in control of movement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Ventral tegmental area (VTA) </a:t>
            </a:r>
            <a:r>
              <a:rPr lang="en-US" sz="1700" dirty="0"/>
              <a:t>- where dopamine is produced; associated with mood, reward, and addiction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Degeneration of the Substantia Nigra and VTA is involved in Parkinson’s disease.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968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hindbrain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98541" y="6139382"/>
            <a:ext cx="1325880" cy="444298"/>
          </a:xfrm>
        </p:spPr>
        <p:txBody>
          <a:bodyPr>
            <a:norm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3.25</a:t>
            </a:r>
            <a:endParaRPr lang="en-US" sz="14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3_04_Hindbrain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98" r="-46498"/>
          <a:stretch>
            <a:fillRect/>
          </a:stretch>
        </p:blipFill>
        <p:spPr>
          <a:xfrm>
            <a:off x="748515" y="3439396"/>
            <a:ext cx="7480282" cy="3247153"/>
          </a:xfrm>
        </p:spPr>
      </p:pic>
      <p:sp>
        <p:nvSpPr>
          <p:cNvPr id="3" name="TextBox 2"/>
          <p:cNvSpPr txBox="1"/>
          <p:nvPr/>
        </p:nvSpPr>
        <p:spPr>
          <a:xfrm>
            <a:off x="457199" y="993035"/>
            <a:ext cx="8367222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Medulla</a:t>
            </a:r>
            <a:r>
              <a:rPr lang="en-US" sz="1700" dirty="0"/>
              <a:t> - controls automated processes like breathing, blood pressure, and heart rate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Pons </a:t>
            </a:r>
            <a:r>
              <a:rPr lang="en-US" sz="1700" dirty="0"/>
              <a:t>- connects the brain and the spinal cord; involved in regulating brain activity during sleep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Cerebellum </a:t>
            </a:r>
            <a:r>
              <a:rPr lang="en-US" sz="1700" dirty="0"/>
              <a:t>- controls our balance, coordination, movement, and motor skills, and it is thought to be important in processing some types of memory</a:t>
            </a:r>
            <a:r>
              <a:rPr lang="en-US" sz="1700" dirty="0" smtClean="0"/>
              <a:t>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These 3 structures combined are known as the brain stem.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IMAGING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336283"/>
            <a:ext cx="8062912" cy="4449920"/>
          </a:xfrm>
          <a:solidFill>
            <a:srgbClr val="6CB255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Techniques Involving Radiation</a:t>
            </a:r>
          </a:p>
          <a:p>
            <a:pPr algn="ctr"/>
            <a:r>
              <a:rPr lang="en-US" dirty="0" smtClean="0"/>
              <a:t>CT Scan</a:t>
            </a:r>
          </a:p>
          <a:p>
            <a:pPr algn="ctr"/>
            <a:r>
              <a:rPr lang="en-US" dirty="0" smtClean="0"/>
              <a:t>PET Scan</a:t>
            </a:r>
            <a:endParaRPr lang="en-US" sz="2400" dirty="0" smtClean="0"/>
          </a:p>
          <a:p>
            <a:pPr algn="ctr"/>
            <a:r>
              <a:rPr lang="en-US" sz="2400" b="1" dirty="0" smtClean="0"/>
              <a:t>Techniques Involving Magnetic Fields</a:t>
            </a:r>
          </a:p>
          <a:p>
            <a:pPr algn="ctr"/>
            <a:r>
              <a:rPr lang="en-US" dirty="0" smtClean="0"/>
              <a:t>MRI</a:t>
            </a:r>
          </a:p>
          <a:p>
            <a:pPr algn="ctr"/>
            <a:r>
              <a:rPr lang="en-US" i="1" dirty="0" smtClean="0"/>
              <a:t>F</a:t>
            </a:r>
            <a:r>
              <a:rPr lang="en-US" dirty="0" smtClean="0"/>
              <a:t>MRI</a:t>
            </a:r>
          </a:p>
          <a:p>
            <a:pPr algn="ctr"/>
            <a:r>
              <a:rPr lang="en-US" sz="2400" b="1" dirty="0" smtClean="0"/>
              <a:t>Techniques Involving Electrical Activity</a:t>
            </a:r>
          </a:p>
          <a:p>
            <a:pPr algn="ctr"/>
            <a:r>
              <a:rPr lang="en-US" sz="2400" dirty="0" smtClean="0"/>
              <a:t>EEG</a:t>
            </a:r>
            <a:endParaRPr lang="en-US" sz="2400" dirty="0"/>
          </a:p>
        </p:txBody>
      </p:sp>
      <p:pic>
        <p:nvPicPr>
          <p:cNvPr id="7" name="Picture 6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9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Computerized tomography </a:t>
            </a:r>
            <a:r>
              <a:rPr lang="en-US" dirty="0" smtClean="0"/>
              <a:t>(CT) SCAN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8" y="5414963"/>
            <a:ext cx="8367221" cy="1205001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lphaLcParenBoth"/>
            </a:pPr>
            <a:r>
              <a:rPr lang="en-US" sz="1700" dirty="0" smtClean="0"/>
              <a:t>The </a:t>
            </a:r>
            <a:r>
              <a:rPr lang="en-US" sz="1700" dirty="0"/>
              <a:t>image on the left shows a healthy brain, </a:t>
            </a:r>
            <a:r>
              <a:rPr lang="en-US" sz="1700" dirty="0" smtClean="0"/>
              <a:t>whereas</a:t>
            </a:r>
          </a:p>
          <a:p>
            <a:pPr marL="342900" indent="-342900">
              <a:buAutoNum type="alphaLcParenBoth"/>
            </a:pPr>
            <a:r>
              <a:rPr lang="en-US" sz="1700" dirty="0"/>
              <a:t>T</a:t>
            </a:r>
            <a:r>
              <a:rPr lang="en-US" sz="1700" dirty="0" smtClean="0"/>
              <a:t>he </a:t>
            </a:r>
            <a:r>
              <a:rPr lang="en-US" sz="1700" dirty="0"/>
              <a:t>image on the right indicates a brain tumor in the left frontal lobe. </a:t>
            </a:r>
            <a:endParaRPr lang="en-US" sz="1700" dirty="0" smtClean="0"/>
          </a:p>
          <a:p>
            <a:r>
              <a:rPr lang="en-US" sz="1300" dirty="0"/>
              <a:t>Figure 3.26(credit a: modification of work </a:t>
            </a:r>
            <a:r>
              <a:rPr lang="en-US" sz="1300" dirty="0" smtClean="0"/>
              <a:t>by </a:t>
            </a:r>
            <a:r>
              <a:rPr lang="en-US" sz="1300" dirty="0"/>
              <a:t>“</a:t>
            </a:r>
            <a:r>
              <a:rPr lang="en-US" sz="1300" dirty="0" smtClean="0"/>
              <a:t>Aceofhearts1968</a:t>
            </a:r>
            <a:r>
              <a:rPr lang="en-US" sz="1300" dirty="0"/>
              <a:t>”/Wikimedia Commons; credit b: modification of work by Roland Schmitt et al)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3_04_CT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08" r="-14908"/>
          <a:stretch>
            <a:fillRect/>
          </a:stretch>
        </p:blipFill>
        <p:spPr>
          <a:xfrm>
            <a:off x="838200" y="2338292"/>
            <a:ext cx="7087550" cy="3076671"/>
          </a:xfrm>
        </p:spPr>
      </p:pic>
      <p:sp>
        <p:nvSpPr>
          <p:cNvPr id="2" name="TextBox 1"/>
          <p:cNvSpPr txBox="1"/>
          <p:nvPr/>
        </p:nvSpPr>
        <p:spPr>
          <a:xfrm>
            <a:off x="457197" y="1122832"/>
            <a:ext cx="8367223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I</a:t>
            </a:r>
            <a:r>
              <a:rPr lang="en-US" sz="1700" dirty="0" smtClean="0"/>
              <a:t>nvolves </a:t>
            </a:r>
            <a:r>
              <a:rPr lang="en-US" sz="1700" dirty="0"/>
              <a:t>x-rays and creates an image through x-rays passing through varied densities within the brain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A CT scan be used to show brain tumors.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739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Positron emission tomography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400" dirty="0" smtClean="0">
                <a:solidFill>
                  <a:srgbClr val="6CB255"/>
                </a:solidFill>
              </a:rPr>
              <a:t>PET) SCAN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9450" y="1356360"/>
            <a:ext cx="4030663" cy="494854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356360"/>
            <a:ext cx="3913188" cy="1986103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</a:pPr>
            <a:r>
              <a:rPr lang="en-US" sz="1700" dirty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nvolves </a:t>
            </a:r>
            <a:r>
              <a:rPr lang="en-US" sz="1700" dirty="0">
                <a:solidFill>
                  <a:schemeClr val="tx1"/>
                </a:solidFill>
              </a:rPr>
              <a:t>injecting individuals with a mildly radioactive substance and monitoring changes in blood flow to different regions of the brain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  <a:endParaRPr lang="en-US" sz="1700" dirty="0">
              <a:solidFill>
                <a:schemeClr val="tx1"/>
              </a:solidFill>
            </a:endParaRPr>
          </a:p>
          <a:p>
            <a:pPr>
              <a:spcBef>
                <a:spcPts val="480"/>
              </a:spcBef>
            </a:pPr>
            <a:r>
              <a:rPr lang="en-US" sz="1700" dirty="0" smtClean="0">
                <a:solidFill>
                  <a:schemeClr val="tx1"/>
                </a:solidFill>
              </a:rPr>
              <a:t>A </a:t>
            </a:r>
            <a:r>
              <a:rPr lang="en-US" sz="1700" dirty="0">
                <a:solidFill>
                  <a:schemeClr val="tx1"/>
                </a:solidFill>
              </a:rPr>
              <a:t>PET scan is helpful for showing activity in different parts of the brain. </a:t>
            </a:r>
            <a:endParaRPr lang="en-US" sz="17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35462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3.27 (credit: Health and Human Services Department, National Institutes of Health)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6CB255"/>
                </a:solidFill>
              </a:rPr>
              <a:t>Mri</a:t>
            </a:r>
            <a:r>
              <a:rPr lang="en-US" sz="2400" dirty="0" smtClean="0">
                <a:solidFill>
                  <a:srgbClr val="6CB255"/>
                </a:solidFill>
              </a:rPr>
              <a:t> and </a:t>
            </a:r>
            <a:r>
              <a:rPr lang="en-US" i="1" dirty="0" err="1"/>
              <a:t>f</a:t>
            </a:r>
            <a:r>
              <a:rPr lang="en-US" sz="2400" dirty="0" err="1" smtClean="0">
                <a:solidFill>
                  <a:srgbClr val="6CB255"/>
                </a:solidFill>
              </a:rPr>
              <a:t>mri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2" y="1334611"/>
            <a:ext cx="3905434" cy="4193540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83222" y="5710097"/>
            <a:ext cx="3913188" cy="949783"/>
          </a:xfrm>
        </p:spPr>
        <p:txBody>
          <a:bodyPr>
            <a:no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Figure </a:t>
            </a:r>
            <a:r>
              <a:rPr lang="en-US" sz="1400" smtClean="0">
                <a:solidFill>
                  <a:schemeClr val="tx1"/>
                </a:solidFill>
              </a:rPr>
              <a:t>3.28 This </a:t>
            </a:r>
            <a:r>
              <a:rPr lang="en-US" sz="1400">
                <a:solidFill>
                  <a:schemeClr val="tx1"/>
                </a:solidFill>
              </a:rPr>
              <a:t>image represents a single frame from an fMRI</a:t>
            </a:r>
            <a:r>
              <a:rPr lang="en-US" sz="1400" smtClean="0">
                <a:solidFill>
                  <a:schemeClr val="tx1"/>
                </a:solidFill>
              </a:rPr>
              <a:t>. (</a:t>
            </a:r>
            <a:r>
              <a:rPr lang="en-US" sz="1400">
                <a:solidFill>
                  <a:schemeClr val="tx1"/>
                </a:solidFill>
              </a:rPr>
              <a:t>credit: modification of work by Kim J, Matthews NL, Park S.)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7759" y="1328102"/>
            <a:ext cx="3886661" cy="248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Magnetic resonance imaging (MRI) </a:t>
            </a:r>
            <a:r>
              <a:rPr lang="en-US" sz="1700" dirty="0"/>
              <a:t>- magnetic fields used to produce a picture of the tissue being imaged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Functional magnetic resonance imaging (</a:t>
            </a:r>
            <a:r>
              <a:rPr lang="en-US" sz="1700" b="1" i="1" dirty="0"/>
              <a:t>f</a:t>
            </a:r>
            <a:r>
              <a:rPr lang="en-US" sz="1700" b="1" dirty="0"/>
              <a:t>MRI) </a:t>
            </a:r>
            <a:r>
              <a:rPr lang="en-US" sz="1700" dirty="0"/>
              <a:t>- MRI that show changes in metabolic activity over time.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Electroencephalography </a:t>
            </a:r>
            <a:r>
              <a:rPr lang="en-US" smtClean="0"/>
              <a:t>(</a:t>
            </a:r>
            <a:r>
              <a:rPr lang="en-US" err="1" smtClean="0"/>
              <a:t>eeg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60319" y="6215582"/>
            <a:ext cx="3642361" cy="429058"/>
          </a:xfrm>
        </p:spPr>
        <p:txBody>
          <a:bodyPr>
            <a:normAutofit/>
          </a:bodyPr>
          <a:lstStyle/>
          <a:p>
            <a:r>
              <a:rPr lang="en-US" sz="1400"/>
              <a:t>Figure </a:t>
            </a:r>
            <a:r>
              <a:rPr lang="en-US" sz="1400" smtClean="0"/>
              <a:t>3.29 (</a:t>
            </a:r>
            <a:r>
              <a:rPr lang="en-US" sz="1400"/>
              <a:t>credit: SMI Eye Tracking)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3_04_EEG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97" r="-22697"/>
          <a:stretch>
            <a:fillRect/>
          </a:stretch>
        </p:blipFill>
        <p:spPr>
          <a:xfrm>
            <a:off x="457199" y="2482396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457199" y="1095120"/>
            <a:ext cx="8062912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Involves recording </a:t>
            </a:r>
            <a:r>
              <a:rPr lang="en-US" sz="1700" dirty="0"/>
              <a:t>the electrical activity of the brain via electrodes on the scalp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Using caps with electrodes, modern EEG research can study the precise timing of overall brain </a:t>
            </a:r>
            <a:r>
              <a:rPr lang="en-US" sz="1700" dirty="0" smtClean="0"/>
              <a:t>activities</a:t>
            </a:r>
            <a:r>
              <a:rPr lang="en-US" sz="1600" dirty="0" smtClean="0"/>
              <a:t> by tracking amplitude and frequency of brainwaves.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4237"/>
            <a:ext cx="8062912" cy="659535"/>
          </a:xfrm>
        </p:spPr>
        <p:txBody>
          <a:bodyPr>
            <a:normAutofit/>
          </a:bodyPr>
          <a:lstStyle/>
          <a:p>
            <a:r>
              <a:rPr lang="en-US" smtClean="0"/>
              <a:t>THE ENDOCRINE SYSTEM: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79856" y="5941996"/>
            <a:ext cx="3132398" cy="687404"/>
          </a:xfrm>
        </p:spPr>
        <p:txBody>
          <a:bodyPr>
            <a:normAutofit/>
          </a:bodyPr>
          <a:lstStyle/>
          <a:p>
            <a:r>
              <a:rPr lang="en-US" sz="1400"/>
              <a:t>Figure </a:t>
            </a:r>
            <a:r>
              <a:rPr lang="en-US" sz="1400" smtClean="0"/>
              <a:t>3.30 The </a:t>
            </a:r>
            <a:r>
              <a:rPr lang="en-US" sz="1400"/>
              <a:t>major glands of the endocrine system are shown.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5_Endoctrine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6" r="-55066"/>
          <a:stretch>
            <a:fillRect/>
          </a:stretch>
        </p:blipFill>
        <p:spPr>
          <a:xfrm>
            <a:off x="2542052" y="1971058"/>
            <a:ext cx="8725390" cy="3787649"/>
          </a:xfrm>
        </p:spPr>
      </p:pic>
      <p:sp>
        <p:nvSpPr>
          <p:cNvPr id="2" name="TextBox 1"/>
          <p:cNvSpPr txBox="1"/>
          <p:nvPr/>
        </p:nvSpPr>
        <p:spPr>
          <a:xfrm>
            <a:off x="457200" y="2034121"/>
            <a:ext cx="42183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Pituitary gland </a:t>
            </a:r>
            <a:r>
              <a:rPr lang="mr-IN" sz="1700" dirty="0" smtClean="0"/>
              <a:t>–</a:t>
            </a:r>
            <a:r>
              <a:rPr lang="en-US" sz="1700" dirty="0" smtClean="0"/>
              <a:t> serves as the master gland, controlling the secretions of all other glands.</a:t>
            </a:r>
            <a:endParaRPr lang="en-US" sz="1700" b="1" dirty="0" smtClean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Thyroid </a:t>
            </a:r>
            <a:r>
              <a:rPr lang="mr-IN" sz="1700" dirty="0" smtClean="0"/>
              <a:t>–</a:t>
            </a:r>
            <a:r>
              <a:rPr lang="en-US" sz="1700" dirty="0" smtClean="0"/>
              <a:t> </a:t>
            </a:r>
            <a:r>
              <a:rPr lang="en-US" sz="1700" dirty="0"/>
              <a:t>secretes </a:t>
            </a:r>
            <a:r>
              <a:rPr lang="en-US" sz="1700" dirty="0" smtClean="0"/>
              <a:t>Thyroxine which regulates </a:t>
            </a:r>
            <a:r>
              <a:rPr lang="en-US" sz="1700" dirty="0"/>
              <a:t>growth, metabolism and </a:t>
            </a:r>
            <a:r>
              <a:rPr lang="en-US" sz="1700" dirty="0" smtClean="0"/>
              <a:t>appetite</a:t>
            </a:r>
            <a:endParaRPr lang="en-US" sz="1700" b="1" dirty="0" smtClean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Adrenal </a:t>
            </a:r>
            <a:r>
              <a:rPr lang="en-US" sz="1700" b="1" dirty="0"/>
              <a:t>gland </a:t>
            </a:r>
            <a:r>
              <a:rPr lang="en-US" sz="1700" dirty="0"/>
              <a:t>- </a:t>
            </a:r>
            <a:r>
              <a:rPr lang="en-US" sz="1700" dirty="0" smtClean="0"/>
              <a:t>secretes </a:t>
            </a:r>
            <a:r>
              <a:rPr lang="en-US" sz="1700" dirty="0"/>
              <a:t>hormones involved in the stress </a:t>
            </a:r>
            <a:r>
              <a:rPr lang="en-US" sz="1700" dirty="0" smtClean="0"/>
              <a:t>response.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Gonad</a:t>
            </a:r>
            <a:r>
              <a:rPr lang="en-US" sz="1700" dirty="0"/>
              <a:t> - secretes </a:t>
            </a:r>
            <a:r>
              <a:rPr lang="en-US" sz="1700" dirty="0" smtClean="0"/>
              <a:t>sex </a:t>
            </a:r>
            <a:r>
              <a:rPr lang="en-US" sz="1700" dirty="0"/>
              <a:t>hormones, which are important for successful reproduction, and </a:t>
            </a:r>
            <a:r>
              <a:rPr lang="en-US" sz="1700" dirty="0" smtClean="0"/>
              <a:t>regulate sexual </a:t>
            </a:r>
            <a:r>
              <a:rPr lang="en-US" sz="1700" dirty="0"/>
              <a:t>motivation and behavior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Pancreas</a:t>
            </a:r>
            <a:r>
              <a:rPr lang="en-US" sz="1700" dirty="0"/>
              <a:t> - secretes hormones that regulate blood sugar.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21186"/>
            <a:ext cx="8062912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A series </a:t>
            </a:r>
            <a:r>
              <a:rPr lang="en-US" sz="1700" dirty="0"/>
              <a:t>of glands that produce </a:t>
            </a:r>
            <a:r>
              <a:rPr lang="en-US" sz="1700" dirty="0" smtClean="0"/>
              <a:t>hormones to regulate normal body functions.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The Hypothalamus links the nervous system and endocrine system by controlling the pituitary gland.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</a:t>
            </a:r>
            <a:r>
              <a:rPr lang="en-US" dirty="0" err="1" smtClean="0"/>
              <a:t>darwin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571566"/>
          </a:xfrm>
        </p:spPr>
        <p:txBody>
          <a:bodyPr>
            <a:normAutofit/>
          </a:bodyPr>
          <a:lstStyle/>
          <a:p>
            <a:r>
              <a:rPr lang="en-US" sz="1200"/>
              <a:t>Figure 3.3</a:t>
            </a:r>
            <a:endParaRPr lang="en-US" sz="1600" smtClean="0"/>
          </a:p>
          <a:p>
            <a:pPr marL="342900" indent="-342900">
              <a:buAutoNum type="alphaLcParenBoth"/>
            </a:pPr>
            <a:r>
              <a:rPr lang="en-US" sz="1600" smtClean="0"/>
              <a:t>In </a:t>
            </a:r>
            <a:r>
              <a:rPr lang="en-US" sz="1600"/>
              <a:t>1859, Charles Darwin proposed his theory of evolution by natural selection in his book, </a:t>
            </a:r>
            <a:r>
              <a:rPr lang="en-US" sz="1600" i="1"/>
              <a:t>On </a:t>
            </a:r>
            <a:r>
              <a:rPr lang="en-US" sz="1600" i="1" smtClean="0"/>
              <a:t>the Origin </a:t>
            </a:r>
            <a:r>
              <a:rPr lang="en-US" sz="1600" i="1"/>
              <a:t>of Species</a:t>
            </a:r>
            <a:r>
              <a:rPr lang="en-US" sz="1600"/>
              <a:t>. </a:t>
            </a:r>
            <a:endParaRPr lang="en-US" sz="1600" smtClean="0"/>
          </a:p>
          <a:p>
            <a:pPr marL="342900" indent="-342900">
              <a:buAutoNum type="alphaLcParenBoth"/>
            </a:pPr>
            <a:r>
              <a:rPr lang="en-US" sz="1600" smtClean="0"/>
              <a:t>The </a:t>
            </a:r>
            <a:r>
              <a:rPr lang="en-US" sz="1600"/>
              <a:t>book contains just one illustration: this diagram that shows how species evolve over </a:t>
            </a:r>
            <a:r>
              <a:rPr lang="en-US" sz="1600" smtClean="0"/>
              <a:t>time through </a:t>
            </a:r>
            <a:r>
              <a:rPr lang="en-US" sz="1600"/>
              <a:t>natural selection.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1_Darwin.jpg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0" r="-7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09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tHEORY</a:t>
            </a:r>
            <a:r>
              <a:rPr lang="en-US" smtClean="0"/>
              <a:t> OF evolution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067847"/>
            <a:ext cx="8367221" cy="955492"/>
          </a:xfrm>
        </p:spPr>
        <p:txBody>
          <a:bodyPr>
            <a:normAutofit/>
          </a:bodyPr>
          <a:lstStyle/>
          <a:p>
            <a:r>
              <a:rPr lang="en-US" sz="1700" dirty="0" smtClean="0"/>
              <a:t>So why have certain genetic diseases that cause people to die not become less common? </a:t>
            </a: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812324"/>
            <a:ext cx="4183610" cy="4319131"/>
          </a:xfrm>
          <a:prstGeom prst="rect">
            <a:avLst/>
          </a:prstGeom>
          <a:noFill/>
          <a:ln>
            <a:solidFill>
              <a:srgbClr val="72A51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Example: Sickle cell anemia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A genetic condition in which red blood cells take on a crescent-like shape affecting how they function.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Causes many people to die at an early age but it is still common among people of African descent.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Carriers of onl</a:t>
            </a:r>
            <a:r>
              <a:rPr lang="en-US" sz="1700" dirty="0"/>
              <a:t>y</a:t>
            </a:r>
            <a:r>
              <a:rPr lang="en-US" sz="1700" dirty="0" smtClean="0"/>
              <a:t> one copy of the sickle cell gene are thought to be immune from malaria, a deadly disease which is common in Africa.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 smtClean="0"/>
              <a:t>In this example, carrying the gene makes a person better suited for their environment.</a:t>
            </a:r>
            <a:endParaRPr lang="en-US" sz="1700" dirty="0"/>
          </a:p>
        </p:txBody>
      </p:sp>
      <p:pic>
        <p:nvPicPr>
          <p:cNvPr id="6" name="Picture Placeholder 2" descr="CNX_Psych_03_01_SickleCell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82" r="-65182"/>
          <a:stretch>
            <a:fillRect/>
          </a:stretch>
        </p:blipFill>
        <p:spPr>
          <a:xfrm>
            <a:off x="3040038" y="1812324"/>
            <a:ext cx="7896636" cy="3427891"/>
          </a:xfrm>
        </p:spPr>
      </p:pic>
      <p:sp>
        <p:nvSpPr>
          <p:cNvPr id="7" name="TextBox 6"/>
          <p:cNvSpPr txBox="1"/>
          <p:nvPr/>
        </p:nvSpPr>
        <p:spPr>
          <a:xfrm>
            <a:off x="5152292" y="5536518"/>
            <a:ext cx="36721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Figure </a:t>
            </a:r>
            <a:r>
              <a:rPr lang="en-US" sz="1400" smtClean="0"/>
              <a:t>3.2 Normal </a:t>
            </a:r>
            <a:r>
              <a:rPr lang="en-US" sz="1400"/>
              <a:t>blood cells travel freely through the blood vessels, while sickle-shaped cells form blockages preventing blood flow.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variation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993034"/>
            <a:ext cx="8367221" cy="55906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1800" dirty="0" smtClean="0"/>
              <a:t>The genetic difference between individuals.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Contributes to a species’ adaptation to its environment.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Begins when an egg (containing 23 chromosomes) is fertilized by a sperm (containing 23 chromosomes).</a:t>
            </a:r>
          </a:p>
          <a:p>
            <a:r>
              <a:rPr lang="en-US" sz="1800" b="1" dirty="0"/>
              <a:t>Chromosome</a:t>
            </a:r>
            <a:r>
              <a:rPr lang="en-US" sz="1800" dirty="0"/>
              <a:t> - long strand of genetic </a:t>
            </a:r>
            <a:r>
              <a:rPr lang="en-US" sz="1800" dirty="0" smtClean="0"/>
              <a:t>information</a:t>
            </a:r>
            <a:r>
              <a:rPr lang="en-US" sz="1800" dirty="0"/>
              <a:t> </a:t>
            </a:r>
            <a:r>
              <a:rPr lang="en-US" sz="1800" dirty="0" smtClean="0"/>
              <a:t>known as DNA.</a:t>
            </a:r>
          </a:p>
          <a:p>
            <a:r>
              <a:rPr lang="en-US" sz="1800" b="1" dirty="0"/>
              <a:t>Deoxyribonucleic acid (DNA) </a:t>
            </a:r>
            <a:r>
              <a:rPr lang="en-US" sz="1800" dirty="0"/>
              <a:t>- helix-shaped molecule made of nucleotide base pairs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In each chromosome, sequences of DNA make up genes.</a:t>
            </a:r>
          </a:p>
          <a:p>
            <a:r>
              <a:rPr lang="en-US" sz="1800" b="1" dirty="0"/>
              <a:t>Gene</a:t>
            </a:r>
            <a:r>
              <a:rPr lang="en-US" sz="1800" dirty="0"/>
              <a:t> - sequence of DNA that controls or partially controls physical </a:t>
            </a:r>
            <a:r>
              <a:rPr lang="en-US" sz="1800" dirty="0" smtClean="0"/>
              <a:t>characteristics known as traits (eye color, hair color </a:t>
            </a:r>
            <a:r>
              <a:rPr lang="en-US" sz="1800" dirty="0" err="1" smtClean="0"/>
              <a:t>etc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A gene may have multiple possible variations or </a:t>
            </a:r>
            <a:r>
              <a:rPr lang="en-US" sz="1800" b="1" dirty="0" smtClean="0"/>
              <a:t>alleles</a:t>
            </a:r>
            <a:r>
              <a:rPr lang="en-US" sz="1800" dirty="0" smtClean="0"/>
              <a:t> (a specific version of a gene).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A specific gene may code for hair color and the different alleles of that gene affect what the hair color will be.</a:t>
            </a:r>
          </a:p>
          <a:p>
            <a:endParaRPr lang="en-US" sz="17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Genotype vs phenotype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61044"/>
            <a:ext cx="8367220" cy="1813560"/>
          </a:xfrm>
        </p:spPr>
        <p:txBody>
          <a:bodyPr>
            <a:normAutofit/>
          </a:bodyPr>
          <a:lstStyle/>
          <a:p>
            <a:pPr marL="342900" indent="-342900">
              <a:buAutoNum type="alphaLcParenBoth"/>
            </a:pPr>
            <a:r>
              <a:rPr lang="en-US" sz="1700" b="1" dirty="0" smtClean="0"/>
              <a:t>Genotype</a:t>
            </a:r>
            <a:r>
              <a:rPr lang="en-US" sz="1700" dirty="0" smtClean="0"/>
              <a:t> </a:t>
            </a:r>
            <a:r>
              <a:rPr lang="en-US" sz="1700" dirty="0"/>
              <a:t>refers to the genetic makeup of an individual based on the genetic material (DNA) </a:t>
            </a:r>
            <a:r>
              <a:rPr lang="en-US" sz="1700" dirty="0" smtClean="0"/>
              <a:t>inherited from </a:t>
            </a:r>
            <a:r>
              <a:rPr lang="en-US" sz="1700" dirty="0"/>
              <a:t>one’s parents</a:t>
            </a:r>
            <a:r>
              <a:rPr lang="en-US" sz="17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700" b="1" dirty="0" smtClean="0"/>
              <a:t>Phenotype</a:t>
            </a:r>
            <a:r>
              <a:rPr lang="en-US" sz="1700" dirty="0" smtClean="0"/>
              <a:t> </a:t>
            </a:r>
            <a:r>
              <a:rPr lang="en-US" sz="1700" dirty="0"/>
              <a:t>describes an individual’s observable characteristics, such as hair color, skin color</a:t>
            </a:r>
            <a:r>
              <a:rPr lang="en-US" sz="1700" dirty="0" smtClean="0"/>
              <a:t>, height</a:t>
            </a:r>
            <a:r>
              <a:rPr lang="en-US" sz="1700" dirty="0"/>
              <a:t>, and build. </a:t>
            </a:r>
            <a:endParaRPr lang="en-US" sz="1700" dirty="0" smtClean="0"/>
          </a:p>
          <a:p>
            <a:r>
              <a:rPr lang="en-US" sz="1300" dirty="0"/>
              <a:t>Figure </a:t>
            </a:r>
            <a:r>
              <a:rPr lang="en-US" sz="1300" dirty="0" smtClean="0"/>
              <a:t>3.4 (credit </a:t>
            </a:r>
            <a:r>
              <a:rPr lang="en-US" sz="1300" dirty="0"/>
              <a:t>a: modification of work by Caroline Davis; credit b: modification of work by Cory </a:t>
            </a:r>
            <a:r>
              <a:rPr lang="en-US" sz="1300" dirty="0" err="1"/>
              <a:t>Zanker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3_01_GenoPheno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36" b="-11736"/>
          <a:stretch>
            <a:fillRect/>
          </a:stretch>
        </p:blipFill>
        <p:spPr>
          <a:xfrm>
            <a:off x="315385" y="1258536"/>
            <a:ext cx="8509035" cy="3693730"/>
          </a:xfrm>
        </p:spPr>
      </p:pic>
      <p:sp>
        <p:nvSpPr>
          <p:cNvPr id="4" name="TextBox 3"/>
          <p:cNvSpPr txBox="1"/>
          <p:nvPr/>
        </p:nvSpPr>
        <p:spPr>
          <a:xfrm>
            <a:off x="1581150" y="125749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8205" y="1257496"/>
            <a:ext cx="191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PHENOTYPE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Dominant v Recessive alleles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9579" y="1134006"/>
            <a:ext cx="8374841" cy="3652308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/>
              <a:t>The majority inheritable traits are </a:t>
            </a:r>
            <a:r>
              <a:rPr lang="en-US" sz="1700" dirty="0" smtClean="0"/>
              <a:t>controlled </a:t>
            </a:r>
            <a:r>
              <a:rPr lang="en-US" sz="1700" dirty="0"/>
              <a:t>by more than just one </a:t>
            </a:r>
            <a:r>
              <a:rPr lang="en-US" sz="1700" dirty="0" smtClean="0"/>
              <a:t>gene and </a:t>
            </a:r>
            <a:r>
              <a:rPr lang="en-US" sz="1700" dirty="0"/>
              <a:t>in such cases, they are known as polygenic traits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Some traits are controlled by one gene. 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Alleles can be dominant or recessive. In the example below, A is the dominant allele for flower color (purple) and a is the recessive allele for flower color (white).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Possession of a dominant allele will always result in expression of that phenotype. This could be inherited from one parent (Aa) or both parents (AA).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The phenotype of a recessive allele will only be physically expressed if the person is homozygous for that allele, meaning they inherited a recessive allele from BOTH parents (aa).</a:t>
            </a:r>
          </a:p>
          <a:p>
            <a:pPr>
              <a:spcBef>
                <a:spcPts val="480"/>
              </a:spcBef>
            </a:pPr>
            <a:endParaRPr lang="en-US" sz="1700" dirty="0"/>
          </a:p>
          <a:p>
            <a:pPr>
              <a:spcBef>
                <a:spcPts val="480"/>
              </a:spcBef>
            </a:pP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67" y="4279819"/>
            <a:ext cx="6200775" cy="2090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47701"/>
            <a:ext cx="348615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Heterozygous</a:t>
            </a:r>
            <a:r>
              <a:rPr lang="en-US" sz="1700" dirty="0"/>
              <a:t> - consisting of two different alleles </a:t>
            </a:r>
            <a:r>
              <a:rPr lang="en-US" sz="1700" dirty="0" smtClean="0"/>
              <a:t>(Aa).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Homozygous</a:t>
            </a:r>
            <a:r>
              <a:rPr lang="en-US" sz="1700" dirty="0"/>
              <a:t> - consisting of two identical alleles </a:t>
            </a:r>
            <a:r>
              <a:rPr lang="en-US" sz="1700" dirty="0" smtClean="0"/>
              <a:t>(AA/aa).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88656" y="6216079"/>
            <a:ext cx="214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(Credit: B4FA)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9149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11476</TotalTime>
  <Words>3733</Words>
  <Application>Microsoft Macintosh PowerPoint</Application>
  <PresentationFormat>On-screen Show (4:3)</PresentationFormat>
  <Paragraphs>315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Apple Chancery</vt:lpstr>
      <vt:lpstr>Arial Black</vt:lpstr>
      <vt:lpstr>Calibri</vt:lpstr>
      <vt:lpstr>Mangal</vt:lpstr>
      <vt:lpstr>Arial</vt:lpstr>
      <vt:lpstr>Essential</vt:lpstr>
      <vt:lpstr>PowerPoint Presentation</vt:lpstr>
      <vt:lpstr>biopsychology</vt:lpstr>
      <vt:lpstr>Human genetics</vt:lpstr>
      <vt:lpstr>THEORY OF EVOLUTION</vt:lpstr>
      <vt:lpstr>Charles darwin</vt:lpstr>
      <vt:lpstr>tHEORY OF evolution</vt:lpstr>
      <vt:lpstr>Genetic variation</vt:lpstr>
      <vt:lpstr>Genotype vs phenotype</vt:lpstr>
      <vt:lpstr>Dominant v Recessive alleles</vt:lpstr>
      <vt:lpstr>Punnett squares</vt:lpstr>
      <vt:lpstr>Punnett squares</vt:lpstr>
      <vt:lpstr>gene-environment interactions</vt:lpstr>
      <vt:lpstr>Cells of the nervous system</vt:lpstr>
      <vt:lpstr>Neuron structure</vt:lpstr>
      <vt:lpstr>THE SYNAPSE</vt:lpstr>
      <vt:lpstr>Neuronal communication</vt:lpstr>
      <vt:lpstr>Neuronal communication</vt:lpstr>
      <vt:lpstr>Action potential</vt:lpstr>
      <vt:lpstr>Action Potential</vt:lpstr>
      <vt:lpstr>Reuptake</vt:lpstr>
      <vt:lpstr>Neurotransmitters</vt:lpstr>
      <vt:lpstr>drugs</vt:lpstr>
      <vt:lpstr>Parts of THE NERVOUS SYSTEM</vt:lpstr>
      <vt:lpstr>The peripheral nervous system</vt:lpstr>
      <vt:lpstr>SUBDIVISIONS OF THE NERVOUS SYSTEM</vt:lpstr>
      <vt:lpstr>The autonomic nervous system</vt:lpstr>
      <vt:lpstr>The brain and spinal cord</vt:lpstr>
      <vt:lpstr>The two hemispheres</vt:lpstr>
      <vt:lpstr>The corpus callosum</vt:lpstr>
      <vt:lpstr>Forebrain, midbrain &amp; Hindbrain</vt:lpstr>
      <vt:lpstr>Forebrain structures</vt:lpstr>
      <vt:lpstr>Cerebral cortex: Lobes of the brain</vt:lpstr>
      <vt:lpstr>The frontal lobe</vt:lpstr>
      <vt:lpstr>Phineas gage</vt:lpstr>
      <vt:lpstr>The parietal lobe</vt:lpstr>
      <vt:lpstr>The temporal lobe</vt:lpstr>
      <vt:lpstr>The occipital lobe</vt:lpstr>
      <vt:lpstr>The thalamus</vt:lpstr>
      <vt:lpstr>THE LIMBIC SYSTEM</vt:lpstr>
      <vt:lpstr>The midbrain</vt:lpstr>
      <vt:lpstr>The hindbrain</vt:lpstr>
      <vt:lpstr>BRAIN IMAGING</vt:lpstr>
      <vt:lpstr>Computerized tomography (CT) SCAN</vt:lpstr>
      <vt:lpstr>Positron emission tomography  (PET) SCAN</vt:lpstr>
      <vt:lpstr>Mri and fmri</vt:lpstr>
      <vt:lpstr>Electroencephalography (eeg)</vt:lpstr>
      <vt:lpstr>THE ENDOCRINE SYSTEM:</vt:lpstr>
    </vt:vector>
  </TitlesOfParts>
  <Company>WNI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Pam Costa</cp:lastModifiedBy>
  <cp:revision>108</cp:revision>
  <dcterms:created xsi:type="dcterms:W3CDTF">2012-06-04T02:13:36Z</dcterms:created>
  <dcterms:modified xsi:type="dcterms:W3CDTF">2018-08-28T16:16:10Z</dcterms:modified>
</cp:coreProperties>
</file>