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0" r:id="rId3"/>
    <p:sldId id="312" r:id="rId4"/>
    <p:sldId id="277" r:id="rId5"/>
    <p:sldId id="282" r:id="rId6"/>
    <p:sldId id="322" r:id="rId7"/>
    <p:sldId id="281" r:id="rId8"/>
    <p:sldId id="285" r:id="rId9"/>
    <p:sldId id="286" r:id="rId10"/>
    <p:sldId id="284" r:id="rId11"/>
    <p:sldId id="314" r:id="rId12"/>
    <p:sldId id="283" r:id="rId13"/>
    <p:sldId id="289" r:id="rId14"/>
    <p:sldId id="288" r:id="rId15"/>
    <p:sldId id="287" r:id="rId16"/>
    <p:sldId id="290" r:id="rId17"/>
    <p:sldId id="291" r:id="rId18"/>
    <p:sldId id="315" r:id="rId19"/>
    <p:sldId id="316" r:id="rId20"/>
    <p:sldId id="323" r:id="rId21"/>
    <p:sldId id="293" r:id="rId22"/>
    <p:sldId id="306" r:id="rId23"/>
    <p:sldId id="324" r:id="rId24"/>
    <p:sldId id="317" r:id="rId25"/>
    <p:sldId id="304" r:id="rId26"/>
    <p:sldId id="318" r:id="rId27"/>
    <p:sldId id="295" r:id="rId28"/>
    <p:sldId id="319" r:id="rId29"/>
    <p:sldId id="296" r:id="rId30"/>
    <p:sldId id="325" r:id="rId31"/>
    <p:sldId id="320" r:id="rId32"/>
    <p:sldId id="309" r:id="rId33"/>
    <p:sldId id="311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510"/>
    <a:srgbClr val="6CB255"/>
    <a:srgbClr val="E5D419"/>
    <a:srgbClr val="212F62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0" autoAdjust="0"/>
    <p:restoredTop sz="91916" autoAdjust="0"/>
  </p:normalViewPr>
  <p:slideViewPr>
    <p:cSldViewPr snapToGrid="0" snapToObjects="1">
      <p:cViewPr>
        <p:scale>
          <a:sx n="83" d="100"/>
          <a:sy n="83" d="100"/>
        </p:scale>
        <p:origin x="864" y="-1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FD50-6BC5-2548-B63F-1750C5C4C129}" type="datetimeFigureOut">
              <a:rPr lang="en-US" smtClean="0"/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52052-4ED1-6444-B773-44FCEDEBE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0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52052-4ED1-6444-B773-44FCEDEBEC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52052-4ED1-6444-B773-44FCEDEBEC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August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August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August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2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8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g"/><Relationship Id="rId3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Psychology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4 STATE OF CONSCIOUSNESS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1" y="5507235"/>
            <a:ext cx="1507110" cy="1077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areas involved in sleep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51840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pineal and pituitary glands secrete a number of hormones during sleep.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2_Pituitary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10" r="-22410"/>
          <a:stretch>
            <a:fillRect/>
          </a:stretch>
        </p:blipFill>
        <p:spPr>
          <a:xfrm>
            <a:off x="457200" y="1375892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7285220" y="2818151"/>
            <a:ext cx="1234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4.7</a:t>
            </a:r>
          </a:p>
        </p:txBody>
      </p:sp>
    </p:spTree>
    <p:extLst>
      <p:ext uri="{BB962C8B-B14F-4D97-AF65-F5344CB8AC3E}">
        <p14:creationId xmlns:p14="http://schemas.microsoft.com/office/powerpoint/2010/main" val="26896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sleep?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86381"/>
            <a:ext cx="8062912" cy="5214419"/>
          </a:xfrm>
        </p:spPr>
        <p:txBody>
          <a:bodyPr>
            <a:normAutofit lnSpcReduction="10000"/>
          </a:bodyPr>
          <a:lstStyle/>
          <a:p>
            <a:pPr>
              <a:spcBef>
                <a:spcPts val="480"/>
              </a:spcBef>
            </a:pPr>
            <a:r>
              <a:rPr lang="en-US" sz="1700" b="1" u="sng" dirty="0" smtClean="0">
                <a:solidFill>
                  <a:srgbClr val="6CB255"/>
                </a:solidFill>
              </a:rPr>
              <a:t>Adaptive Function (Evolutionary Hypotheses)</a:t>
            </a:r>
          </a:p>
          <a:p>
            <a:pPr marL="342900" indent="-34290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Sleep is essential to restore resources that are expended during the day.</a:t>
            </a:r>
          </a:p>
          <a:p>
            <a:pPr marL="342900" indent="-34290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Sleep is an adaptive response to predatory risks, which increase in darkness.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There is little evidence to support these explanations.</a:t>
            </a:r>
          </a:p>
          <a:p>
            <a:pPr>
              <a:spcBef>
                <a:spcPts val="480"/>
              </a:spcBef>
            </a:pPr>
            <a:r>
              <a:rPr lang="en-US" sz="1700" b="1" u="sng" dirty="0" smtClean="0">
                <a:solidFill>
                  <a:srgbClr val="6CB255"/>
                </a:solidFill>
              </a:rPr>
              <a:t>Cognitive Function</a:t>
            </a:r>
          </a:p>
          <a:p>
            <a:pPr>
              <a:spcBef>
                <a:spcPts val="480"/>
              </a:spcBef>
            </a:pPr>
            <a:r>
              <a:rPr lang="en-US" sz="1700" dirty="0" smtClean="0">
                <a:solidFill>
                  <a:schemeClr val="tx1"/>
                </a:solidFill>
              </a:rPr>
              <a:t>Focuses on sleeps importance for cognitive function and memory formation.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Research shows that sleep deprivation results in disruptions in cognition and memory deficits.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These impairments become more severe as the amount of sleep deprivation increases.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Slow-wave sleep appears to be essential for effective memory formation.</a:t>
            </a:r>
          </a:p>
          <a:p>
            <a:pPr>
              <a:spcBef>
                <a:spcPts val="480"/>
              </a:spcBef>
            </a:pPr>
            <a:r>
              <a:rPr lang="en-US" sz="1700" b="1" u="sng" dirty="0">
                <a:solidFill>
                  <a:srgbClr val="6CB255"/>
                </a:solidFill>
              </a:rPr>
              <a:t>Benefits of sleep</a:t>
            </a:r>
          </a:p>
          <a:p>
            <a:pPr>
              <a:spcBef>
                <a:spcPts val="480"/>
              </a:spcBef>
            </a:pPr>
            <a:r>
              <a:rPr lang="en-US" sz="1700" dirty="0"/>
              <a:t>Maintaining a healthy weight, lowering stress levels, improving mood, increased motor coordination as well as many benefits related to cognition and memory formation.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3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sleep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61061" y="6303364"/>
            <a:ext cx="6211626" cy="554636"/>
          </a:xfrm>
        </p:spPr>
        <p:txBody>
          <a:bodyPr>
            <a:normAutofit/>
          </a:bodyPr>
          <a:lstStyle/>
          <a:p>
            <a:r>
              <a:rPr lang="en-US" sz="1400" dirty="0"/>
              <a:t>Figure </a:t>
            </a:r>
            <a:r>
              <a:rPr lang="en-US" sz="1400" smtClean="0"/>
              <a:t>4.8 (</a:t>
            </a:r>
            <a:r>
              <a:rPr lang="en-US" sz="1400" dirty="0"/>
              <a:t>credit “</a:t>
            </a:r>
            <a:r>
              <a:rPr lang="en-US" sz="1400" dirty="0" smtClean="0"/>
              <a:t>sleeping</a:t>
            </a:r>
            <a:r>
              <a:rPr lang="en-US" sz="1400" dirty="0"/>
              <a:t>”: </a:t>
            </a:r>
            <a:r>
              <a:rPr lang="en-US" sz="1400" dirty="0" smtClean="0"/>
              <a:t>modification </a:t>
            </a:r>
            <a:r>
              <a:rPr lang="en-US" sz="1400" dirty="0"/>
              <a:t>of work by Ryan </a:t>
            </a:r>
            <a:r>
              <a:rPr lang="en-US" sz="1400" dirty="0" err="1"/>
              <a:t>Vaarsi</a:t>
            </a:r>
            <a:r>
              <a:rPr lang="en-US" sz="1400" dirty="0"/>
              <a:t>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3_SleepCycle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51" r="-16651"/>
          <a:stretch>
            <a:fillRect/>
          </a:stretch>
        </p:blipFill>
        <p:spPr>
          <a:xfrm>
            <a:off x="-295456" y="1330035"/>
            <a:ext cx="9954845" cy="4321349"/>
          </a:xfrm>
        </p:spPr>
      </p:pic>
    </p:spTree>
    <p:extLst>
      <p:ext uri="{BB962C8B-B14F-4D97-AF65-F5344CB8AC3E}">
        <p14:creationId xmlns:p14="http://schemas.microsoft.com/office/powerpoint/2010/main" val="18004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Brainwaves during sleep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168473"/>
            <a:ext cx="8062912" cy="1166382"/>
          </a:xfrm>
        </p:spPr>
        <p:txBody>
          <a:bodyPr>
            <a:normAutofit/>
          </a:bodyPr>
          <a:lstStyle/>
          <a:p>
            <a:r>
              <a:rPr lang="en-US" sz="1700" dirty="0"/>
              <a:t>Brainwave activity changes dramatically across the different stages of sleep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Changes in brain wave activity can be visualized using EEG.</a:t>
            </a:r>
          </a:p>
          <a:p>
            <a:endParaRPr lang="en-US" sz="17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3_Stages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12" r="-47612"/>
          <a:stretch>
            <a:fillRect/>
          </a:stretch>
        </p:blipFill>
        <p:spPr>
          <a:xfrm>
            <a:off x="847898" y="2085168"/>
            <a:ext cx="10590415" cy="4597248"/>
          </a:xfrm>
        </p:spPr>
      </p:pic>
      <p:sp>
        <p:nvSpPr>
          <p:cNvPr id="2" name="TextBox 1"/>
          <p:cNvSpPr txBox="1"/>
          <p:nvPr/>
        </p:nvSpPr>
        <p:spPr>
          <a:xfrm>
            <a:off x="7772687" y="6374639"/>
            <a:ext cx="134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85524"/>
            <a:ext cx="2718262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Alpha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relatively low frequency, relatively high amplitude, synchronized.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Theta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low frequency, low amplitude.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Delta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low frequency, high amplitude, desynchronized.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4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466"/>
            <a:ext cx="8062912" cy="659535"/>
          </a:xfrm>
        </p:spPr>
        <p:txBody>
          <a:bodyPr/>
          <a:lstStyle/>
          <a:p>
            <a:r>
              <a:rPr lang="en-US" dirty="0" smtClean="0"/>
              <a:t>Stages 1 and 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3082072"/>
            <a:ext cx="3944319" cy="3614510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solidFill>
                  <a:srgbClr val="6CB255"/>
                </a:solidFill>
              </a:rPr>
              <a:t>STAGE 2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The body goes into deep relaxation.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Theta waves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Characterized </a:t>
            </a:r>
            <a:r>
              <a:rPr lang="en-US" sz="1700" dirty="0"/>
              <a:t>by the appearance of both sleep spindles </a:t>
            </a:r>
            <a:r>
              <a:rPr lang="en-US" sz="1700" dirty="0" smtClean="0"/>
              <a:t>and K-complexes.</a:t>
            </a:r>
            <a:endParaRPr lang="en-US" sz="1700" dirty="0"/>
          </a:p>
          <a:p>
            <a:r>
              <a:rPr lang="en-US" sz="1700" b="1" dirty="0" smtClean="0"/>
              <a:t>Sleep spindles </a:t>
            </a:r>
            <a:r>
              <a:rPr lang="mr-IN" sz="1700" dirty="0" smtClean="0"/>
              <a:t>–</a:t>
            </a:r>
            <a:r>
              <a:rPr lang="en-US" sz="1700" dirty="0" smtClean="0"/>
              <a:t> rapid burst of high frequency brainwaves.</a:t>
            </a:r>
          </a:p>
          <a:p>
            <a:r>
              <a:rPr lang="en-US" sz="1700" b="1" dirty="0" smtClean="0"/>
              <a:t>K-complexes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very high amplitude pattern of brain activity.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3_Stage2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32" r="-29232"/>
          <a:stretch>
            <a:fillRect/>
          </a:stretch>
        </p:blipFill>
        <p:spPr>
          <a:xfrm>
            <a:off x="3437633" y="3082072"/>
            <a:ext cx="6829496" cy="2964651"/>
          </a:xfrm>
        </p:spPr>
      </p:pic>
      <p:sp>
        <p:nvSpPr>
          <p:cNvPr id="2" name="TextBox 1"/>
          <p:cNvSpPr txBox="1"/>
          <p:nvPr/>
        </p:nvSpPr>
        <p:spPr>
          <a:xfrm>
            <a:off x="7285220" y="5861154"/>
            <a:ext cx="142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4.10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57200" y="1061219"/>
            <a:ext cx="8367221" cy="1898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6CB255"/>
                </a:solidFill>
              </a:rPr>
              <a:t>STAGE 1</a:t>
            </a:r>
          </a:p>
          <a:p>
            <a:pPr marL="342900" indent="-342900">
              <a:buFontTx/>
              <a:buChar char="-"/>
            </a:pPr>
            <a:r>
              <a:rPr lang="en-US" sz="1700" dirty="0"/>
              <a:t>Transitional phase occurring between wakefulness and sleep.</a:t>
            </a:r>
          </a:p>
          <a:p>
            <a:pPr marL="342900" indent="-342900">
              <a:buFontTx/>
              <a:buChar char="-"/>
            </a:pPr>
            <a:r>
              <a:rPr lang="en-US" sz="1700" dirty="0" smtClean="0"/>
              <a:t>Rates of respiration and heartbeat slow down.</a:t>
            </a:r>
          </a:p>
          <a:p>
            <a:pPr marL="342900" indent="-342900">
              <a:buFontTx/>
              <a:buChar char="-"/>
            </a:pPr>
            <a:r>
              <a:rPr lang="en-US" sz="1700" dirty="0" smtClean="0"/>
              <a:t>Overall muscle tension and core body temperature decrease.</a:t>
            </a:r>
            <a:endParaRPr lang="en-US" sz="1700" dirty="0"/>
          </a:p>
          <a:p>
            <a:pPr marL="342900" indent="-342900">
              <a:buFontTx/>
              <a:buChar char="-"/>
            </a:pPr>
            <a:r>
              <a:rPr lang="en-US" sz="1700" dirty="0"/>
              <a:t>Alpha </a:t>
            </a:r>
            <a:r>
              <a:rPr lang="en-US" sz="1700" dirty="0" smtClean="0"/>
              <a:t>waves.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475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3 and 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727385"/>
            <a:ext cx="8062912" cy="998879"/>
          </a:xfrm>
        </p:spPr>
        <p:txBody>
          <a:bodyPr>
            <a:normAutofit/>
          </a:bodyPr>
          <a:lstStyle/>
          <a:p>
            <a:pPr marL="342900" indent="-342900">
              <a:buAutoNum type="alphaLcParenBoth"/>
            </a:pPr>
            <a:r>
              <a:rPr lang="en-US" sz="1600" dirty="0" smtClean="0"/>
              <a:t>Delta waves</a:t>
            </a:r>
            <a:endParaRPr lang="en-US" sz="1600" dirty="0"/>
          </a:p>
          <a:p>
            <a:pPr marL="342900" indent="-342900">
              <a:buAutoNum type="alphaLcParenBoth"/>
            </a:pPr>
            <a:r>
              <a:rPr lang="en-US" sz="1600" dirty="0" smtClean="0"/>
              <a:t>Slow-wave </a:t>
            </a:r>
            <a:r>
              <a:rPr lang="en-US" sz="1600" dirty="0"/>
              <a:t>stage 3 </a:t>
            </a:r>
            <a:r>
              <a:rPr lang="en-US" sz="1600" dirty="0" smtClean="0"/>
              <a:t>and </a:t>
            </a:r>
            <a:r>
              <a:rPr lang="nl-NL" sz="1600" dirty="0" smtClean="0"/>
              <a:t>stage </a:t>
            </a:r>
            <a:r>
              <a:rPr lang="nl-NL" sz="1600" dirty="0"/>
              <a:t>4 sleep.</a:t>
            </a:r>
            <a:endParaRPr lang="en-US" sz="16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9" name="Picture Placeholder 8" descr="CNX_Psych_04_03_Deltawaves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8" b="-8298"/>
          <a:stretch>
            <a:fillRect/>
          </a:stretch>
        </p:blipFill>
        <p:spPr>
          <a:xfrm>
            <a:off x="654802" y="2648591"/>
            <a:ext cx="7667705" cy="3328513"/>
          </a:xfrm>
        </p:spPr>
      </p:pic>
      <p:sp>
        <p:nvSpPr>
          <p:cNvPr id="2" name="TextBox 1"/>
          <p:cNvSpPr txBox="1"/>
          <p:nvPr/>
        </p:nvSpPr>
        <p:spPr>
          <a:xfrm>
            <a:off x="7739710" y="6226824"/>
            <a:ext cx="140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8" y="1217779"/>
            <a:ext cx="8062912" cy="20415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dirty="0" smtClean="0"/>
              <a:t>Known as slow-wave sleep. 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dirty="0" smtClean="0"/>
              <a:t>Delta waves.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dirty="0" smtClean="0"/>
              <a:t>Respiration and heart rate slow down further.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endParaRPr lang="en-US" dirty="0" smtClean="0"/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eye movement (rem)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966847"/>
            <a:ext cx="8367222" cy="709944"/>
          </a:xfrm>
        </p:spPr>
        <p:txBody>
          <a:bodyPr>
            <a:noAutofit/>
          </a:bodyPr>
          <a:lstStyle/>
          <a:p>
            <a:r>
              <a:rPr lang="en-US" sz="1600" dirty="0"/>
              <a:t>Figure </a:t>
            </a:r>
            <a:r>
              <a:rPr lang="en-US" sz="1600" dirty="0" smtClean="0"/>
              <a:t>4.12 </a:t>
            </a:r>
            <a:r>
              <a:rPr lang="en-US" sz="1500" dirty="0" smtClean="0">
                <a:solidFill>
                  <a:srgbClr val="6CB255"/>
                </a:solidFill>
              </a:rPr>
              <a:t>(a) </a:t>
            </a:r>
            <a:r>
              <a:rPr lang="en-US" sz="1600" dirty="0" smtClean="0"/>
              <a:t>A period of rapid eye movement is marked by the short red line segment, which looks very similar </a:t>
            </a:r>
            <a:r>
              <a:rPr lang="en-US" sz="1600" smtClean="0"/>
              <a:t>to brainwaves </a:t>
            </a:r>
            <a:r>
              <a:rPr lang="en-US" sz="1600" dirty="0" smtClean="0"/>
              <a:t>seen </a:t>
            </a:r>
            <a:r>
              <a:rPr lang="en-US" sz="1500" dirty="0" smtClean="0">
                <a:solidFill>
                  <a:srgbClr val="6CB255"/>
                </a:solidFill>
              </a:rPr>
              <a:t>(b)</a:t>
            </a:r>
            <a:r>
              <a:rPr lang="en-US" sz="1500" dirty="0" smtClean="0"/>
              <a:t> </a:t>
            </a:r>
            <a:r>
              <a:rPr lang="en-US" sz="1600" dirty="0" smtClean="0"/>
              <a:t>during wakefulness.</a:t>
            </a:r>
            <a:endParaRPr lang="en-US" sz="15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3_REM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41" b="-7041"/>
          <a:stretch>
            <a:fillRect/>
          </a:stretch>
        </p:blipFill>
        <p:spPr>
          <a:xfrm>
            <a:off x="799091" y="2695696"/>
            <a:ext cx="7379130" cy="3203244"/>
          </a:xfrm>
        </p:spPr>
      </p:pic>
      <p:sp>
        <p:nvSpPr>
          <p:cNvPr id="2" name="TextBox 1"/>
          <p:cNvSpPr txBox="1"/>
          <p:nvPr/>
        </p:nvSpPr>
        <p:spPr>
          <a:xfrm>
            <a:off x="457199" y="993035"/>
            <a:ext cx="8367222" cy="157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Rapid eye movements.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Paralysis of voluntary muscles.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Dreams.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Brain waves are similar to those seen during wakefulness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Hypnogram</a:t>
            </a:r>
            <a:r>
              <a:rPr lang="en-US" dirty="0"/>
              <a:t> </a:t>
            </a:r>
            <a:r>
              <a:rPr lang="en-US" dirty="0" smtClean="0"/>
              <a:t>of sleep stages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107454"/>
            <a:ext cx="8062912" cy="1166382"/>
          </a:xfrm>
        </p:spPr>
        <p:txBody>
          <a:bodyPr>
            <a:normAutofit lnSpcReduction="10000"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A </a:t>
            </a:r>
            <a:r>
              <a:rPr lang="en-US" sz="1700" dirty="0" err="1"/>
              <a:t>hypnogram</a:t>
            </a:r>
            <a:r>
              <a:rPr lang="en-US" sz="1700" dirty="0"/>
              <a:t> is a diagram of the stages of sleep as they occur during a period of sleep. </a:t>
            </a:r>
            <a:endParaRPr lang="en-US" sz="1700" dirty="0" smtClean="0"/>
          </a:p>
          <a:p>
            <a:pPr>
              <a:spcBef>
                <a:spcPts val="480"/>
              </a:spcBef>
            </a:pPr>
            <a:r>
              <a:rPr lang="en-US" sz="1700" dirty="0" smtClean="0"/>
              <a:t>This </a:t>
            </a:r>
            <a:r>
              <a:rPr lang="en-US" sz="1700" dirty="0" err="1" smtClean="0"/>
              <a:t>hypnogram</a:t>
            </a:r>
            <a:r>
              <a:rPr lang="en-US" sz="1700" dirty="0" smtClean="0"/>
              <a:t> </a:t>
            </a:r>
            <a:r>
              <a:rPr lang="en-US" sz="1700" dirty="0"/>
              <a:t>illustrates how an individual moves through the various stages of sleep.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3_Hypnogram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0" r="-27380"/>
          <a:stretch>
            <a:fillRect/>
          </a:stretch>
        </p:blipFill>
        <p:spPr>
          <a:xfrm>
            <a:off x="457199" y="1300209"/>
            <a:ext cx="8062913" cy="3500071"/>
          </a:xfrm>
        </p:spPr>
      </p:pic>
      <p:sp>
        <p:nvSpPr>
          <p:cNvPr id="2" name="TextBox 1"/>
          <p:cNvSpPr txBox="1"/>
          <p:nvPr/>
        </p:nvSpPr>
        <p:spPr>
          <a:xfrm>
            <a:off x="7222210" y="3750590"/>
            <a:ext cx="1297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4.13</a:t>
            </a:r>
          </a:p>
        </p:txBody>
      </p:sp>
    </p:spTree>
    <p:extLst>
      <p:ext uri="{BB962C8B-B14F-4D97-AF65-F5344CB8AC3E}">
        <p14:creationId xmlns:p14="http://schemas.microsoft.com/office/powerpoint/2010/main" val="12818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115878"/>
            <a:ext cx="8367221" cy="5517397"/>
          </a:xfrm>
        </p:spPr>
        <p:txBody>
          <a:bodyPr>
            <a:normAutofit lnSpcReduction="10000"/>
          </a:bodyPr>
          <a:lstStyle/>
          <a:p>
            <a:r>
              <a:rPr lang="en-US" sz="1700" dirty="0" smtClean="0"/>
              <a:t>There are many theories on the meaning of dreams that vary across different cultures and periods of time.</a:t>
            </a:r>
          </a:p>
          <a:p>
            <a:r>
              <a:rPr lang="en-US" sz="1700" b="1" dirty="0" smtClean="0"/>
              <a:t>Sigmund Freud: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Saw dreams as a way to gain access to the unconscious.</a:t>
            </a:r>
          </a:p>
          <a:p>
            <a:pPr marL="1017270" lvl="1" indent="-285750">
              <a:buFont typeface="Arial" charset="0"/>
              <a:buChar char="•"/>
            </a:pPr>
            <a:r>
              <a:rPr lang="en-US" sz="1700" b="1" dirty="0"/>
              <a:t>Manifest content </a:t>
            </a:r>
            <a:r>
              <a:rPr lang="mr-IN" sz="1700" dirty="0"/>
              <a:t>–</a:t>
            </a:r>
            <a:r>
              <a:rPr lang="en-US" sz="1700" dirty="0"/>
              <a:t> the actual content of the dream.</a:t>
            </a:r>
          </a:p>
          <a:p>
            <a:pPr marL="1017270" lvl="1" indent="-285750">
              <a:buFont typeface="Arial" charset="0"/>
              <a:buChar char="•"/>
            </a:pPr>
            <a:r>
              <a:rPr lang="en-US" sz="1700" b="1" dirty="0"/>
              <a:t>Latent content </a:t>
            </a:r>
            <a:r>
              <a:rPr lang="mr-IN" sz="1700" dirty="0"/>
              <a:t>–</a:t>
            </a:r>
            <a:r>
              <a:rPr lang="en-US" sz="1700" dirty="0"/>
              <a:t> the hidden meaning of the dream</a:t>
            </a:r>
            <a:r>
              <a:rPr lang="en-US" sz="1700" dirty="0" smtClean="0"/>
              <a:t>.</a:t>
            </a:r>
          </a:p>
          <a:p>
            <a:r>
              <a:rPr lang="en-US" sz="1700" b="1" dirty="0" smtClean="0"/>
              <a:t>Carl Jung: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Believed that dreams allowed us to tap into the collective unconscious.</a:t>
            </a:r>
          </a:p>
          <a:p>
            <a:pPr lvl="1" indent="0">
              <a:buNone/>
            </a:pPr>
            <a:r>
              <a:rPr lang="en-US" sz="1700" b="1" dirty="0" smtClean="0"/>
              <a:t>Collective unconscious </a:t>
            </a:r>
            <a:r>
              <a:rPr lang="mr-IN" sz="1700" dirty="0" smtClean="0"/>
              <a:t>–</a:t>
            </a:r>
            <a:r>
              <a:rPr lang="en-US" sz="1700" dirty="0" smtClean="0"/>
              <a:t> theoretical repository of information shared by all people across cultures.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Believed that certain symbols in dreams reflected universal archetypes.</a:t>
            </a:r>
          </a:p>
          <a:p>
            <a:r>
              <a:rPr lang="en-US" sz="1700" b="1" dirty="0" smtClean="0"/>
              <a:t>Research: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Dreams may represent life events that are important to the dreamer.</a:t>
            </a:r>
            <a:endParaRPr lang="en-US" sz="1700" dirty="0"/>
          </a:p>
          <a:p>
            <a:pPr marL="285750" indent="-285750">
              <a:buFontTx/>
              <a:buChar char="-"/>
            </a:pPr>
            <a:r>
              <a:rPr lang="en-US" sz="1700" dirty="0" smtClean="0"/>
              <a:t>Dreaming may represent a state of </a:t>
            </a:r>
            <a:r>
              <a:rPr lang="en-US" sz="1700" dirty="0" err="1" smtClean="0"/>
              <a:t>protoconsciousness</a:t>
            </a:r>
            <a:r>
              <a:rPr lang="en-US" sz="1700" dirty="0" smtClean="0"/>
              <a:t>, or a virtual reality, in the mind that helps a person during consciousness.</a:t>
            </a:r>
          </a:p>
          <a:p>
            <a:pPr lvl="1" indent="0">
              <a:buNone/>
            </a:pPr>
            <a:r>
              <a:rPr lang="en-US" sz="1700" b="1" dirty="0" smtClean="0"/>
              <a:t>Lucid dreams </a:t>
            </a:r>
            <a:r>
              <a:rPr lang="mr-IN" sz="1700" dirty="0" smtClean="0"/>
              <a:t>–</a:t>
            </a:r>
            <a:r>
              <a:rPr lang="en-US" sz="1700" dirty="0" smtClean="0"/>
              <a:t> certain aspects of wakefulness are maintained during a dreaming state. A person becomes aware that they are dreaming.</a:t>
            </a: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4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INSOMNIA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352635"/>
            <a:ext cx="8062912" cy="53116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480"/>
              </a:spcBef>
            </a:pPr>
            <a:r>
              <a:rPr lang="en-US" sz="1800" dirty="0" smtClean="0"/>
              <a:t>Defined by difficulty falling or staying asleep - for at least 3 nights a week for at least one month’s time.</a:t>
            </a:r>
          </a:p>
          <a:p>
            <a:pPr>
              <a:spcBef>
                <a:spcPts val="480"/>
              </a:spcBef>
            </a:pPr>
            <a:r>
              <a:rPr lang="en-US" sz="1800" dirty="0" smtClean="0"/>
              <a:t>The most common sleep disorder.</a:t>
            </a:r>
          </a:p>
          <a:p>
            <a:pPr>
              <a:spcBef>
                <a:spcPts val="480"/>
              </a:spcBef>
            </a:pPr>
            <a:r>
              <a:rPr lang="en-US" sz="1800" dirty="0"/>
              <a:t>M</a:t>
            </a:r>
            <a:r>
              <a:rPr lang="en-US" sz="1800" dirty="0" smtClean="0"/>
              <a:t>an be associated with symptoms of depression.</a:t>
            </a:r>
          </a:p>
          <a:p>
            <a:pPr>
              <a:spcBef>
                <a:spcPts val="480"/>
              </a:spcBef>
            </a:pPr>
            <a:r>
              <a:rPr lang="en-US" sz="1800" b="1" dirty="0" smtClean="0"/>
              <a:t>Contributing factors include: </a:t>
            </a:r>
            <a:endParaRPr lang="en-US" sz="1800" b="1" dirty="0"/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800" dirty="0" smtClean="0"/>
              <a:t>Age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800" dirty="0"/>
              <a:t>D</a:t>
            </a:r>
            <a:r>
              <a:rPr lang="en-US" sz="1800" dirty="0" smtClean="0"/>
              <a:t>rug use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800" dirty="0" smtClean="0"/>
              <a:t>Exercise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800" dirty="0"/>
              <a:t>M</a:t>
            </a:r>
            <a:r>
              <a:rPr lang="en-US" sz="1800" dirty="0" smtClean="0"/>
              <a:t>ental status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800" dirty="0"/>
              <a:t>B</a:t>
            </a:r>
            <a:r>
              <a:rPr lang="en-US" sz="1800" dirty="0" smtClean="0"/>
              <a:t>edtime routines</a:t>
            </a:r>
          </a:p>
          <a:p>
            <a:pPr>
              <a:spcBef>
                <a:spcPts val="480"/>
              </a:spcBef>
            </a:pPr>
            <a:r>
              <a:rPr lang="en-US" sz="1800" b="1" dirty="0" smtClean="0"/>
              <a:t>Treatment: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800" dirty="0" smtClean="0"/>
              <a:t>Stress management techniques.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800" dirty="0" smtClean="0"/>
              <a:t>Changes in problematic behaviors that could contribute to insomnia.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800" dirty="0" smtClean="0"/>
              <a:t>Cognitive-behavioral therapy which focuses on cognitive processes and problem behaviors.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8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consciousness?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636302"/>
            <a:ext cx="8062912" cy="928698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Sleep, which we all experience, is a quiet and mysterious pause in our daily lives. </a:t>
            </a:r>
            <a:endParaRPr lang="en-US" sz="1600" dirty="0" smtClean="0"/>
          </a:p>
          <a:p>
            <a:r>
              <a:rPr lang="en-US" sz="1400" dirty="0"/>
              <a:t>Figure </a:t>
            </a:r>
            <a:r>
              <a:rPr lang="en-US" sz="1400" dirty="0" smtClean="0"/>
              <a:t>4.1 Two </a:t>
            </a:r>
            <a:r>
              <a:rPr lang="en-US" sz="1400" dirty="0"/>
              <a:t>sleeping </a:t>
            </a:r>
            <a:r>
              <a:rPr lang="en-US" sz="1400" dirty="0" smtClean="0"/>
              <a:t>children are </a:t>
            </a:r>
            <a:r>
              <a:rPr lang="en-US" sz="1400" dirty="0"/>
              <a:t>depicted in this 1895 oil painting titled </a:t>
            </a:r>
            <a:r>
              <a:rPr lang="en-US" sz="1400" i="1" dirty="0" err="1"/>
              <a:t>Zwei</a:t>
            </a:r>
            <a:r>
              <a:rPr lang="en-US" sz="1400" i="1" dirty="0"/>
              <a:t> </a:t>
            </a:r>
            <a:r>
              <a:rPr lang="en-US" sz="1400" i="1" dirty="0" err="1"/>
              <a:t>schlafende</a:t>
            </a:r>
            <a:r>
              <a:rPr lang="en-US" sz="1400" i="1" dirty="0"/>
              <a:t> </a:t>
            </a:r>
            <a:r>
              <a:rPr lang="en-US" sz="1400" i="1" dirty="0" err="1"/>
              <a:t>Mädchen</a:t>
            </a:r>
            <a:r>
              <a:rPr lang="en-US" sz="1400" i="1" dirty="0"/>
              <a:t> auf der </a:t>
            </a:r>
            <a:r>
              <a:rPr lang="en-US" sz="1400" i="1" dirty="0" err="1"/>
              <a:t>Ofenbank</a:t>
            </a:r>
            <a:r>
              <a:rPr lang="en-US" sz="1400" dirty="0"/>
              <a:t>, which translates as “</a:t>
            </a:r>
            <a:r>
              <a:rPr lang="en-US" sz="1400" dirty="0" smtClean="0"/>
              <a:t>two sleeping </a:t>
            </a:r>
            <a:r>
              <a:rPr lang="en-US" sz="1400" dirty="0"/>
              <a:t>girls on the stove,” by Swiss painter Albert Anker.</a:t>
            </a:r>
            <a:r>
              <a:rPr lang="cs-CZ" sz="1400" dirty="0" smtClean="0"/>
              <a:t>)</a:t>
            </a:r>
            <a:endParaRPr lang="en-US" sz="14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0_Pereda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09" r="-20909"/>
          <a:stretch>
            <a:fillRect/>
          </a:stretch>
        </p:blipFill>
        <p:spPr>
          <a:xfrm>
            <a:off x="973149" y="2684656"/>
            <a:ext cx="6799538" cy="2951646"/>
          </a:xfrm>
        </p:spPr>
      </p:pic>
      <p:sp>
        <p:nvSpPr>
          <p:cNvPr id="4" name="Rectangle 3"/>
          <p:cNvSpPr/>
          <p:nvPr/>
        </p:nvSpPr>
        <p:spPr>
          <a:xfrm>
            <a:off x="457199" y="1228293"/>
            <a:ext cx="8367222" cy="10182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Consciousness</a:t>
            </a:r>
            <a:r>
              <a:rPr lang="en-US" sz="1700" dirty="0"/>
              <a:t> </a:t>
            </a:r>
            <a:r>
              <a:rPr lang="mr-IN" sz="1700" dirty="0"/>
              <a:t>–</a:t>
            </a:r>
            <a:r>
              <a:rPr lang="en-US" sz="1700" dirty="0"/>
              <a:t> awareness of internal and external stimuli such as feelings of hunger and pain or detection of light.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Wakefulness</a:t>
            </a:r>
            <a:r>
              <a:rPr lang="en-US" sz="1700" dirty="0"/>
              <a:t> </a:t>
            </a:r>
            <a:r>
              <a:rPr lang="mr-IN" sz="1700" dirty="0"/>
              <a:t>–</a:t>
            </a:r>
            <a:r>
              <a:rPr lang="en-US" sz="1700" dirty="0"/>
              <a:t> high levels of sensory awareness, thought, and behavior.</a:t>
            </a:r>
          </a:p>
        </p:txBody>
      </p:sp>
    </p:spTree>
    <p:extLst>
      <p:ext uri="{BB962C8B-B14F-4D97-AF65-F5344CB8AC3E}">
        <p14:creationId xmlns:p14="http://schemas.microsoft.com/office/powerpoint/2010/main" val="27184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Parasomnia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82316"/>
            <a:ext cx="8367221" cy="5528450"/>
          </a:xfrm>
        </p:spPr>
        <p:txBody>
          <a:bodyPr>
            <a:noAutofit/>
          </a:bodyPr>
          <a:lstStyle/>
          <a:p>
            <a:r>
              <a:rPr lang="en-US" sz="1700" dirty="0" smtClean="0"/>
              <a:t>Parasomnias involve unwanted motor behavior/experiences throughout the sleep cycle. They include:</a:t>
            </a:r>
          </a:p>
          <a:p>
            <a:r>
              <a:rPr lang="en-US" sz="1700" b="1" dirty="0" smtClean="0"/>
              <a:t>Sleep walking: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Usually occurs during slow-wave sleep.</a:t>
            </a:r>
            <a:endParaRPr lang="en-US" sz="1700" dirty="0"/>
          </a:p>
          <a:p>
            <a:r>
              <a:rPr lang="en-US" sz="1700" b="1" dirty="0" smtClean="0"/>
              <a:t>REM sleep behavior disorder: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Occurs when the muscle paralysis associated with REM sleep does not occur.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Includes high levels of physical activity during REM sleep.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Often treated with Clonazepam (an anti-anxiety medication).</a:t>
            </a:r>
          </a:p>
          <a:p>
            <a:r>
              <a:rPr lang="en-US" sz="1700" b="1" dirty="0" smtClean="0"/>
              <a:t>Restless leg syndrome: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Involves uncomfortable sensations in the legs when trying to fall asleep that are relieved by moving the legs.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Can be treated with a variety of medications.</a:t>
            </a:r>
          </a:p>
          <a:p>
            <a:r>
              <a:rPr lang="en-US" sz="1700" b="1" dirty="0" smtClean="0"/>
              <a:t>Night terrors: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Sleeper experiences a sense of panic and may scream or attempt to escape.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Occur during NREM sleep.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APNEA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772687" y="6313497"/>
            <a:ext cx="1228241" cy="381772"/>
          </a:xfrm>
        </p:spPr>
        <p:txBody>
          <a:bodyPr>
            <a:normAutofit/>
          </a:bodyPr>
          <a:lstStyle/>
          <a:p>
            <a:r>
              <a:rPr lang="en-US" sz="1400" dirty="0"/>
              <a:t>Figure </a:t>
            </a:r>
            <a:r>
              <a:rPr lang="en-US" sz="1400" smtClean="0"/>
              <a:t>4.14 </a:t>
            </a:r>
            <a:endParaRPr lang="en-US" sz="15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441" y="4389893"/>
            <a:ext cx="5606430" cy="2305376"/>
          </a:xfrm>
        </p:spPr>
      </p:pic>
      <p:sp>
        <p:nvSpPr>
          <p:cNvPr id="2" name="TextBox 1"/>
          <p:cNvSpPr txBox="1"/>
          <p:nvPr/>
        </p:nvSpPr>
        <p:spPr>
          <a:xfrm>
            <a:off x="444869" y="993035"/>
            <a:ext cx="8379551" cy="3695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Occurs when individuals stop breathing during their sleep, usually for 10-20 seconds or longer.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Repeated disruptions in sleep lead to increased levels of fatigue.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Common in people that are overweight.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2 types: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Obstructive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airway becomes blocked and air is prevented from entering the lungs.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Central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CNS fails to initiate breaths.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Treatment can include a continuous positive airway pressure (CPAP) device which pumps air into the person’s airways.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124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SUDDEN INFANT DEATH SYNDROME (SIDS)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73786" y="4102250"/>
            <a:ext cx="4333306" cy="2068263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 smtClean="0"/>
              <a:t>The </a:t>
            </a:r>
            <a:r>
              <a:rPr lang="en-US" sz="1600" dirty="0"/>
              <a:t>Safe to Sleep campaign educates the public about how to minimize risk factors associated </a:t>
            </a:r>
            <a:r>
              <a:rPr lang="en-US" sz="1600" dirty="0" smtClean="0"/>
              <a:t>with SIDS</a:t>
            </a:r>
            <a:r>
              <a:rPr lang="en-US" sz="1600" dirty="0"/>
              <a:t>. This campaign is sponsored in part by the National Institute of Child Health and Human Development.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4_SIDS.jpg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5" r="-8535"/>
          <a:stretch>
            <a:fillRect/>
          </a:stretch>
        </p:blipFill>
        <p:spPr>
          <a:xfrm>
            <a:off x="3522071" y="1432191"/>
            <a:ext cx="5621929" cy="2440452"/>
          </a:xfrm>
        </p:spPr>
      </p:pic>
      <p:sp>
        <p:nvSpPr>
          <p:cNvPr id="2" name="TextBox 1"/>
          <p:cNvSpPr txBox="1"/>
          <p:nvPr/>
        </p:nvSpPr>
        <p:spPr>
          <a:xfrm>
            <a:off x="7578671" y="6170513"/>
            <a:ext cx="1565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42771"/>
            <a:ext cx="332438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</a:pPr>
            <a:r>
              <a:rPr lang="en-US" sz="1700" dirty="0" smtClean="0"/>
              <a:t>Occurs when an infant stops breathing during sleep and dies.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Infants younger than 12 months are at the highest risk.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Boys have a greater risk than girls.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</a:pPr>
            <a:r>
              <a:rPr lang="en-US" sz="1700" dirty="0" smtClean="0"/>
              <a:t>Contributing factors: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Premature birth.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Smoking within the home.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Hyperthermia.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805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narcolepsy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1" y="1091151"/>
            <a:ext cx="8190854" cy="2657197"/>
          </a:xfrm>
        </p:spPr>
        <p:txBody>
          <a:bodyPr>
            <a:normAutofit lnSpcReduction="10000"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Involves an irresistible urge to fall asleep during waking hours.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Often triggered by states of heightened arousal or stress.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Shares many features of REM sleep including:</a:t>
            </a:r>
          </a:p>
          <a:p>
            <a:pPr>
              <a:spcBef>
                <a:spcPts val="480"/>
              </a:spcBef>
            </a:pPr>
            <a:r>
              <a:rPr lang="en-US" sz="1700" b="1" dirty="0" smtClean="0"/>
              <a:t>Cataplexy </a:t>
            </a:r>
            <a:r>
              <a:rPr lang="mr-IN" sz="1700" dirty="0"/>
              <a:t>–</a:t>
            </a:r>
            <a:r>
              <a:rPr lang="en-US" sz="1700" dirty="0"/>
              <a:t> loss of muscle tone while </a:t>
            </a:r>
            <a:r>
              <a:rPr lang="en-US" sz="1700" dirty="0" smtClean="0"/>
              <a:t>awake or in some cases complete paralysis of the voluntary muscles.</a:t>
            </a:r>
          </a:p>
          <a:p>
            <a:pPr>
              <a:spcBef>
                <a:spcPts val="480"/>
              </a:spcBef>
            </a:pPr>
            <a:r>
              <a:rPr lang="en-US" sz="1700" b="1" dirty="0" smtClean="0"/>
              <a:t>Hypnagogic hallucinations </a:t>
            </a:r>
            <a:r>
              <a:rPr lang="en-US" sz="1700" dirty="0" smtClean="0"/>
              <a:t>- vivid, dream-like hallucinations.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Treatment </a:t>
            </a:r>
            <a:r>
              <a:rPr lang="mr-IN" sz="1700" dirty="0" smtClean="0"/>
              <a:t>–</a:t>
            </a:r>
            <a:r>
              <a:rPr lang="en-US" sz="1700" dirty="0" smtClean="0"/>
              <a:t> psychomotor stimulant drugs.</a:t>
            </a:r>
            <a:endParaRPr lang="en-US" sz="1700" dirty="0"/>
          </a:p>
          <a:p>
            <a:pPr>
              <a:spcBef>
                <a:spcPts val="480"/>
              </a:spcBef>
            </a:pP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94" y="3604778"/>
            <a:ext cx="5586948" cy="3006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152" y="6000365"/>
            <a:ext cx="1514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(Credit: Valley Sleep Center)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4935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SUBSTANCE USE disorders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96962"/>
            <a:ext cx="8062912" cy="2302376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Substance use disorder is a compulsive pattern of drug use despite negative consequences (DSM-5 definition).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Involves physical and psychological dependence.</a:t>
            </a:r>
          </a:p>
          <a:p>
            <a:pPr>
              <a:spcBef>
                <a:spcPts val="480"/>
              </a:spcBef>
            </a:pPr>
            <a:r>
              <a:rPr lang="en-US" sz="1700" b="1" dirty="0" smtClean="0"/>
              <a:t>Physiological dependence  </a:t>
            </a:r>
            <a:r>
              <a:rPr lang="en-US" sz="1700" dirty="0" smtClean="0"/>
              <a:t>- involves changes in normal bodily functions and withdrawal upon cessation of use.</a:t>
            </a:r>
          </a:p>
          <a:p>
            <a:pPr>
              <a:spcBef>
                <a:spcPts val="480"/>
              </a:spcBef>
            </a:pPr>
            <a:r>
              <a:rPr lang="en-US" sz="1700" b="1" dirty="0" smtClean="0"/>
              <a:t>Psychological dependence </a:t>
            </a:r>
            <a:r>
              <a:rPr lang="mr-IN" sz="1700" dirty="0" smtClean="0"/>
              <a:t>–</a:t>
            </a:r>
            <a:r>
              <a:rPr lang="en-US" sz="1700" dirty="0" smtClean="0"/>
              <a:t> emotional need for the drug.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190" y="3376136"/>
            <a:ext cx="2365497" cy="3193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199" y="3494283"/>
            <a:ext cx="4202566" cy="268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Tolerance</a:t>
            </a:r>
            <a:r>
              <a:rPr lang="en-US" sz="1700" dirty="0"/>
              <a:t> </a:t>
            </a:r>
            <a:r>
              <a:rPr lang="mr-IN" sz="1700" dirty="0"/>
              <a:t>–</a:t>
            </a:r>
            <a:r>
              <a:rPr lang="en-US" sz="1700" dirty="0"/>
              <a:t> occurs when a person requires more and more of a drug to achieve effects previously experienced at lower doses; linked to physiological dependence.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/>
              <a:t>Withdrawal</a:t>
            </a:r>
            <a:r>
              <a:rPr lang="en-US" sz="1700" dirty="0"/>
              <a:t> </a:t>
            </a:r>
            <a:r>
              <a:rPr lang="mr-IN" sz="1700" dirty="0"/>
              <a:t>–</a:t>
            </a:r>
            <a:r>
              <a:rPr lang="en-US" sz="1700" dirty="0"/>
              <a:t> negative symptoms experienced when drug use is discontinued.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48984" y="6297615"/>
            <a:ext cx="1899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(Credit: DSM5)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0134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DRUG CATEGORIES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1679" y="1055713"/>
            <a:ext cx="4734732" cy="5544705"/>
          </a:xfrm>
        </p:spPr>
      </p:pic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1031" y="6077198"/>
            <a:ext cx="3293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</a:t>
            </a:r>
            <a:r>
              <a:rPr lang="en-US" sz="1400"/>
              <a:t>4.16 </a:t>
            </a:r>
            <a:r>
              <a:rPr lang="en-US" sz="1400" smtClean="0"/>
              <a:t>(</a:t>
            </a:r>
            <a:r>
              <a:rPr lang="en-US" sz="1400" dirty="0"/>
              <a:t>credit: modification of work by </a:t>
            </a:r>
            <a:r>
              <a:rPr lang="de-DE" sz="1400" dirty="0"/>
              <a:t>Derrick </a:t>
            </a:r>
            <a:r>
              <a:rPr lang="de-DE" sz="1400" dirty="0" err="1"/>
              <a:t>Snider</a:t>
            </a:r>
            <a:r>
              <a:rPr lang="de-DE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68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DEPRESSANTS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32578"/>
            <a:ext cx="8062912" cy="4916345"/>
          </a:xfrm>
        </p:spPr>
        <p:txBody>
          <a:bodyPr>
            <a:normAutofit/>
          </a:bodyPr>
          <a:lstStyle/>
          <a:p>
            <a:r>
              <a:rPr lang="en-US" sz="1700" b="1" dirty="0" smtClean="0"/>
              <a:t>Depressants </a:t>
            </a:r>
            <a:r>
              <a:rPr lang="mr-IN" sz="1700" dirty="0" smtClean="0"/>
              <a:t>–</a:t>
            </a:r>
            <a:r>
              <a:rPr lang="en-US" sz="1700" dirty="0" smtClean="0"/>
              <a:t> drugs that suppress the central nervous system activity.</a:t>
            </a:r>
          </a:p>
          <a:p>
            <a:r>
              <a:rPr lang="en-US" sz="1700" dirty="0" smtClean="0"/>
              <a:t>Usually GABA </a:t>
            </a:r>
            <a:r>
              <a:rPr lang="en-US" sz="1700" dirty="0"/>
              <a:t>agonists which have a quieting effect on the brain</a:t>
            </a:r>
            <a:r>
              <a:rPr lang="en-US" sz="1700" dirty="0" smtClean="0"/>
              <a:t>.</a:t>
            </a:r>
          </a:p>
          <a:p>
            <a:r>
              <a:rPr lang="en-US" sz="1700" dirty="0" smtClean="0"/>
              <a:t>Work by binding to GABA receptors which makes the neuron less likely to fire.</a:t>
            </a:r>
          </a:p>
          <a:p>
            <a:r>
              <a:rPr lang="en-US" sz="1700" dirty="0" smtClean="0"/>
              <a:t>Include: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Alcohol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Barbiturates (anticonvulsant medication)</a:t>
            </a:r>
          </a:p>
          <a:p>
            <a:pPr marL="285750" indent="-285750">
              <a:buFontTx/>
              <a:buChar char="-"/>
            </a:pPr>
            <a:r>
              <a:rPr lang="en-US" sz="1700" dirty="0"/>
              <a:t>B</a:t>
            </a:r>
            <a:r>
              <a:rPr lang="en-US" sz="1700" dirty="0" smtClean="0"/>
              <a:t>enzodiazepines (anti-anxiety medication)</a:t>
            </a:r>
          </a:p>
          <a:p>
            <a:r>
              <a:rPr lang="en-US" sz="1700" b="1" dirty="0" smtClean="0"/>
              <a:t>Alcohol: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Decreases reaction time and visual acuity.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Lowers levels of alertness.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Reduces behavioral control.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Can result in complete loss of consciousness.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2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gaba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036825"/>
            <a:ext cx="8367221" cy="1712687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GABA-gated chloride (Cl-) channel is embedded in the cell membrane of certain neurons. </a:t>
            </a:r>
            <a:r>
              <a:rPr lang="en-US" sz="1600" dirty="0" smtClean="0"/>
              <a:t>The channel </a:t>
            </a:r>
            <a:r>
              <a:rPr lang="en-US" sz="1600" dirty="0"/>
              <a:t>has multiple receptor sites where alcohol, barbiturates, and benzodiazepines bind to exert their effects. </a:t>
            </a:r>
            <a:r>
              <a:rPr lang="en-US" sz="1600" dirty="0" smtClean="0"/>
              <a:t>This opens </a:t>
            </a:r>
            <a:r>
              <a:rPr lang="en-US" sz="1600" dirty="0"/>
              <a:t>the chloride channel, allowing negatively-charged chloride ions (Cl-) into </a:t>
            </a:r>
            <a:r>
              <a:rPr lang="en-US" sz="1600" dirty="0" smtClean="0"/>
              <a:t>the neuron's </a:t>
            </a:r>
            <a:r>
              <a:rPr lang="en-US" sz="1600" dirty="0"/>
              <a:t>cell body. </a:t>
            </a:r>
            <a:r>
              <a:rPr lang="en-US" sz="1600" dirty="0" smtClean="0"/>
              <a:t>Changing </a:t>
            </a:r>
            <a:r>
              <a:rPr lang="en-US" sz="1600" dirty="0"/>
              <a:t>its charge in a negative direction pushes the </a:t>
            </a:r>
            <a:r>
              <a:rPr lang="en-US" sz="1600" dirty="0" smtClean="0"/>
              <a:t>neuron </a:t>
            </a:r>
            <a:r>
              <a:rPr lang="en-US" sz="1600" i="1" dirty="0" smtClean="0"/>
              <a:t>away </a:t>
            </a:r>
            <a:r>
              <a:rPr lang="en-US" sz="1600" dirty="0"/>
              <a:t>from firing; thus, activating </a:t>
            </a:r>
            <a:r>
              <a:rPr lang="en-US" sz="1600" dirty="0" smtClean="0"/>
              <a:t>a GABA </a:t>
            </a:r>
            <a:r>
              <a:rPr lang="en-US" sz="1600" dirty="0"/>
              <a:t>neuron has a quieting effect on </a:t>
            </a:r>
            <a:r>
              <a:rPr lang="en-US" sz="1600" dirty="0" smtClean="0"/>
              <a:t>the brain.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5_Drugtypes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455" r="-61455"/>
          <a:stretch>
            <a:fillRect/>
          </a:stretch>
        </p:blipFill>
        <p:spPr>
          <a:xfrm>
            <a:off x="-402706" y="785246"/>
            <a:ext cx="9546706" cy="4060104"/>
          </a:xfrm>
        </p:spPr>
      </p:pic>
      <p:sp>
        <p:nvSpPr>
          <p:cNvPr id="2" name="TextBox 1"/>
          <p:cNvSpPr txBox="1"/>
          <p:nvPr/>
        </p:nvSpPr>
        <p:spPr>
          <a:xfrm>
            <a:off x="6713665" y="4533666"/>
            <a:ext cx="1248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4.17</a:t>
            </a:r>
          </a:p>
        </p:txBody>
      </p:sp>
    </p:spTree>
    <p:extLst>
      <p:ext uri="{BB962C8B-B14F-4D97-AF65-F5344CB8AC3E}">
        <p14:creationId xmlns:p14="http://schemas.microsoft.com/office/powerpoint/2010/main" val="26328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062152"/>
            <a:ext cx="8062912" cy="3478851"/>
          </a:xfrm>
        </p:spPr>
        <p:txBody>
          <a:bodyPr>
            <a:normAutofit/>
          </a:bodyPr>
          <a:lstStyle/>
          <a:p>
            <a:r>
              <a:rPr lang="en-US" sz="1700" b="1" dirty="0" smtClean="0"/>
              <a:t>Stimulants</a:t>
            </a:r>
            <a:r>
              <a:rPr lang="en-US" sz="1700" dirty="0" smtClean="0"/>
              <a:t> </a:t>
            </a:r>
            <a:r>
              <a:rPr lang="mr-IN" sz="1700" dirty="0" smtClean="0"/>
              <a:t>–</a:t>
            </a:r>
            <a:r>
              <a:rPr lang="en-US" sz="1700" dirty="0" smtClean="0"/>
              <a:t> Increase overall levels of neural activity.</a:t>
            </a:r>
          </a:p>
          <a:p>
            <a:r>
              <a:rPr lang="en-US" sz="1700" dirty="0" smtClean="0"/>
              <a:t>Usually dopamine agonists which work by preventing the reuptake of dopamine.</a:t>
            </a:r>
          </a:p>
          <a:p>
            <a:r>
              <a:rPr lang="en-US" sz="1700" dirty="0" smtClean="0"/>
              <a:t>Dopamine activity is associated with reward and craving, therefore these drugs can be highly addictive.</a:t>
            </a:r>
          </a:p>
          <a:p>
            <a:r>
              <a:rPr lang="en-US" sz="1700" dirty="0" smtClean="0"/>
              <a:t>Include: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Cocaine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Amphetamine</a:t>
            </a:r>
          </a:p>
          <a:p>
            <a:pPr marL="285750" indent="-285750">
              <a:buFontTx/>
              <a:buChar char="-"/>
            </a:pPr>
            <a:r>
              <a:rPr lang="en-US" sz="1700" dirty="0" err="1"/>
              <a:t>C</a:t>
            </a:r>
            <a:r>
              <a:rPr lang="en-US" sz="1700" dirty="0" err="1" smtClean="0"/>
              <a:t>athinones</a:t>
            </a:r>
            <a:r>
              <a:rPr lang="en-US" sz="1700" dirty="0" smtClean="0"/>
              <a:t> (i.e., bath salts)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MDMA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Placeholder 2" descr="CNX_Psych_04_05_Crackrock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929" r="-60929"/>
          <a:stretch>
            <a:fillRect/>
          </a:stretch>
        </p:blipFill>
        <p:spPr>
          <a:xfrm>
            <a:off x="3239146" y="2285375"/>
            <a:ext cx="6608049" cy="2416919"/>
          </a:xfr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4971001" y="4935066"/>
            <a:ext cx="3134613" cy="1658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Crack rocks like these are smoked to achieve a high. Smoking a drug allows it to enter the brain more rapidly, which can often enhance the user’s experience. </a:t>
            </a:r>
          </a:p>
          <a:p>
            <a:r>
              <a:rPr lang="en-US" sz="1400" dirty="0"/>
              <a:t>Figure </a:t>
            </a:r>
            <a:r>
              <a:rPr lang="en-US" sz="1400" dirty="0" smtClean="0"/>
              <a:t>4.18 (credit: modification of work by U.S. Department of Justice)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25504"/>
            <a:ext cx="3975315" cy="155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Side effects can include nausea, elevated </a:t>
            </a:r>
            <a:r>
              <a:rPr lang="en-US" sz="1700" dirty="0" smtClean="0"/>
              <a:t>blood pressure, increased heart rate, feelings of anxiety, hallucinations and paranoia.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9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Dopamine agonists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423921"/>
            <a:ext cx="8367221" cy="1166382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As </a:t>
            </a:r>
            <a:r>
              <a:rPr lang="en-US" sz="1700" dirty="0"/>
              <a:t>one of their mechanisms of action, cocaine and amphetamines block the reuptake of dopamine </a:t>
            </a:r>
            <a:r>
              <a:rPr lang="en-US" sz="1700" dirty="0" smtClean="0"/>
              <a:t>from the </a:t>
            </a:r>
            <a:r>
              <a:rPr lang="en-US" sz="1700" dirty="0"/>
              <a:t>synapse into the presynaptic cell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This results in a larger amount of dopamine in the synapse.</a:t>
            </a:r>
            <a:endParaRPr lang="en-US" sz="17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5_Stimulants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62" r="-46962"/>
          <a:stretch>
            <a:fillRect/>
          </a:stretch>
        </p:blipFill>
        <p:spPr>
          <a:xfrm>
            <a:off x="-81366" y="1178567"/>
            <a:ext cx="9140044" cy="3967648"/>
          </a:xfrm>
        </p:spPr>
      </p:pic>
      <p:sp>
        <p:nvSpPr>
          <p:cNvPr id="2" name="TextBox 1"/>
          <p:cNvSpPr txBox="1"/>
          <p:nvPr/>
        </p:nvSpPr>
        <p:spPr>
          <a:xfrm>
            <a:off x="6272232" y="4992327"/>
            <a:ext cx="2026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4.19</a:t>
            </a:r>
          </a:p>
        </p:txBody>
      </p:sp>
    </p:spTree>
    <p:extLst>
      <p:ext uri="{BB962C8B-B14F-4D97-AF65-F5344CB8AC3E}">
        <p14:creationId xmlns:p14="http://schemas.microsoft.com/office/powerpoint/2010/main" val="33170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RHYTHMS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223447"/>
            <a:ext cx="8367221" cy="5260479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A biological rhythm is an internal cycle of biological activity including: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Fluctuation of body temperature.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An individuals menstrual cycle.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Levels of alertness.</a:t>
            </a:r>
          </a:p>
          <a:p>
            <a:pPr>
              <a:spcBef>
                <a:spcPts val="480"/>
              </a:spcBef>
            </a:pPr>
            <a:endParaRPr lang="en-US" sz="1700" dirty="0"/>
          </a:p>
          <a:p>
            <a:pPr>
              <a:spcBef>
                <a:spcPts val="480"/>
              </a:spcBef>
            </a:pPr>
            <a:r>
              <a:rPr lang="en-US" sz="1700" b="1" dirty="0" smtClean="0"/>
              <a:t>Circadian rhythm </a:t>
            </a:r>
            <a:r>
              <a:rPr lang="mr-IN" sz="1700" dirty="0" smtClean="0"/>
              <a:t>–</a:t>
            </a:r>
            <a:r>
              <a:rPr lang="en-US" sz="1700" dirty="0" smtClean="0"/>
              <a:t> biological rhythm that occurs over approximately 24 hours.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Generated by the suprachiasmatic nucleus (SCN).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The sleep-wake cycle, one of our main circadian rhythms is linked to our environments natural light-dark cycle.</a:t>
            </a:r>
          </a:p>
          <a:p>
            <a:pPr>
              <a:spcBef>
                <a:spcPts val="480"/>
              </a:spcBef>
            </a:pPr>
            <a:endParaRPr lang="en-US" sz="1700" dirty="0" smtClean="0"/>
          </a:p>
          <a:p>
            <a:pPr>
              <a:spcBef>
                <a:spcPts val="480"/>
              </a:spcBef>
            </a:pPr>
            <a:r>
              <a:rPr lang="en-US" sz="1700" b="1" dirty="0" smtClean="0">
                <a:solidFill>
                  <a:srgbClr val="6CB255"/>
                </a:solidFill>
              </a:rPr>
              <a:t>What controls our biological rhythms?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The hypothalamus is responsible for maintaining homeostasis, the tendency to maintain a balance, or optimal level, within a biological system.</a:t>
            </a:r>
            <a:endParaRPr lang="en-US" sz="1700" dirty="0"/>
          </a:p>
          <a:p>
            <a:endParaRPr lang="en-US" sz="1700" dirty="0"/>
          </a:p>
          <a:p>
            <a:pPr marL="285750" indent="-285750">
              <a:buFontTx/>
              <a:buChar char="-"/>
            </a:pPr>
            <a:endParaRPr lang="en-US" sz="1700" dirty="0"/>
          </a:p>
          <a:p>
            <a:pPr marL="285750" indent="-285750">
              <a:buFontTx/>
              <a:buChar char="-"/>
            </a:pPr>
            <a:endParaRPr lang="en-US" sz="1700" dirty="0" smtClean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7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 and caffeine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294868"/>
            <a:ext cx="4424766" cy="4377512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Caffeine and nicotine are also stimulants.</a:t>
            </a:r>
          </a:p>
          <a:p>
            <a:pPr>
              <a:spcBef>
                <a:spcPts val="480"/>
              </a:spcBef>
            </a:pPr>
            <a:r>
              <a:rPr lang="en-US" sz="1700" b="1" dirty="0" smtClean="0"/>
              <a:t>Caffeine: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Involves antagonizing adenosine activity.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Increases levels of alertness and arousal.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endParaRPr lang="en-US" sz="1700" dirty="0" smtClean="0"/>
          </a:p>
          <a:p>
            <a:pPr>
              <a:spcBef>
                <a:spcPts val="480"/>
              </a:spcBef>
            </a:pPr>
            <a:r>
              <a:rPr lang="en-US" sz="1700" b="1" dirty="0" smtClean="0"/>
              <a:t>Nicotine: 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Interacts with acetylcholine receptors.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Highly addictive.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Plays a role in arousal and reward mechanisms.</a:t>
            </a:r>
            <a:endParaRPr lang="en-US" sz="1700" dirty="0"/>
          </a:p>
          <a:p>
            <a:pPr>
              <a:spcBef>
                <a:spcPts val="480"/>
              </a:spcBef>
            </a:pPr>
            <a:endParaRPr lang="en-US" sz="1700" dirty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00" y="3667978"/>
            <a:ext cx="3492500" cy="261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6100" y="6284178"/>
            <a:ext cx="2340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(Credit: Wikipedia)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887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199" y="1050430"/>
            <a:ext cx="8367221" cy="3661056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Serve </a:t>
            </a:r>
            <a:r>
              <a:rPr lang="en-US" sz="1700" dirty="0"/>
              <a:t>as analgesics </a:t>
            </a:r>
            <a:r>
              <a:rPr lang="en-US" sz="1700" dirty="0" smtClean="0"/>
              <a:t>(decrease pain) through </a:t>
            </a:r>
            <a:r>
              <a:rPr lang="en-US" sz="1700" dirty="0"/>
              <a:t>their effects on the endogenous opioid neurotransmitter system</a:t>
            </a:r>
            <a:r>
              <a:rPr lang="en-US" sz="1700" dirty="0" smtClean="0"/>
              <a:t>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Highly addictive.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Includes: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Heroine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Morphine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Methadone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/>
              <a:t>Codeine</a:t>
            </a:r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6" name="Picture Placeholder 3" descr="CNX_Psych_04_05_Heroin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10" b="-10410"/>
          <a:stretch>
            <a:fillRect/>
          </a:stretch>
        </p:blipFill>
        <p:spPr>
          <a:xfrm>
            <a:off x="1762285" y="4080499"/>
            <a:ext cx="5757048" cy="2499106"/>
          </a:xfrm>
        </p:spPr>
      </p:pic>
      <p:sp>
        <p:nvSpPr>
          <p:cNvPr id="7" name="TextBox 6"/>
          <p:cNvSpPr txBox="1"/>
          <p:nvPr/>
        </p:nvSpPr>
        <p:spPr>
          <a:xfrm>
            <a:off x="7470347" y="6271828"/>
            <a:ext cx="1656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4.20</a:t>
            </a:r>
          </a:p>
        </p:txBody>
      </p:sp>
    </p:spTree>
    <p:extLst>
      <p:ext uri="{BB962C8B-B14F-4D97-AF65-F5344CB8AC3E}">
        <p14:creationId xmlns:p14="http://schemas.microsoft.com/office/powerpoint/2010/main" val="1212583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HALLUCINOGENS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871935" y="4239258"/>
            <a:ext cx="3669143" cy="976393"/>
          </a:xfrm>
        </p:spPr>
        <p:txBody>
          <a:bodyPr>
            <a:normAutofit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4.21 Psychedelic </a:t>
            </a:r>
            <a:r>
              <a:rPr lang="en-US" sz="1400" dirty="0"/>
              <a:t>images like these are often associated with hallucinogenic compounds. (</a:t>
            </a:r>
            <a:r>
              <a:rPr lang="en-US" sz="1400" dirty="0" smtClean="0"/>
              <a:t>credit: modification </a:t>
            </a:r>
            <a:r>
              <a:rPr lang="en-US" sz="1400" dirty="0"/>
              <a:t>of work by “new 1lluminati”/Flickr)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4_05_Psychedelic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5" r="-36475"/>
          <a:stretch>
            <a:fillRect/>
          </a:stretch>
        </p:blipFill>
        <p:spPr>
          <a:xfrm>
            <a:off x="3425125" y="1191715"/>
            <a:ext cx="6562764" cy="2848863"/>
          </a:xfrm>
        </p:spPr>
      </p:pic>
      <p:sp>
        <p:nvSpPr>
          <p:cNvPr id="2" name="TextBox 1"/>
          <p:cNvSpPr txBox="1"/>
          <p:nvPr/>
        </p:nvSpPr>
        <p:spPr>
          <a:xfrm>
            <a:off x="457199" y="1191715"/>
            <a:ext cx="41767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Cause changes in sensory and perceptual experiences.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Can involve vivid hallucinations.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Variable with regards to the specific neurotransmitter systems they affect.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Mescaline and LSD </a:t>
            </a:r>
            <a:r>
              <a:rPr lang="en-US" sz="1700" dirty="0"/>
              <a:t>(serotonin agonists</a:t>
            </a:r>
            <a:r>
              <a:rPr lang="en-US" sz="1700" dirty="0" smtClean="0"/>
              <a:t>).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PCP and ketamine (NMDA glutamate receptor antagonists).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FontTx/>
              <a:buChar char="-"/>
            </a:pP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/>
          </a:p>
        </p:txBody>
      </p:sp>
      <p:pic>
        <p:nvPicPr>
          <p:cNvPr id="9" name="Picture Placeholder 3" descr="CNX_Psych_04_05_Marijuan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30" r="-12730"/>
          <a:stretch>
            <a:fillRect/>
          </a:stretch>
        </p:blipFill>
        <p:spPr>
          <a:xfrm>
            <a:off x="0" y="4557990"/>
            <a:ext cx="4796348" cy="2082071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4633991" y="5733063"/>
            <a:ext cx="4190429" cy="790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Figure 4.22 Medical marijuana shops are becoming more and more common in the United States.</a:t>
            </a:r>
            <a:r>
              <a:rPr lang="pt-BR" sz="1400" dirty="0" smtClean="0"/>
              <a:t>(</a:t>
            </a:r>
            <a:r>
              <a:rPr lang="pt-BR" sz="1400" dirty="0" err="1" smtClean="0"/>
              <a:t>credit</a:t>
            </a:r>
            <a:r>
              <a:rPr lang="pt-BR" sz="1400" dirty="0" smtClean="0"/>
              <a:t>: Laurie Avocado)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316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66291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Other states of consciousness:</a:t>
            </a:r>
            <a:br>
              <a:rPr lang="en-US" dirty="0" smtClean="0"/>
            </a:br>
            <a:r>
              <a:rPr lang="en-US" dirty="0" smtClean="0"/>
              <a:t>Hypnosis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CNX_Psych_04_06_Hypnotis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6" r="-6746"/>
          <a:stretch>
            <a:fillRect/>
          </a:stretch>
        </p:blipFill>
        <p:spPr>
          <a:xfrm>
            <a:off x="6376052" y="1652428"/>
            <a:ext cx="2547016" cy="332145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80694" y="1652428"/>
            <a:ext cx="5995357" cy="4422907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>
                <a:solidFill>
                  <a:schemeClr val="tx1"/>
                </a:solidFill>
              </a:rPr>
              <a:t>Hypnosis is an extreme focus on the self that involves suggested changes of behavior and experience.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Clinicians may use relaxation and suggestion in an attempt to alter the thoughts and perceptions of a patient.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Has been used to draw out information believed to be buried in someone’s memory.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Unlike portrayals in the media, individuals undergoing hypnosis are in control of their own behaviors.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People vary in their ability to be hypnotized.</a:t>
            </a:r>
          </a:p>
          <a:p>
            <a:pPr marL="285750" indent="-285750">
              <a:spcBef>
                <a:spcPts val="480"/>
              </a:spcBef>
              <a:buFontTx/>
              <a:buChar char="-"/>
            </a:pPr>
            <a:r>
              <a:rPr lang="en-US" sz="1700" dirty="0" smtClean="0">
                <a:solidFill>
                  <a:schemeClr val="tx1"/>
                </a:solidFill>
              </a:rPr>
              <a:t>Uses include pain management, treatment of depression and anxiety, quitting smoking and weight loss.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11" name="Picture 10" descr="OSC-Stacked-TM-RGB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5" y="241326"/>
            <a:ext cx="1051734" cy="7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2685" y="5238427"/>
            <a:ext cx="22937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4.23 Popular portrayals of hypnosis have led to some widely-held misconceptions.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751709"/>
          </a:xfrm>
        </p:spPr>
        <p:txBody>
          <a:bodyPr>
            <a:normAutofit fontScale="90000"/>
          </a:bodyPr>
          <a:lstStyle/>
          <a:p>
            <a:r>
              <a:rPr lang="en-US"/>
              <a:t>Other states of </a:t>
            </a:r>
            <a:r>
              <a:rPr lang="en-US" smtClean="0"/>
              <a:t>consciousness:</a:t>
            </a:r>
            <a:br>
              <a:rPr lang="en-US" smtClean="0"/>
            </a:br>
            <a:r>
              <a:rPr lang="en-US" smtClean="0"/>
              <a:t>meditation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563342"/>
            <a:ext cx="8367221" cy="1132014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lphaLcParenBoth"/>
            </a:pPr>
            <a:r>
              <a:rPr lang="en-US" sz="1400" dirty="0" smtClean="0"/>
              <a:t>This </a:t>
            </a:r>
            <a:r>
              <a:rPr lang="en-US" sz="1400" dirty="0"/>
              <a:t>is a statue of a meditating Buddha, representing one of the many religious traditions of </a:t>
            </a:r>
            <a:r>
              <a:rPr lang="en-US" sz="1400" dirty="0" smtClean="0"/>
              <a:t>which meditation </a:t>
            </a:r>
            <a:r>
              <a:rPr lang="en-US" sz="1400" dirty="0"/>
              <a:t>plays a part</a:t>
            </a:r>
            <a:r>
              <a:rPr lang="en-US" sz="14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400" dirty="0" smtClean="0"/>
              <a:t>People </a:t>
            </a:r>
            <a:r>
              <a:rPr lang="en-US" sz="1400" dirty="0"/>
              <a:t>practicing meditation may experience an alternate state of consciousness. </a:t>
            </a:r>
            <a:endParaRPr lang="en-US" sz="1400" dirty="0" smtClean="0"/>
          </a:p>
          <a:p>
            <a:r>
              <a:rPr lang="en-US" sz="1400" dirty="0"/>
              <a:t>Figure </a:t>
            </a:r>
            <a:r>
              <a:rPr lang="en-US" sz="1400" dirty="0" smtClean="0"/>
              <a:t>4.24 (credit a</a:t>
            </a:r>
            <a:r>
              <a:rPr lang="en-US" sz="1400" dirty="0"/>
              <a:t>: modification of </a:t>
            </a:r>
            <a:r>
              <a:rPr lang="en-US" sz="1400" dirty="0" smtClean="0"/>
              <a:t>work </a:t>
            </a:r>
            <a:r>
              <a:rPr lang="en-US" sz="1400" dirty="0"/>
              <a:t>by Jim </a:t>
            </a:r>
            <a:r>
              <a:rPr lang="en-US" sz="1400" dirty="0" err="1"/>
              <a:t>Epler</a:t>
            </a:r>
            <a:r>
              <a:rPr lang="en-US" sz="1400" dirty="0"/>
              <a:t>; credit b: modification of work by Caleb </a:t>
            </a:r>
            <a:r>
              <a:rPr lang="en-US" sz="1400" dirty="0" err="1"/>
              <a:t>Roenigk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4" name="Picture Placeholder 3" descr="CNX_Psych_04_06_Buddha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5" r="-5545"/>
          <a:stretch>
            <a:fillRect/>
          </a:stretch>
        </p:blipFill>
        <p:spPr>
          <a:xfrm>
            <a:off x="1540432" y="3003723"/>
            <a:ext cx="5896447" cy="2559619"/>
          </a:xfrm>
        </p:spPr>
      </p:pic>
      <p:sp>
        <p:nvSpPr>
          <p:cNvPr id="2" name="TextBox 1"/>
          <p:cNvSpPr txBox="1"/>
          <p:nvPr/>
        </p:nvSpPr>
        <p:spPr>
          <a:xfrm>
            <a:off x="457199" y="1115152"/>
            <a:ext cx="8367221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Meditation is the act of focusing on a single target such as breath or a repeated sound to increase awareness of the moment.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Meditation involves relaxed, yet focused, awareness.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 smtClean="0"/>
              <a:t>Shows promise in stress management, sleep quality, pain management and treatment of mood and anxiety disorder.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930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Circadian rhythms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622457"/>
            <a:ext cx="8062912" cy="1868284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This </a:t>
            </a:r>
            <a:r>
              <a:rPr lang="en-US" sz="1700" dirty="0"/>
              <a:t>chart illustrates the circadian change in body temperature over 28 hours in a group of eight </a:t>
            </a:r>
            <a:r>
              <a:rPr lang="en-US" sz="1700" dirty="0" smtClean="0"/>
              <a:t>young men</a:t>
            </a:r>
            <a:r>
              <a:rPr lang="en-US" sz="1700" dirty="0"/>
              <a:t>. Body temperature rises throughout the waking day, peaking in the afternoon, and falls during sleep with </a:t>
            </a:r>
            <a:r>
              <a:rPr lang="en-US" sz="1700" dirty="0" smtClean="0"/>
              <a:t>the lowest </a:t>
            </a:r>
            <a:r>
              <a:rPr lang="en-US" sz="1700" dirty="0"/>
              <a:t>point occurring during the very early morning hours.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1_Rhythms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23" r="-32723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6940445" y="4017364"/>
            <a:ext cx="104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4.2</a:t>
            </a:r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suprachiasmatic nucleus (SCN)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1"/>
            <a:ext cx="8062912" cy="17737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80"/>
              </a:spcBef>
            </a:pPr>
            <a:r>
              <a:rPr lang="en-US" sz="1700" dirty="0" smtClean="0"/>
              <a:t>The suprachiasmatic nucleus (SCN), located in the hypothalamus, serves as the brain’s clock mechanism. </a:t>
            </a:r>
          </a:p>
          <a:p>
            <a:pPr>
              <a:lnSpc>
                <a:spcPct val="110000"/>
              </a:lnSpc>
              <a:spcBef>
                <a:spcPts val="480"/>
              </a:spcBef>
            </a:pPr>
            <a:r>
              <a:rPr lang="en-US" sz="1700" dirty="0" smtClean="0"/>
              <a:t>The clock sets itself with light information received through projections from the retina, allowing it to synchronize with the outside world.</a:t>
            </a:r>
            <a:endParaRPr lang="en-US" sz="1700" dirty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1_SCN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82" r="-25782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7435121" y="4271554"/>
            <a:ext cx="1504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4.3</a:t>
            </a:r>
          </a:p>
        </p:txBody>
      </p:sp>
    </p:spTree>
    <p:extLst>
      <p:ext uri="{BB962C8B-B14F-4D97-AF65-F5344CB8AC3E}">
        <p14:creationId xmlns:p14="http://schemas.microsoft.com/office/powerpoint/2010/main" val="21209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Melatonin and sleep regulation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133280"/>
            <a:ext cx="8062912" cy="1977657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Our sleep—wake cycle is also regulated by other factors such as the hormone melatonin.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Melatonin release is stimulated by darkness, making us sleepy, and inhibited by daylight.</a:t>
            </a:r>
          </a:p>
          <a:p>
            <a:pPr>
              <a:spcBef>
                <a:spcPts val="480"/>
              </a:spcBef>
            </a:pPr>
            <a:r>
              <a:rPr lang="en-US" sz="1700" dirty="0" smtClean="0"/>
              <a:t>Melatonin is released by the pineal gland.</a:t>
            </a:r>
          </a:p>
          <a:p>
            <a:endParaRPr lang="en-US" dirty="0" smtClean="0"/>
          </a:p>
        </p:txBody>
      </p:sp>
      <p:pic>
        <p:nvPicPr>
          <p:cNvPr id="5" name="Picture 4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820" y="2908643"/>
            <a:ext cx="3811292" cy="3430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110937"/>
            <a:ext cx="3541363" cy="280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b="1" dirty="0"/>
              <a:t>Sleep regulation </a:t>
            </a:r>
            <a:r>
              <a:rPr lang="mr-IN" dirty="0"/>
              <a:t>–</a:t>
            </a:r>
            <a:r>
              <a:rPr lang="en-US" dirty="0"/>
              <a:t> the brain’s control of switching between sleep and wakefulness as well as coordinating this cycle with the outside world.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dirty="0"/>
              <a:t>Each person has an individual circadian pattern of activity known as a person’s </a:t>
            </a:r>
            <a:r>
              <a:rPr lang="en-US" dirty="0" err="1"/>
              <a:t>chronotype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56980" y="6338806"/>
            <a:ext cx="3363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(Credit: How sleep works - Luke </a:t>
            </a:r>
            <a:r>
              <a:rPr lang="en-US" sz="1400" dirty="0" err="1" smtClean="0"/>
              <a:t>Mastin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5687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DISRUPTIONS OF NORMAL SLEEP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465169" y="4370365"/>
            <a:ext cx="3244878" cy="2278408"/>
          </a:xfrm>
          <a:ln>
            <a:solidFill>
              <a:srgbClr val="72A510"/>
            </a:solidFill>
          </a:ln>
        </p:spPr>
        <p:txBody>
          <a:bodyPr>
            <a:noAutofit/>
          </a:bodyPr>
          <a:lstStyle/>
          <a:p>
            <a:pPr>
              <a:spcBef>
                <a:spcPts val="480"/>
              </a:spcBef>
            </a:pPr>
            <a:r>
              <a:rPr lang="en-US" sz="1700" dirty="0" smtClean="0"/>
              <a:t>Devices </a:t>
            </a:r>
            <a:r>
              <a:rPr lang="en-US" sz="1700" dirty="0"/>
              <a:t>like this are designed to provide exposure to bright light to help people maintain a </a:t>
            </a:r>
            <a:r>
              <a:rPr lang="en-US" sz="1700" dirty="0" smtClean="0"/>
              <a:t>regular circadian </a:t>
            </a:r>
            <a:r>
              <a:rPr lang="en-US" sz="1700" dirty="0"/>
              <a:t>cycle. They can be helpful for people working night shifts or for people affected by seasonal variations </a:t>
            </a:r>
            <a:r>
              <a:rPr lang="en-US" sz="1700" dirty="0" smtClean="0"/>
              <a:t>in light</a:t>
            </a:r>
            <a:r>
              <a:rPr lang="en-US" sz="1700" dirty="0"/>
              <a:t>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1_Brightlight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75" r="-36475"/>
          <a:stretch>
            <a:fillRect/>
          </a:stretch>
        </p:blipFill>
        <p:spPr>
          <a:xfrm>
            <a:off x="4355833" y="1545836"/>
            <a:ext cx="5502055" cy="2388415"/>
          </a:xfrm>
        </p:spPr>
      </p:pic>
      <p:sp>
        <p:nvSpPr>
          <p:cNvPr id="2" name="TextBox 1"/>
          <p:cNvSpPr txBox="1"/>
          <p:nvPr/>
        </p:nvSpPr>
        <p:spPr>
          <a:xfrm>
            <a:off x="457200" y="1545836"/>
            <a:ext cx="496720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Jet lag </a:t>
            </a:r>
            <a:r>
              <a:rPr lang="mr-IN" sz="1700" dirty="0" smtClean="0"/>
              <a:t>–</a:t>
            </a:r>
            <a:r>
              <a:rPr lang="en-US" sz="1700" dirty="0" smtClean="0"/>
              <a:t> Symptoms resulting from the mismatch between our internal circadian cycles and our environment.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Fatigue, sluggishness, irritability and insomnia.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</a:pPr>
            <a:r>
              <a:rPr lang="en-US" sz="1700" b="1" dirty="0" smtClean="0"/>
              <a:t>Rotating shift work </a:t>
            </a:r>
            <a:r>
              <a:rPr lang="mr-IN" sz="1700" dirty="0" smtClean="0"/>
              <a:t>–</a:t>
            </a:r>
            <a:r>
              <a:rPr lang="en-US" sz="1700" dirty="0" smtClean="0"/>
              <a:t> A work schedule that changes from early to late on a daily/weekly basis.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Becomes difficult for a normal circadian rhythm to be maintained.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Can result in persistent </a:t>
            </a:r>
            <a:r>
              <a:rPr lang="en-US" sz="1700" dirty="0"/>
              <a:t>feelings of exhaustion and </a:t>
            </a:r>
            <a:r>
              <a:rPr lang="en-US" sz="1700" dirty="0" smtClean="0"/>
              <a:t>agitation</a:t>
            </a:r>
            <a:r>
              <a:rPr lang="en-US" sz="1700" dirty="0"/>
              <a:t>,</a:t>
            </a:r>
            <a:r>
              <a:rPr lang="en-US" sz="1700" dirty="0" smtClean="0"/>
              <a:t> sleeping problems and can lead to signs of depression and anxiety.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</a:pPr>
            <a:r>
              <a:rPr lang="en-US" sz="1700" dirty="0" smtClean="0"/>
              <a:t>Bright light can be used to realign our biological clocks with the external environment.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sz="17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028735"/>
            <a:ext cx="7183751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/>
              <a:t>Certain circumstances can throw off our circadian rhythms.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98988" y="3977271"/>
            <a:ext cx="1278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4.4</a:t>
            </a:r>
          </a:p>
        </p:txBody>
      </p:sp>
    </p:spTree>
    <p:extLst>
      <p:ext uri="{BB962C8B-B14F-4D97-AF65-F5344CB8AC3E}">
        <p14:creationId xmlns:p14="http://schemas.microsoft.com/office/powerpoint/2010/main" val="13085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deprivation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5828124"/>
            <a:ext cx="8367222" cy="1029876"/>
          </a:xfrm>
        </p:spPr>
        <p:txBody>
          <a:bodyPr>
            <a:normAutofit/>
          </a:bodyPr>
          <a:lstStyle/>
          <a:p>
            <a:pPr>
              <a:spcBef>
                <a:spcPts val="480"/>
              </a:spcBef>
            </a:pPr>
            <a:r>
              <a:rPr lang="en-US" sz="1600" dirty="0" smtClean="0"/>
              <a:t>This </a:t>
            </a:r>
            <a:r>
              <a:rPr lang="en-US" sz="1600" dirty="0"/>
              <a:t>figure illustrates some of the negative consequences of sleep deprivation. While cognitive </a:t>
            </a:r>
            <a:r>
              <a:rPr lang="en-US" sz="1600" dirty="0" smtClean="0"/>
              <a:t>deficits may </a:t>
            </a:r>
            <a:r>
              <a:rPr lang="en-US" sz="1600" dirty="0"/>
              <a:t>be the most obvious, many body systems are negatively impacted by lack of sleep. </a:t>
            </a:r>
            <a:endParaRPr lang="en-US" sz="1600" dirty="0" smtClean="0"/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1_Sleepless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67" r="-11667"/>
          <a:stretch>
            <a:fillRect/>
          </a:stretch>
        </p:blipFill>
        <p:spPr>
          <a:xfrm>
            <a:off x="99059" y="2017119"/>
            <a:ext cx="8779194" cy="3811005"/>
          </a:xfrm>
        </p:spPr>
      </p:pic>
      <p:sp>
        <p:nvSpPr>
          <p:cNvPr id="2" name="TextBox 1"/>
          <p:cNvSpPr txBox="1"/>
          <p:nvPr/>
        </p:nvSpPr>
        <p:spPr>
          <a:xfrm>
            <a:off x="4122549" y="6430983"/>
            <a:ext cx="5213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Figure 4.5 (credit: modification of work </a:t>
            </a:r>
            <a:r>
              <a:rPr lang="sv-SE" sz="1400" dirty="0"/>
              <a:t>by Mikael Häggström</a:t>
            </a:r>
            <a:r>
              <a:rPr lang="sv-SE" sz="1400" dirty="0" smtClean="0"/>
              <a:t>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1206576"/>
            <a:ext cx="8367222" cy="101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Sleep debt </a:t>
            </a:r>
            <a:r>
              <a:rPr lang="mr-IN" sz="1700" dirty="0" smtClean="0"/>
              <a:t>–</a:t>
            </a:r>
            <a:r>
              <a:rPr lang="en-US" sz="1700" dirty="0" smtClean="0"/>
              <a:t> result of insufficient sleep on a chronic basis.</a:t>
            </a:r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b="1" dirty="0" smtClean="0"/>
              <a:t>Sleep rebound </a:t>
            </a:r>
            <a:r>
              <a:rPr lang="mr-IN" sz="1700" dirty="0" smtClean="0"/>
              <a:t>–</a:t>
            </a:r>
            <a:r>
              <a:rPr lang="en-US" sz="1700" dirty="0" smtClean="0"/>
              <a:t>  a sleep-deprived individual will tend to take a shorter time to fall asleep during subsequent opportunities for sleep.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917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sleep?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5639840"/>
            <a:ext cx="8062912" cy="1166382"/>
          </a:xfrm>
        </p:spPr>
        <p:txBody>
          <a:bodyPr>
            <a:normAutofit fontScale="85000" lnSpcReduction="10000"/>
          </a:bodyPr>
          <a:lstStyle/>
          <a:p>
            <a:r>
              <a:rPr lang="en-US" sz="1400" dirty="0"/>
              <a:t>Figure </a:t>
            </a:r>
            <a:r>
              <a:rPr lang="en-US" sz="1400" dirty="0" smtClean="0"/>
              <a:t>4.6 </a:t>
            </a:r>
            <a:r>
              <a:rPr lang="en-US" sz="1600" dirty="0" smtClean="0"/>
              <a:t>This </a:t>
            </a:r>
            <a:r>
              <a:rPr lang="en-US" sz="1600" dirty="0"/>
              <a:t>is a segment of a </a:t>
            </a:r>
            <a:r>
              <a:rPr lang="en-US" sz="1600" dirty="0" err="1"/>
              <a:t>polysonograph</a:t>
            </a:r>
            <a:r>
              <a:rPr lang="en-US" sz="1600" dirty="0"/>
              <a:t> (PSG), a recording of several physical variables during sleep. </a:t>
            </a:r>
            <a:r>
              <a:rPr lang="en-US" sz="1600" dirty="0" smtClean="0"/>
              <a:t>The </a:t>
            </a:r>
            <a:r>
              <a:rPr lang="en-US" sz="1600" i="1" dirty="0" smtClean="0"/>
              <a:t>x</a:t>
            </a:r>
            <a:r>
              <a:rPr lang="en-US" sz="1600" dirty="0"/>
              <a:t>-axis shows passage of time in seconds; this record includes 30 seconds of data. The location of the sets </a:t>
            </a:r>
            <a:r>
              <a:rPr lang="en-US" sz="1600" dirty="0" smtClean="0"/>
              <a:t>of electrode </a:t>
            </a:r>
            <a:r>
              <a:rPr lang="en-US" sz="1600" dirty="0"/>
              <a:t>that produced each signal is labeled on the </a:t>
            </a:r>
            <a:r>
              <a:rPr lang="en-US" sz="1600" i="1" dirty="0"/>
              <a:t>y</a:t>
            </a:r>
            <a:r>
              <a:rPr lang="en-US" sz="1600" dirty="0"/>
              <a:t>-axis. The red box encompasses EEG output, and </a:t>
            </a:r>
            <a:r>
              <a:rPr lang="en-US" sz="1600" dirty="0" smtClean="0"/>
              <a:t>the waveforms </a:t>
            </a:r>
            <a:r>
              <a:rPr lang="en-US" sz="1600" dirty="0"/>
              <a:t>are characteristic of a specific stage of sleep. Other curves show other sleep-related data, such as </a:t>
            </a:r>
            <a:r>
              <a:rPr lang="en-US" sz="1600" dirty="0" smtClean="0"/>
              <a:t>body temperature</a:t>
            </a:r>
            <a:r>
              <a:rPr lang="en-US" sz="1600" dirty="0"/>
              <a:t>, muscle activity, and heartbeat.</a:t>
            </a:r>
          </a:p>
        </p:txBody>
      </p:sp>
      <p:pic>
        <p:nvPicPr>
          <p:cNvPr id="8" name="Picture 7" descr="OSC-Stacked-TM-RGB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87" y="241326"/>
            <a:ext cx="1051734" cy="751709"/>
          </a:xfrm>
          <a:prstGeom prst="rect">
            <a:avLst/>
          </a:prstGeom>
        </p:spPr>
      </p:pic>
      <p:pic>
        <p:nvPicPr>
          <p:cNvPr id="3" name="Picture Placeholder 2" descr="CNX_Psych_04_02_SleepEEG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2" r="-34262"/>
          <a:stretch>
            <a:fillRect/>
          </a:stretch>
        </p:blipFill>
        <p:spPr>
          <a:xfrm>
            <a:off x="2914505" y="2545927"/>
            <a:ext cx="7127270" cy="3093913"/>
          </a:xfrm>
        </p:spPr>
      </p:pic>
      <p:sp>
        <p:nvSpPr>
          <p:cNvPr id="2" name="TextBox 1"/>
          <p:cNvSpPr txBox="1"/>
          <p:nvPr/>
        </p:nvSpPr>
        <p:spPr>
          <a:xfrm>
            <a:off x="457200" y="1184396"/>
            <a:ext cx="8367221" cy="163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Sleep is a state marked by relatively low physical activity and a reduced sense of awareness</a:t>
            </a:r>
            <a:r>
              <a:rPr lang="en-US" sz="1700" dirty="0" smtClean="0"/>
              <a:t>.</a:t>
            </a:r>
            <a:endParaRPr lang="en-US" sz="1700" dirty="0"/>
          </a:p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Sleep-wake cycles seem to be controlled by multiple brain areas including the </a:t>
            </a:r>
            <a:r>
              <a:rPr lang="en-US" sz="1700" dirty="0" smtClean="0"/>
              <a:t>thalamus and hypothalamus (slow-wave sleep) </a:t>
            </a:r>
            <a:r>
              <a:rPr lang="en-US" sz="1700" dirty="0"/>
              <a:t>and the </a:t>
            </a:r>
            <a:r>
              <a:rPr lang="en-US" sz="1700" dirty="0" smtClean="0"/>
              <a:t>pons (REM sleep).</a:t>
            </a:r>
            <a:endParaRPr lang="en-US" sz="17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714556"/>
            <a:ext cx="3618854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spcAft>
                <a:spcPts val="600"/>
              </a:spcAft>
            </a:pPr>
            <a:r>
              <a:rPr lang="en-US" sz="1700" dirty="0"/>
              <a:t>Sleep is associated with the secretion and regulation of many hormones including: </a:t>
            </a:r>
            <a:endParaRPr lang="en-US" sz="1700" dirty="0" smtClean="0"/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Melatonin 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Follicle </a:t>
            </a:r>
            <a:r>
              <a:rPr lang="en-US" sz="1700" dirty="0"/>
              <a:t>stimulating </a:t>
            </a:r>
            <a:r>
              <a:rPr lang="en-US" sz="1700" dirty="0" smtClean="0"/>
              <a:t>hormone 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 smtClean="0"/>
              <a:t>Luteinizing hormone</a:t>
            </a:r>
          </a:p>
          <a:p>
            <a:pPr marL="285750" indent="-285750">
              <a:spcBef>
                <a:spcPts val="480"/>
              </a:spcBef>
              <a:spcAft>
                <a:spcPts val="600"/>
              </a:spcAft>
              <a:buClr>
                <a:srgbClr val="72A510"/>
              </a:buClr>
              <a:buFontTx/>
              <a:buChar char="-"/>
            </a:pPr>
            <a:r>
              <a:rPr lang="en-US" sz="1700" dirty="0"/>
              <a:t>G</a:t>
            </a:r>
            <a:r>
              <a:rPr lang="en-US" sz="1700" dirty="0" smtClean="0"/>
              <a:t>rowth </a:t>
            </a:r>
            <a:r>
              <a:rPr lang="en-US" sz="1700" dirty="0"/>
              <a:t>hormone.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12737</TotalTime>
  <Words>2618</Words>
  <Application>Microsoft Macintosh PowerPoint</Application>
  <PresentationFormat>On-screen Show (4:3)</PresentationFormat>
  <Paragraphs>270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 Black</vt:lpstr>
      <vt:lpstr>Calibri</vt:lpstr>
      <vt:lpstr>Mangal</vt:lpstr>
      <vt:lpstr>Arial</vt:lpstr>
      <vt:lpstr>Essential</vt:lpstr>
      <vt:lpstr>PowerPoint Presentation</vt:lpstr>
      <vt:lpstr>What is consciousness?</vt:lpstr>
      <vt:lpstr>BIOLOGICAL RHYTHMS</vt:lpstr>
      <vt:lpstr>Circadian rhythms</vt:lpstr>
      <vt:lpstr>The suprachiasmatic nucleus (SCN)</vt:lpstr>
      <vt:lpstr>Melatonin and sleep regulation</vt:lpstr>
      <vt:lpstr>DISRUPTIONS OF NORMAL SLEEP</vt:lpstr>
      <vt:lpstr>Sleep deprivation</vt:lpstr>
      <vt:lpstr>What is sleep?</vt:lpstr>
      <vt:lpstr>Brain areas involved in sleep</vt:lpstr>
      <vt:lpstr>Why do we sleep?</vt:lpstr>
      <vt:lpstr>Stages of sleep</vt:lpstr>
      <vt:lpstr>Brainwaves during sleep</vt:lpstr>
      <vt:lpstr>Stages 1 and 2</vt:lpstr>
      <vt:lpstr>Stages 3 and 4</vt:lpstr>
      <vt:lpstr>Rapid eye movement (rem)</vt:lpstr>
      <vt:lpstr>Hypnogram of sleep stages</vt:lpstr>
      <vt:lpstr>DREAMS</vt:lpstr>
      <vt:lpstr>INSOMNIA</vt:lpstr>
      <vt:lpstr>Parasomnia</vt:lpstr>
      <vt:lpstr>SLEEP APNEA</vt:lpstr>
      <vt:lpstr>SUDDEN INFANT DEATH SYNDROME (SIDS)</vt:lpstr>
      <vt:lpstr>narcolepsy</vt:lpstr>
      <vt:lpstr>SUBSTANCE USE disorders</vt:lpstr>
      <vt:lpstr>DRUG CATEGORIES</vt:lpstr>
      <vt:lpstr>DEPRESSANTS</vt:lpstr>
      <vt:lpstr>gaba</vt:lpstr>
      <vt:lpstr>STIMULANTS</vt:lpstr>
      <vt:lpstr>Dopamine agonists</vt:lpstr>
      <vt:lpstr>Nicotine and caffeine</vt:lpstr>
      <vt:lpstr>OPIOIDS</vt:lpstr>
      <vt:lpstr>HALLUCINOGENS</vt:lpstr>
      <vt:lpstr>Other states of consciousness: Hypnosis</vt:lpstr>
      <vt:lpstr>Other states of consciousness: meditation</vt:lpstr>
    </vt:vector>
  </TitlesOfParts>
  <Company>WNI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Pam Costa</cp:lastModifiedBy>
  <cp:revision>85</cp:revision>
  <dcterms:created xsi:type="dcterms:W3CDTF">2012-06-04T02:13:36Z</dcterms:created>
  <dcterms:modified xsi:type="dcterms:W3CDTF">2018-08-28T16:16:42Z</dcterms:modified>
</cp:coreProperties>
</file>