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4"/>
  </p:notesMasterIdLst>
  <p:handoutMasterIdLst>
    <p:handoutMasterId r:id="rId65"/>
  </p:handoutMasterIdLst>
  <p:sldIdLst>
    <p:sldId id="256" r:id="rId2"/>
    <p:sldId id="481" r:id="rId3"/>
    <p:sldId id="473" r:id="rId4"/>
    <p:sldId id="474" r:id="rId5"/>
    <p:sldId id="484" r:id="rId6"/>
    <p:sldId id="485" r:id="rId7"/>
    <p:sldId id="520" r:id="rId8"/>
    <p:sldId id="458" r:id="rId9"/>
    <p:sldId id="459" r:id="rId10"/>
    <p:sldId id="521" r:id="rId11"/>
    <p:sldId id="486" r:id="rId12"/>
    <p:sldId id="457" r:id="rId13"/>
    <p:sldId id="460" r:id="rId14"/>
    <p:sldId id="461" r:id="rId15"/>
    <p:sldId id="487" r:id="rId16"/>
    <p:sldId id="488" r:id="rId17"/>
    <p:sldId id="489" r:id="rId18"/>
    <p:sldId id="490" r:id="rId19"/>
    <p:sldId id="511" r:id="rId20"/>
    <p:sldId id="491" r:id="rId21"/>
    <p:sldId id="513" r:id="rId22"/>
    <p:sldId id="463" r:id="rId23"/>
    <p:sldId id="475" r:id="rId24"/>
    <p:sldId id="514" r:id="rId25"/>
    <p:sldId id="492" r:id="rId26"/>
    <p:sldId id="512" r:id="rId27"/>
    <p:sldId id="466" r:id="rId28"/>
    <p:sldId id="493" r:id="rId29"/>
    <p:sldId id="476" r:id="rId30"/>
    <p:sldId id="515" r:id="rId31"/>
    <p:sldId id="477" r:id="rId32"/>
    <p:sldId id="494" r:id="rId33"/>
    <p:sldId id="495" r:id="rId34"/>
    <p:sldId id="516" r:id="rId35"/>
    <p:sldId id="496" r:id="rId36"/>
    <p:sldId id="497" r:id="rId37"/>
    <p:sldId id="480" r:id="rId38"/>
    <p:sldId id="498" r:id="rId39"/>
    <p:sldId id="517" r:id="rId40"/>
    <p:sldId id="499" r:id="rId41"/>
    <p:sldId id="500" r:id="rId42"/>
    <p:sldId id="518" r:id="rId43"/>
    <p:sldId id="469" r:id="rId44"/>
    <p:sldId id="478" r:id="rId45"/>
    <p:sldId id="470" r:id="rId46"/>
    <p:sldId id="501" r:id="rId47"/>
    <p:sldId id="519" r:id="rId48"/>
    <p:sldId id="502" r:id="rId49"/>
    <p:sldId id="503" r:id="rId50"/>
    <p:sldId id="504" r:id="rId51"/>
    <p:sldId id="505" r:id="rId52"/>
    <p:sldId id="506" r:id="rId53"/>
    <p:sldId id="507" r:id="rId54"/>
    <p:sldId id="508" r:id="rId55"/>
    <p:sldId id="522" r:id="rId56"/>
    <p:sldId id="523" r:id="rId57"/>
    <p:sldId id="471" r:id="rId58"/>
    <p:sldId id="524" r:id="rId59"/>
    <p:sldId id="509" r:id="rId60"/>
    <p:sldId id="510" r:id="rId61"/>
    <p:sldId id="526" r:id="rId62"/>
    <p:sldId id="52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1317" autoAdjust="0"/>
  </p:normalViewPr>
  <p:slideViewPr>
    <p:cSldViewPr snapToGrid="0" snapToObjects="1">
      <p:cViewPr>
        <p:scale>
          <a:sx n="87" d="100"/>
          <a:sy n="87" d="100"/>
        </p:scale>
        <p:origin x="744" y="-1424"/>
      </p:cViewPr>
      <p:guideLst>
        <p:guide orient="horz" pos="2160"/>
        <p:guide pos="2880"/>
      </p:guideLst>
    </p:cSldViewPr>
  </p:slideViewPr>
  <p:outlineViewPr>
    <p:cViewPr>
      <p:scale>
        <a:sx n="33" d="100"/>
        <a:sy n="33" d="100"/>
      </p:scale>
      <p:origin x="0" y="46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August 28,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28,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28,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28,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28,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8.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g"/><Relationship Id="rId3"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Psychology</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15 PSYCHOLOGICAL DISORDERS</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3" name="Picture 2"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81060"/>
          </a:xfrm>
        </p:spPr>
        <p:txBody>
          <a:bodyPr>
            <a:normAutofit/>
          </a:bodyPr>
          <a:lstStyle/>
          <a:p>
            <a:r>
              <a:rPr lang="en-US" dirty="0" smtClean="0"/>
              <a:t>The International classification of </a:t>
            </a:r>
            <a:br>
              <a:rPr lang="en-US" dirty="0" smtClean="0"/>
            </a:br>
            <a:r>
              <a:rPr lang="en-US" dirty="0" smtClean="0"/>
              <a:t>diseases (ICD)</a:t>
            </a:r>
            <a:endParaRPr lang="en-US" dirty="0"/>
          </a:p>
        </p:txBody>
      </p:sp>
      <p:sp>
        <p:nvSpPr>
          <p:cNvPr id="4" name="Text Placeholder 3"/>
          <p:cNvSpPr>
            <a:spLocks noGrp="1"/>
          </p:cNvSpPr>
          <p:nvPr>
            <p:ph type="body" sz="quarter" idx="14"/>
          </p:nvPr>
        </p:nvSpPr>
        <p:spPr>
          <a:xfrm>
            <a:off x="457199" y="1501174"/>
            <a:ext cx="8367221" cy="4374970"/>
          </a:xfrm>
        </p:spPr>
        <p:txBody>
          <a:bodyPr>
            <a:normAutofit/>
          </a:bodyPr>
          <a:lstStyle/>
          <a:p>
            <a:r>
              <a:rPr lang="en-US" sz="1600" dirty="0" smtClean="0"/>
              <a:t>Published by the World Health Organization (WHO).</a:t>
            </a:r>
          </a:p>
          <a:p>
            <a:r>
              <a:rPr lang="en-US" sz="1600" dirty="0" smtClean="0"/>
              <a:t>Classification and criteria for specific disorders are similar to the DSM but some differences exist.</a:t>
            </a:r>
          </a:p>
          <a:p>
            <a:pPr marL="285750" indent="-285750">
              <a:buFont typeface="Arial" charset="0"/>
              <a:buChar char="•"/>
            </a:pPr>
            <a:r>
              <a:rPr lang="en-US" sz="1600" dirty="0" smtClean="0"/>
              <a:t>Used to examine general health of populations and monitor prevalence of diseases/health problems internationally.</a:t>
            </a:r>
          </a:p>
          <a:p>
            <a:pPr marL="285750" indent="-285750">
              <a:buFont typeface="Arial" charset="0"/>
              <a:buChar char="•"/>
            </a:pPr>
            <a:r>
              <a:rPr lang="en-US" sz="1600" dirty="0" smtClean="0"/>
              <a:t>Worldwide, the ICD is more frequently used for clinical diagnosis, whereas the DSM is more valued for research.</a:t>
            </a:r>
          </a:p>
          <a:p>
            <a:pPr marL="285750" indent="-285750">
              <a:buFont typeface="Arial" charset="0"/>
              <a:buChar char="•"/>
            </a:pPr>
            <a:r>
              <a:rPr lang="en-US" sz="1600" dirty="0" smtClean="0"/>
              <a:t>DSM includes more explicit disorder criteria as well as extensive explanatory text.</a:t>
            </a:r>
          </a:p>
          <a:p>
            <a:pPr marL="285750" indent="-285750">
              <a:buFont typeface="Arial" charset="0"/>
              <a:buChar char="•"/>
            </a:pPr>
            <a:r>
              <a:rPr lang="en-US" sz="1600" dirty="0" smtClean="0"/>
              <a:t>DSM is the classification system used among U.S. mental health professionals.</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07982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1396243"/>
            <a:ext cx="8252085" cy="4374969"/>
          </a:xfrm>
          <a:ln w="76200">
            <a:solidFill>
              <a:srgbClr val="6CB255"/>
            </a:solidFill>
          </a:ln>
        </p:spPr>
        <p:txBody>
          <a:bodyPr>
            <a:noAutofit/>
          </a:bodyPr>
          <a:lstStyle/>
          <a:p>
            <a:pPr algn="ctr"/>
            <a:endParaRPr lang="en-US" b="1" dirty="0" smtClean="0">
              <a:solidFill>
                <a:srgbClr val="6CB255"/>
              </a:solidFill>
            </a:endParaRPr>
          </a:p>
          <a:p>
            <a:pPr algn="ctr"/>
            <a:r>
              <a:rPr lang="en-US" sz="3600" b="1" dirty="0" smtClean="0">
                <a:solidFill>
                  <a:srgbClr val="6CB255"/>
                </a:solidFill>
              </a:rPr>
              <a:t>PERSPECTIVES ON PSYCHOLOGICAL DISORDERS</a:t>
            </a:r>
          </a:p>
          <a:p>
            <a:pPr algn="ctr"/>
            <a:endParaRPr lang="en-US" dirty="0">
              <a:solidFill>
                <a:srgbClr val="6CB255"/>
              </a:solidFill>
            </a:endParaRPr>
          </a:p>
          <a:p>
            <a:pPr algn="ctr"/>
            <a:r>
              <a:rPr lang="en-US" dirty="0" smtClean="0">
                <a:solidFill>
                  <a:srgbClr val="6CB255"/>
                </a:solidFill>
              </a:rPr>
              <a:t>SUPERNATURAL PERSPECTIVES</a:t>
            </a:r>
          </a:p>
          <a:p>
            <a:pPr algn="ctr"/>
            <a:r>
              <a:rPr lang="en-US" dirty="0" smtClean="0">
                <a:solidFill>
                  <a:srgbClr val="6CB255"/>
                </a:solidFill>
              </a:rPr>
              <a:t>BIOLOGICAL PERSPECTIVES</a:t>
            </a:r>
          </a:p>
          <a:p>
            <a:pPr algn="ctr"/>
            <a:r>
              <a:rPr lang="en-US" dirty="0" smtClean="0">
                <a:solidFill>
                  <a:srgbClr val="6CB255"/>
                </a:solidFill>
              </a:rPr>
              <a:t>THE DIATHESIS-STRESS MODEL</a:t>
            </a: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01382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Supernatural perspectives</a:t>
            </a:r>
            <a:endParaRPr lang="en-US" sz="2400" dirty="0">
              <a:solidFill>
                <a:srgbClr val="6CB255"/>
              </a:solidFill>
            </a:endParaRPr>
          </a:p>
        </p:txBody>
      </p:sp>
      <p:pic>
        <p:nvPicPr>
          <p:cNvPr id="2" name="Picture Placeholder 1" descr="CNX_Psych_15_03_Madnes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011" r="-9011"/>
          <a:stretch>
            <a:fillRect/>
          </a:stretch>
        </p:blipFill>
        <p:spPr>
          <a:xfrm>
            <a:off x="232347" y="1107617"/>
            <a:ext cx="4032250" cy="5256213"/>
          </a:xfrm>
        </p:spPr>
      </p:pic>
      <p:sp>
        <p:nvSpPr>
          <p:cNvPr id="14" name="Text Placeholder 13"/>
          <p:cNvSpPr>
            <a:spLocks noGrp="1"/>
          </p:cNvSpPr>
          <p:nvPr>
            <p:ph type="body" sz="quarter" idx="14"/>
          </p:nvPr>
        </p:nvSpPr>
        <p:spPr>
          <a:xfrm>
            <a:off x="4264597" y="1107617"/>
            <a:ext cx="4559824" cy="5256973"/>
          </a:xfrm>
        </p:spPr>
        <p:txBody>
          <a:bodyPr>
            <a:noAutofit/>
          </a:bodyPr>
          <a:lstStyle/>
          <a:p>
            <a:r>
              <a:rPr lang="en-US" sz="1600" dirty="0" smtClean="0">
                <a:solidFill>
                  <a:schemeClr val="tx1"/>
                </a:solidFill>
              </a:rPr>
              <a:t>For centuries, psychological disorders were viewed from a supernatural perspective.</a:t>
            </a:r>
          </a:p>
          <a:p>
            <a:r>
              <a:rPr lang="en-US" sz="1600" b="1" dirty="0" smtClean="0">
                <a:solidFill>
                  <a:schemeClr val="tx1"/>
                </a:solidFill>
              </a:rPr>
              <a:t>Supernatural perspective </a:t>
            </a:r>
            <a:r>
              <a:rPr lang="mr-IN" sz="1600" dirty="0" smtClean="0">
                <a:solidFill>
                  <a:schemeClr val="tx1"/>
                </a:solidFill>
              </a:rPr>
              <a:t>–</a:t>
            </a:r>
            <a:r>
              <a:rPr lang="en-US" sz="1600" dirty="0" smtClean="0">
                <a:solidFill>
                  <a:schemeClr val="tx1"/>
                </a:solidFill>
              </a:rPr>
              <a:t> psychological disorders attributed to a force beyond scientific understanding.</a:t>
            </a:r>
          </a:p>
          <a:p>
            <a:pPr marL="285750" indent="-285750">
              <a:buFont typeface="Arial" charset="0"/>
              <a:buChar char="•"/>
            </a:pPr>
            <a:r>
              <a:rPr lang="en-US" sz="1600" dirty="0">
                <a:solidFill>
                  <a:schemeClr val="tx1"/>
                </a:solidFill>
              </a:rPr>
              <a:t>P</a:t>
            </a:r>
            <a:r>
              <a:rPr lang="en-US" sz="1600" dirty="0" smtClean="0">
                <a:solidFill>
                  <a:schemeClr val="tx1"/>
                </a:solidFill>
              </a:rPr>
              <a:t>ractitioners of black magic (sorcery).</a:t>
            </a:r>
          </a:p>
          <a:p>
            <a:pPr marL="285750" indent="-285750">
              <a:buFont typeface="Arial" charset="0"/>
              <a:buChar char="•"/>
            </a:pPr>
            <a:r>
              <a:rPr lang="en-US" sz="1600" dirty="0" smtClean="0">
                <a:solidFill>
                  <a:schemeClr val="tx1"/>
                </a:solidFill>
              </a:rPr>
              <a:t>Possessed by spirits.</a:t>
            </a:r>
          </a:p>
          <a:p>
            <a:pPr marL="285750" indent="-285750">
              <a:buFont typeface="Arial" charset="0"/>
              <a:buChar char="•"/>
            </a:pPr>
            <a:r>
              <a:rPr lang="en-US" sz="1600" dirty="0" smtClean="0">
                <a:solidFill>
                  <a:schemeClr val="tx1"/>
                </a:solidFill>
              </a:rPr>
              <a:t>Witchcraft.</a:t>
            </a:r>
          </a:p>
          <a:p>
            <a:r>
              <a:rPr lang="en-US" sz="1600" dirty="0" smtClean="0">
                <a:solidFill>
                  <a:schemeClr val="tx1"/>
                </a:solidFill>
              </a:rPr>
              <a:t>Treatments included torture, beatings, and exorcism.</a:t>
            </a:r>
          </a:p>
          <a:p>
            <a:r>
              <a:rPr lang="en-US" sz="1600" dirty="0" smtClean="0">
                <a:solidFill>
                  <a:schemeClr val="tx1"/>
                </a:solidFill>
              </a:rPr>
              <a:t>In </a:t>
            </a:r>
            <a:r>
              <a:rPr lang="en-US" sz="1600" i="1" dirty="0">
                <a:solidFill>
                  <a:schemeClr val="tx1"/>
                </a:solidFill>
              </a:rPr>
              <a:t>The Extraction of the Stone of Madness</a:t>
            </a:r>
            <a:r>
              <a:rPr lang="en-US" sz="1600" dirty="0">
                <a:solidFill>
                  <a:schemeClr val="tx1"/>
                </a:solidFill>
              </a:rPr>
              <a:t>, a 15th century painting by Hieronymus Bosch, a </a:t>
            </a:r>
            <a:r>
              <a:rPr lang="en-US" sz="1600" dirty="0" smtClean="0">
                <a:solidFill>
                  <a:schemeClr val="tx1"/>
                </a:solidFill>
              </a:rPr>
              <a:t>practitioner is </a:t>
            </a:r>
            <a:r>
              <a:rPr lang="en-US" sz="1600" dirty="0">
                <a:solidFill>
                  <a:schemeClr val="tx1"/>
                </a:solidFill>
              </a:rPr>
              <a:t>using a tool to extract an object (the supposed “stone of madness”) from the head of an afflicted person.</a:t>
            </a: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200" y="6424392"/>
            <a:ext cx="1364105" cy="292388"/>
          </a:xfrm>
          <a:prstGeom prst="rect">
            <a:avLst/>
          </a:prstGeom>
          <a:noFill/>
        </p:spPr>
        <p:txBody>
          <a:bodyPr wrap="square" rtlCol="0">
            <a:spAutoFit/>
          </a:bodyPr>
          <a:lstStyle/>
          <a:p>
            <a:r>
              <a:rPr lang="en-US" sz="1300" dirty="0"/>
              <a:t>Figure 15.6</a:t>
            </a:r>
          </a:p>
        </p:txBody>
      </p:sp>
    </p:spTree>
    <p:extLst>
      <p:ext uri="{BB962C8B-B14F-4D97-AF65-F5344CB8AC3E}">
        <p14:creationId xmlns:p14="http://schemas.microsoft.com/office/powerpoint/2010/main" val="3549887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Dancing mania</a:t>
            </a:r>
            <a:endParaRPr lang="en-US" dirty="0"/>
          </a:p>
        </p:txBody>
      </p:sp>
      <p:pic>
        <p:nvPicPr>
          <p:cNvPr id="2" name="Picture Placeholder 1" descr="CNX_Psych_15_03_Mania.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299" r="-8299"/>
          <a:stretch>
            <a:fillRect/>
          </a:stretch>
        </p:blipFill>
        <p:spPr>
          <a:xfrm>
            <a:off x="932685" y="3039318"/>
            <a:ext cx="7365869" cy="3197488"/>
          </a:xfrm>
        </p:spPr>
      </p:pic>
      <p:sp>
        <p:nvSpPr>
          <p:cNvPr id="7" name="Text Placeholder 6"/>
          <p:cNvSpPr>
            <a:spLocks noGrp="1"/>
          </p:cNvSpPr>
          <p:nvPr>
            <p:ph type="body" sz="quarter" idx="14"/>
          </p:nvPr>
        </p:nvSpPr>
        <p:spPr>
          <a:xfrm>
            <a:off x="457200" y="1154242"/>
            <a:ext cx="8367221" cy="1723869"/>
          </a:xfrm>
        </p:spPr>
        <p:txBody>
          <a:bodyPr>
            <a:normAutofit/>
          </a:bodyPr>
          <a:lstStyle/>
          <a:p>
            <a:r>
              <a:rPr lang="en-US" sz="1600" dirty="0" smtClean="0"/>
              <a:t>Epidemic in Western Europe (11</a:t>
            </a:r>
            <a:r>
              <a:rPr lang="en-US" sz="1600" baseline="30000" dirty="0" smtClean="0"/>
              <a:t>th</a:t>
            </a:r>
            <a:r>
              <a:rPr lang="en-US" sz="1600" dirty="0" smtClean="0"/>
              <a:t>-17</a:t>
            </a:r>
            <a:r>
              <a:rPr lang="en-US" sz="1600" baseline="30000" dirty="0" smtClean="0"/>
              <a:t>th</a:t>
            </a:r>
            <a:r>
              <a:rPr lang="en-US" sz="1600" dirty="0" smtClean="0"/>
              <a:t> centuries) in which groups of people would suddenly begin to dance with wild abandon.</a:t>
            </a:r>
          </a:p>
          <a:p>
            <a:pPr marL="285750" indent="-285750">
              <a:buFont typeface="Arial" charset="0"/>
              <a:buChar char="•"/>
            </a:pPr>
            <a:r>
              <a:rPr lang="en-US" sz="1600" dirty="0" smtClean="0"/>
              <a:t>Some would dance for days or weeks, screaming of terrible visions.</a:t>
            </a:r>
          </a:p>
          <a:p>
            <a:r>
              <a:rPr lang="en-US" sz="1600" dirty="0" smtClean="0"/>
              <a:t>Although </a:t>
            </a:r>
            <a:r>
              <a:rPr lang="en-US" sz="1600" dirty="0"/>
              <a:t>the cause </a:t>
            </a:r>
            <a:r>
              <a:rPr lang="en-US" sz="1600" dirty="0" smtClean="0"/>
              <a:t>is unknown, the behavior was attributed by many to </a:t>
            </a:r>
            <a:r>
              <a:rPr lang="en-US" sz="1600" dirty="0"/>
              <a:t>supernatural forces</a:t>
            </a:r>
            <a:r>
              <a:rPr lang="en-US" sz="1600" dirty="0" smtClean="0"/>
              <a:t>.</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900413" y="6442062"/>
            <a:ext cx="1239398" cy="292388"/>
          </a:xfrm>
          <a:prstGeom prst="rect">
            <a:avLst/>
          </a:prstGeom>
          <a:noFill/>
        </p:spPr>
        <p:txBody>
          <a:bodyPr wrap="square" rtlCol="0">
            <a:spAutoFit/>
          </a:bodyPr>
          <a:lstStyle/>
          <a:p>
            <a:r>
              <a:rPr lang="en-US" sz="1300" dirty="0"/>
              <a:t>Figure 15.7</a:t>
            </a:r>
          </a:p>
        </p:txBody>
      </p:sp>
    </p:spTree>
    <p:extLst>
      <p:ext uri="{BB962C8B-B14F-4D97-AF65-F5344CB8AC3E}">
        <p14:creationId xmlns:p14="http://schemas.microsoft.com/office/powerpoint/2010/main" val="4204913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BIOLOGICAL PERSPECTIVES</a:t>
            </a:r>
            <a:endParaRPr lang="en-US" dirty="0"/>
          </a:p>
        </p:txBody>
      </p:sp>
      <p:pic>
        <p:nvPicPr>
          <p:cNvPr id="2" name="Picture Placeholder 1" descr="CNX_Psych_15_03_Heritability.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683" r="-15683"/>
          <a:stretch>
            <a:fillRect/>
          </a:stretch>
        </p:blipFill>
        <p:spPr>
          <a:xfrm>
            <a:off x="457199" y="3016942"/>
            <a:ext cx="8062913" cy="3500071"/>
          </a:xfrm>
        </p:spPr>
      </p:pic>
      <p:sp>
        <p:nvSpPr>
          <p:cNvPr id="7" name="Text Placeholder 6"/>
          <p:cNvSpPr>
            <a:spLocks noGrp="1"/>
          </p:cNvSpPr>
          <p:nvPr>
            <p:ph type="body" sz="quarter" idx="14"/>
          </p:nvPr>
        </p:nvSpPr>
        <p:spPr>
          <a:xfrm>
            <a:off x="457200" y="1154244"/>
            <a:ext cx="8367222" cy="2008892"/>
          </a:xfrm>
        </p:spPr>
        <p:txBody>
          <a:bodyPr>
            <a:normAutofit/>
          </a:bodyPr>
          <a:lstStyle/>
          <a:p>
            <a:r>
              <a:rPr lang="en-US" sz="1600" dirty="0" smtClean="0"/>
              <a:t>View psychological disorders as linked to biological phenomena:</a:t>
            </a:r>
          </a:p>
          <a:p>
            <a:pPr marL="285750" indent="-285750">
              <a:buFont typeface="Arial" charset="0"/>
              <a:buChar char="•"/>
            </a:pPr>
            <a:r>
              <a:rPr lang="en-US" sz="1600" dirty="0" smtClean="0"/>
              <a:t>Genetic factors, chemical imbalances, and brain abnormalities.</a:t>
            </a:r>
          </a:p>
          <a:p>
            <a:r>
              <a:rPr lang="en-US" sz="1600" dirty="0" smtClean="0"/>
              <a:t>Supported by evidence that most psychological disorders have a genetic component.</a:t>
            </a:r>
          </a:p>
          <a:p>
            <a:pPr marL="285750" indent="-285750">
              <a:buFont typeface="Arial" charset="0"/>
              <a:buChar char="•"/>
            </a:pPr>
            <a:r>
              <a:rPr lang="en-US" sz="1600" dirty="0" smtClean="0"/>
              <a:t>A </a:t>
            </a:r>
            <a:r>
              <a:rPr lang="en-US" sz="1600" dirty="0"/>
              <a:t>person’s risk of developing schizophrenia increases if a relative has schizophrenia. The closer </a:t>
            </a:r>
            <a:r>
              <a:rPr lang="en-US" sz="1600" dirty="0" smtClean="0"/>
              <a:t>the genetic </a:t>
            </a:r>
            <a:r>
              <a:rPr lang="en-US" sz="1600" dirty="0"/>
              <a:t>relationship, the higher the risk.</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772687" y="6370819"/>
            <a:ext cx="1199214" cy="292388"/>
          </a:xfrm>
          <a:prstGeom prst="rect">
            <a:avLst/>
          </a:prstGeom>
          <a:noFill/>
        </p:spPr>
        <p:txBody>
          <a:bodyPr wrap="square" rtlCol="0">
            <a:spAutoFit/>
          </a:bodyPr>
          <a:lstStyle/>
          <a:p>
            <a:r>
              <a:rPr lang="en-US" sz="1300" dirty="0"/>
              <a:t>Figure 15.8</a:t>
            </a:r>
          </a:p>
        </p:txBody>
      </p:sp>
      <p:sp>
        <p:nvSpPr>
          <p:cNvPr id="4" name="TextBox 3"/>
          <p:cNvSpPr txBox="1"/>
          <p:nvPr/>
        </p:nvSpPr>
        <p:spPr>
          <a:xfrm>
            <a:off x="2345062" y="6332347"/>
            <a:ext cx="4287186" cy="369332"/>
          </a:xfrm>
          <a:prstGeom prst="rect">
            <a:avLst/>
          </a:prstGeom>
          <a:noFill/>
        </p:spPr>
        <p:txBody>
          <a:bodyPr wrap="square" rtlCol="0">
            <a:spAutoFit/>
          </a:bodyPr>
          <a:lstStyle/>
          <a:p>
            <a:r>
              <a:rPr lang="en-US" dirty="0" smtClean="0"/>
              <a:t>Heritability Estimates for Schizophrenia</a:t>
            </a:r>
            <a:endParaRPr lang="en-US" dirty="0"/>
          </a:p>
        </p:txBody>
      </p:sp>
    </p:spTree>
    <p:extLst>
      <p:ext uri="{BB962C8B-B14F-4D97-AF65-F5344CB8AC3E}">
        <p14:creationId xmlns:p14="http://schemas.microsoft.com/office/powerpoint/2010/main" val="2519507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DIATHESIS-STRESS MODEL</a:t>
            </a:r>
            <a:endParaRPr lang="en-US" dirty="0"/>
          </a:p>
        </p:txBody>
      </p:sp>
      <p:sp>
        <p:nvSpPr>
          <p:cNvPr id="4" name="Text Placeholder 3"/>
          <p:cNvSpPr>
            <a:spLocks noGrp="1"/>
          </p:cNvSpPr>
          <p:nvPr>
            <p:ph type="body" sz="quarter" idx="14"/>
          </p:nvPr>
        </p:nvSpPr>
        <p:spPr>
          <a:xfrm>
            <a:off x="457199" y="1201371"/>
            <a:ext cx="8367221" cy="5364321"/>
          </a:xfrm>
        </p:spPr>
        <p:txBody>
          <a:bodyPr>
            <a:normAutofit/>
          </a:bodyPr>
          <a:lstStyle/>
          <a:p>
            <a:r>
              <a:rPr lang="en-US" sz="1600" b="1" u="sng" dirty="0" smtClean="0">
                <a:solidFill>
                  <a:srgbClr val="6CB255"/>
                </a:solidFill>
              </a:rPr>
              <a:t>Psychosocial Perspective</a:t>
            </a:r>
          </a:p>
          <a:p>
            <a:pPr marL="285750" indent="-285750">
              <a:buFont typeface="Arial" charset="0"/>
              <a:buChar char="•"/>
            </a:pPr>
            <a:r>
              <a:rPr lang="en-US" sz="1600" dirty="0"/>
              <a:t>Emphasizes the importance of learning, stress, faulty and self-defeating thinking patters, and environmental factors.</a:t>
            </a:r>
          </a:p>
          <a:p>
            <a:pPr marL="285750" indent="-285750">
              <a:buFont typeface="Arial" charset="0"/>
              <a:buChar char="•"/>
            </a:pPr>
            <a:r>
              <a:rPr lang="en-US" sz="1600" dirty="0"/>
              <a:t>Views the cause of psychological disorders as a combination of biological and psychosocial factors</a:t>
            </a:r>
            <a:r>
              <a:rPr lang="en-US" sz="1600" dirty="0" smtClean="0"/>
              <a:t>.</a:t>
            </a:r>
          </a:p>
          <a:p>
            <a:endParaRPr lang="en-US" sz="1600" dirty="0" smtClean="0"/>
          </a:p>
          <a:p>
            <a:r>
              <a:rPr lang="en-US" sz="1600" b="1" dirty="0" smtClean="0"/>
              <a:t>Diathesis-Stress Model:</a:t>
            </a:r>
          </a:p>
          <a:p>
            <a:r>
              <a:rPr lang="en-US" sz="1600" dirty="0" smtClean="0"/>
              <a:t>Integrates biological and psychosocial factors to predict the likelihood of a disorder.</a:t>
            </a:r>
          </a:p>
          <a:p>
            <a:r>
              <a:rPr lang="en-US" sz="1600" dirty="0" smtClean="0"/>
              <a:t>	</a:t>
            </a:r>
            <a:r>
              <a:rPr lang="en-US" sz="1600" b="1" dirty="0" smtClean="0">
                <a:solidFill>
                  <a:srgbClr val="6CB255"/>
                </a:solidFill>
              </a:rPr>
              <a:t>Diathesis </a:t>
            </a:r>
            <a:r>
              <a:rPr lang="en-US" sz="1600" b="1" dirty="0">
                <a:solidFill>
                  <a:srgbClr val="6CB255"/>
                </a:solidFill>
              </a:rPr>
              <a:t>+ Stress </a:t>
            </a:r>
            <a:r>
              <a:rPr lang="en-US" sz="1600" b="1" dirty="0">
                <a:solidFill>
                  <a:srgbClr val="6CB255"/>
                </a:solidFill>
                <a:sym typeface="Wingdings"/>
              </a:rPr>
              <a:t></a:t>
            </a:r>
            <a:r>
              <a:rPr lang="en-US" sz="1600" b="1" dirty="0">
                <a:solidFill>
                  <a:srgbClr val="6CB255"/>
                </a:solidFill>
              </a:rPr>
              <a:t> Development of a </a:t>
            </a:r>
            <a:r>
              <a:rPr lang="en-US" sz="1600" b="1" dirty="0" smtClean="0">
                <a:solidFill>
                  <a:srgbClr val="6CB255"/>
                </a:solidFill>
              </a:rPr>
              <a:t>disorder</a:t>
            </a:r>
          </a:p>
          <a:p>
            <a:pPr marL="285750" indent="-285750">
              <a:buFont typeface="Arial" charset="0"/>
              <a:buChar char="•"/>
            </a:pPr>
            <a:r>
              <a:rPr lang="en-US" sz="1600" dirty="0" smtClean="0"/>
              <a:t>People with an underlying predisposition for a disorder (diathesis) are more likely than others to develop a disorder when faced with adverse environmental or psychological events.</a:t>
            </a:r>
          </a:p>
          <a:p>
            <a:pPr marL="285750" indent="-285750">
              <a:buFont typeface="Arial" charset="0"/>
              <a:buChar char="•"/>
            </a:pPr>
            <a:r>
              <a:rPr lang="en-US" sz="1600" dirty="0" smtClean="0"/>
              <a:t>A diathesis can be a biological or psychological vulnerability.</a:t>
            </a:r>
          </a:p>
          <a:p>
            <a:pPr marL="285750" indent="-285750">
              <a:buFont typeface="Arial" charset="0"/>
              <a:buChar char="•"/>
            </a:pPr>
            <a:endParaRPr lang="en-US" sz="1600" dirty="0" smtClean="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96424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72191" y="1231352"/>
            <a:ext cx="8062912" cy="4764714"/>
          </a:xfrm>
          <a:ln w="76200">
            <a:solidFill>
              <a:srgbClr val="6CB255"/>
            </a:solidFill>
          </a:ln>
        </p:spPr>
        <p:txBody>
          <a:bodyPr>
            <a:normAutofit/>
          </a:bodyPr>
          <a:lstStyle/>
          <a:p>
            <a:pPr algn="ctr"/>
            <a:endParaRPr lang="en-US" sz="2200" b="1" dirty="0" smtClean="0">
              <a:solidFill>
                <a:srgbClr val="6CB255"/>
              </a:solidFill>
            </a:endParaRPr>
          </a:p>
          <a:p>
            <a:pPr algn="ctr"/>
            <a:r>
              <a:rPr lang="en-US" sz="3600" b="1" dirty="0" smtClean="0">
                <a:solidFill>
                  <a:srgbClr val="6CB255"/>
                </a:solidFill>
              </a:rPr>
              <a:t>ANXIETY DISORDERS</a:t>
            </a:r>
          </a:p>
          <a:p>
            <a:pPr algn="ctr"/>
            <a:endParaRPr lang="en-US" dirty="0">
              <a:solidFill>
                <a:srgbClr val="6CB255"/>
              </a:solidFill>
            </a:endParaRPr>
          </a:p>
          <a:p>
            <a:pPr algn="ctr"/>
            <a:r>
              <a:rPr lang="en-US" dirty="0" smtClean="0">
                <a:solidFill>
                  <a:srgbClr val="6CB255"/>
                </a:solidFill>
              </a:rPr>
              <a:t>SPECIFIC PHOBIA</a:t>
            </a:r>
          </a:p>
          <a:p>
            <a:pPr algn="ctr"/>
            <a:r>
              <a:rPr lang="en-US" dirty="0" smtClean="0">
                <a:solidFill>
                  <a:srgbClr val="6CB255"/>
                </a:solidFill>
              </a:rPr>
              <a:t>ACQUISTION OF PHOBIAS THROUGH LEARNING</a:t>
            </a:r>
          </a:p>
          <a:p>
            <a:pPr algn="ctr"/>
            <a:r>
              <a:rPr lang="en-US" dirty="0" smtClean="0">
                <a:solidFill>
                  <a:srgbClr val="6CB255"/>
                </a:solidFill>
              </a:rPr>
              <a:t>SOCIAL ANXIETY DISORDER</a:t>
            </a:r>
          </a:p>
          <a:p>
            <a:pPr algn="ctr"/>
            <a:r>
              <a:rPr lang="en-US" dirty="0" smtClean="0">
                <a:solidFill>
                  <a:srgbClr val="6CB255"/>
                </a:solidFill>
              </a:rPr>
              <a:t>PANIC DISORDER</a:t>
            </a:r>
          </a:p>
          <a:p>
            <a:pPr algn="ctr"/>
            <a:r>
              <a:rPr lang="en-US" dirty="0" smtClean="0">
                <a:solidFill>
                  <a:srgbClr val="6CB255"/>
                </a:solidFill>
              </a:rPr>
              <a:t>GENERALIZED ANXIETY DISORDER</a:t>
            </a: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8174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DISORDERS</a:t>
            </a:r>
            <a:endParaRPr lang="en-US" dirty="0"/>
          </a:p>
        </p:txBody>
      </p:sp>
      <p:sp>
        <p:nvSpPr>
          <p:cNvPr id="4" name="Text Placeholder 3"/>
          <p:cNvSpPr>
            <a:spLocks noGrp="1"/>
          </p:cNvSpPr>
          <p:nvPr>
            <p:ph type="body" sz="quarter" idx="14"/>
          </p:nvPr>
        </p:nvSpPr>
        <p:spPr>
          <a:xfrm>
            <a:off x="457199" y="1214203"/>
            <a:ext cx="8367221" cy="5381469"/>
          </a:xfrm>
        </p:spPr>
        <p:txBody>
          <a:bodyPr>
            <a:normAutofit/>
          </a:bodyPr>
          <a:lstStyle/>
          <a:p>
            <a:r>
              <a:rPr lang="en-US" sz="1600" b="1" u="sng" dirty="0" smtClean="0">
                <a:solidFill>
                  <a:srgbClr val="6CB255"/>
                </a:solidFill>
              </a:rPr>
              <a:t>Fear vs Anxiety</a:t>
            </a:r>
          </a:p>
          <a:p>
            <a:r>
              <a:rPr lang="en-US" sz="1600" b="1" dirty="0" smtClean="0"/>
              <a:t>Fear</a:t>
            </a:r>
            <a:r>
              <a:rPr lang="en-US" sz="1600" dirty="0" smtClean="0"/>
              <a:t> </a:t>
            </a:r>
            <a:r>
              <a:rPr lang="mr-IN" sz="1600" dirty="0" smtClean="0"/>
              <a:t>–</a:t>
            </a:r>
            <a:r>
              <a:rPr lang="en-US" sz="1600" dirty="0" smtClean="0"/>
              <a:t> an instantaneous reaction to an imminent threat.</a:t>
            </a:r>
          </a:p>
          <a:p>
            <a:r>
              <a:rPr lang="en-US" sz="1600" b="1" dirty="0" smtClean="0"/>
              <a:t>Anxiety </a:t>
            </a:r>
            <a:r>
              <a:rPr lang="mr-IN" sz="1600" dirty="0" smtClean="0"/>
              <a:t>–</a:t>
            </a:r>
            <a:r>
              <a:rPr lang="en-US" sz="1600" dirty="0" smtClean="0"/>
              <a:t> apprehension, avoidance, and cautiousness regarding a potential threat, danger, or other negative content.</a:t>
            </a:r>
          </a:p>
          <a:p>
            <a:pPr marL="285750" indent="-285750">
              <a:buFont typeface="Arial" charset="0"/>
              <a:buChar char="•"/>
            </a:pPr>
            <a:r>
              <a:rPr lang="en-US" sz="1600" dirty="0" smtClean="0"/>
              <a:t>Motivates us to take action, avoid certain things.</a:t>
            </a:r>
          </a:p>
          <a:p>
            <a:pPr marL="285750" indent="-285750">
              <a:buFont typeface="Arial" charset="0"/>
              <a:buChar char="•"/>
            </a:pPr>
            <a:r>
              <a:rPr lang="en-US" sz="1600" dirty="0" smtClean="0"/>
              <a:t>Level and duration of anxiety usually matches the magnitude of the potential threat. However, some people experience anxiety that is excessive, persistent and out of proportion with the actual threat.</a:t>
            </a:r>
          </a:p>
          <a:p>
            <a:r>
              <a:rPr lang="en-US" sz="1600" b="1" u="sng" dirty="0" smtClean="0">
                <a:solidFill>
                  <a:srgbClr val="6CB255"/>
                </a:solidFill>
              </a:rPr>
              <a:t>Anxiety Disorders</a:t>
            </a:r>
          </a:p>
          <a:p>
            <a:r>
              <a:rPr lang="en-US" sz="1600" dirty="0" smtClean="0"/>
              <a:t>Characterized by excessive and persistent fear and anxiety, and by related disturbances in behavior.</a:t>
            </a:r>
          </a:p>
          <a:p>
            <a:r>
              <a:rPr lang="en-US" sz="1600" b="1" dirty="0" smtClean="0">
                <a:solidFill>
                  <a:srgbClr val="6CB255"/>
                </a:solidFill>
              </a:rPr>
              <a:t>Prevalence:</a:t>
            </a:r>
          </a:p>
          <a:p>
            <a:pPr marL="285750" indent="-285750">
              <a:buFont typeface="Arial" charset="0"/>
              <a:buChar char="•"/>
            </a:pPr>
            <a:r>
              <a:rPr lang="en-US" sz="1600" dirty="0" smtClean="0"/>
              <a:t>Effects approximately 25%-30% of the U.S. population during their lifetime.</a:t>
            </a:r>
          </a:p>
          <a:p>
            <a:pPr marL="285750" indent="-285750">
              <a:buFont typeface="Arial" charset="0"/>
              <a:buChar char="•"/>
            </a:pPr>
            <a:r>
              <a:rPr lang="en-US" sz="1600" dirty="0" smtClean="0"/>
              <a:t>More common in women than men.</a:t>
            </a:r>
          </a:p>
          <a:p>
            <a:pPr marL="285750" indent="-285750">
              <a:buFont typeface="Arial" charset="0"/>
              <a:buChar char="•"/>
            </a:pPr>
            <a:r>
              <a:rPr lang="en-US" sz="1600" dirty="0" smtClean="0"/>
              <a:t>Most frequently occurring class of mental disorders.</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73983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PHOBIA</a:t>
            </a:r>
            <a:endParaRPr lang="en-US" dirty="0"/>
          </a:p>
        </p:txBody>
      </p:sp>
      <p:sp>
        <p:nvSpPr>
          <p:cNvPr id="4" name="Text Placeholder 3"/>
          <p:cNvSpPr>
            <a:spLocks noGrp="1"/>
          </p:cNvSpPr>
          <p:nvPr>
            <p:ph type="body" sz="quarter" idx="14"/>
          </p:nvPr>
        </p:nvSpPr>
        <p:spPr>
          <a:xfrm>
            <a:off x="457199" y="993035"/>
            <a:ext cx="8367221" cy="5557668"/>
          </a:xfrm>
        </p:spPr>
        <p:txBody>
          <a:bodyPr>
            <a:normAutofit/>
          </a:bodyPr>
          <a:lstStyle/>
          <a:p>
            <a:r>
              <a:rPr lang="en-US" sz="1600" dirty="0" smtClean="0"/>
              <a:t>Involves excessive, distressing, and persistent fear or anxiety about a specific object or situation.</a:t>
            </a:r>
          </a:p>
          <a:p>
            <a:pPr marL="285750" indent="-285750">
              <a:buFont typeface="Arial" charset="0"/>
              <a:buChar char="•"/>
            </a:pPr>
            <a:r>
              <a:rPr lang="en-US" sz="1600" dirty="0" smtClean="0"/>
              <a:t>People may realize their fear and anxiety is irrational but may still go to great lengths to avoid the stimulus.</a:t>
            </a:r>
          </a:p>
          <a:p>
            <a:r>
              <a:rPr lang="en-US" sz="1600" b="1" dirty="0" smtClean="0">
                <a:solidFill>
                  <a:srgbClr val="6CB255"/>
                </a:solidFill>
              </a:rPr>
              <a:t>Prevalence </a:t>
            </a:r>
            <a:r>
              <a:rPr lang="en-US" sz="1600" dirty="0" smtClean="0"/>
              <a:t>- affects 12.5% of the U.S. population at some point in their lifetime.</a:t>
            </a:r>
          </a:p>
          <a:p>
            <a:r>
              <a:rPr lang="en-US" sz="1600" dirty="0" smtClean="0"/>
              <a:t>Common specific phobias include:</a:t>
            </a:r>
          </a:p>
          <a:p>
            <a:pPr marL="285750" indent="-285750">
              <a:buFont typeface="Arial" charset="0"/>
              <a:buChar char="•"/>
            </a:pPr>
            <a:r>
              <a:rPr lang="en-US" sz="1600" b="1" dirty="0" smtClean="0"/>
              <a:t>Acrophobia </a:t>
            </a:r>
            <a:r>
              <a:rPr lang="mr-IN" sz="1600" dirty="0" smtClean="0"/>
              <a:t>–</a:t>
            </a:r>
            <a:r>
              <a:rPr lang="en-US" sz="1600" dirty="0" smtClean="0"/>
              <a:t> heights.</a:t>
            </a:r>
          </a:p>
          <a:p>
            <a:pPr marL="285750" indent="-285750">
              <a:buFont typeface="Arial" charset="0"/>
              <a:buChar char="•"/>
            </a:pPr>
            <a:r>
              <a:rPr lang="en-US" sz="1600" b="1" dirty="0" smtClean="0"/>
              <a:t>Aerophobia</a:t>
            </a:r>
            <a:r>
              <a:rPr lang="en-US" sz="1600" dirty="0" smtClean="0"/>
              <a:t> </a:t>
            </a:r>
            <a:r>
              <a:rPr lang="mr-IN" sz="1600" dirty="0" smtClean="0"/>
              <a:t>–</a:t>
            </a:r>
            <a:r>
              <a:rPr lang="en-US" sz="1600" dirty="0" smtClean="0"/>
              <a:t> flying.</a:t>
            </a:r>
          </a:p>
          <a:p>
            <a:pPr marL="285750" indent="-285750">
              <a:buFont typeface="Arial" charset="0"/>
              <a:buChar char="•"/>
            </a:pPr>
            <a:r>
              <a:rPr lang="en-US" sz="1600" b="1" dirty="0" smtClean="0"/>
              <a:t>Arachnophobia</a:t>
            </a:r>
            <a:r>
              <a:rPr lang="en-US" sz="1600" dirty="0" smtClean="0"/>
              <a:t> </a:t>
            </a:r>
            <a:r>
              <a:rPr lang="mr-IN" sz="1600" dirty="0" smtClean="0"/>
              <a:t>–</a:t>
            </a:r>
            <a:r>
              <a:rPr lang="en-US" sz="1600" dirty="0" smtClean="0"/>
              <a:t> spiders.</a:t>
            </a:r>
          </a:p>
          <a:p>
            <a:pPr marL="285750" indent="-285750">
              <a:buFont typeface="Arial" charset="0"/>
              <a:buChar char="•"/>
            </a:pPr>
            <a:r>
              <a:rPr lang="en-US" sz="1600" b="1" dirty="0" smtClean="0"/>
              <a:t>Claustrophobia </a:t>
            </a:r>
            <a:r>
              <a:rPr lang="mr-IN" sz="1600" dirty="0" smtClean="0"/>
              <a:t>–</a:t>
            </a:r>
            <a:r>
              <a:rPr lang="en-US" sz="1600" dirty="0" smtClean="0"/>
              <a:t> enclosed spaces.</a:t>
            </a:r>
            <a:endParaRPr lang="en-US" sz="1600" b="1" dirty="0" smtClean="0"/>
          </a:p>
          <a:p>
            <a:r>
              <a:rPr lang="en-US" sz="1600" b="1" dirty="0" smtClean="0"/>
              <a:t>Agoraphobia:</a:t>
            </a:r>
          </a:p>
          <a:p>
            <a:pPr marL="285750" indent="-285750">
              <a:buFont typeface="Arial" charset="0"/>
              <a:buChar char="•"/>
            </a:pPr>
            <a:r>
              <a:rPr lang="en-US" sz="1600" dirty="0" smtClean="0"/>
              <a:t>Listed as a separate anxiety disorder.</a:t>
            </a:r>
          </a:p>
          <a:p>
            <a:pPr marL="285750" indent="-285750">
              <a:buFont typeface="Arial" charset="0"/>
              <a:buChar char="•"/>
            </a:pPr>
            <a:r>
              <a:rPr lang="en-US" sz="1600" dirty="0" smtClean="0"/>
              <a:t>Characterized by intense fear, anxiety, and avoidance of situations in which it might be difficult to escape or receive help if one experiences a panic attack.</a:t>
            </a:r>
          </a:p>
          <a:p>
            <a:pPr marL="285750" indent="-285750">
              <a:buFont typeface="Arial" charset="0"/>
              <a:buChar char="•"/>
            </a:pPr>
            <a:r>
              <a:rPr lang="en-US" sz="1600" dirty="0" smtClean="0"/>
              <a:t>These situations include public transportation, crowds, being outside the home alone.</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86864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927907"/>
          </a:xfrm>
        </p:spPr>
        <p:txBody>
          <a:bodyPr>
            <a:normAutofit/>
          </a:bodyPr>
          <a:lstStyle/>
          <a:p>
            <a:r>
              <a:rPr lang="en-US" dirty="0" smtClean="0"/>
              <a:t>Acquisition of </a:t>
            </a:r>
            <a:r>
              <a:rPr lang="en-US" smtClean="0"/>
              <a:t>phobias through </a:t>
            </a:r>
            <a:br>
              <a:rPr lang="en-US" smtClean="0"/>
            </a:br>
            <a:r>
              <a:rPr lang="en-US" smtClean="0"/>
              <a:t>learning</a:t>
            </a:r>
            <a:endParaRPr lang="en-US"/>
          </a:p>
        </p:txBody>
      </p:sp>
      <p:sp>
        <p:nvSpPr>
          <p:cNvPr id="4" name="Text Placeholder 3"/>
          <p:cNvSpPr>
            <a:spLocks noGrp="1"/>
          </p:cNvSpPr>
          <p:nvPr>
            <p:ph type="body" sz="quarter" idx="14"/>
          </p:nvPr>
        </p:nvSpPr>
        <p:spPr>
          <a:xfrm>
            <a:off x="457200" y="1334125"/>
            <a:ext cx="8367221" cy="5351488"/>
          </a:xfrm>
        </p:spPr>
        <p:txBody>
          <a:bodyPr>
            <a:normAutofit/>
          </a:bodyPr>
          <a:lstStyle/>
          <a:p>
            <a:r>
              <a:rPr lang="en-US" sz="1600" b="1" u="sng" dirty="0" err="1" smtClean="0">
                <a:solidFill>
                  <a:srgbClr val="6CB255"/>
                </a:solidFill>
              </a:rPr>
              <a:t>Rachman</a:t>
            </a:r>
            <a:r>
              <a:rPr lang="en-US" sz="1600" b="1" u="sng" dirty="0" smtClean="0">
                <a:solidFill>
                  <a:srgbClr val="6CB255"/>
                </a:solidFill>
              </a:rPr>
              <a:t> (1977): 3 Major Learning Pathways</a:t>
            </a:r>
          </a:p>
          <a:p>
            <a:pPr marL="342900" indent="-342900">
              <a:buFont typeface="+mj-lt"/>
              <a:buAutoNum type="arabicPeriod"/>
            </a:pPr>
            <a:r>
              <a:rPr lang="en-US" sz="1600" b="1" dirty="0" smtClean="0"/>
              <a:t>Classical Conditioning.</a:t>
            </a:r>
          </a:p>
          <a:p>
            <a:pPr marL="285750" indent="-285750">
              <a:buFont typeface="Arial" charset="0"/>
              <a:buChar char="•"/>
            </a:pPr>
            <a:r>
              <a:rPr lang="en-US" sz="1600" dirty="0" smtClean="0"/>
              <a:t>Child is bitten by dog (US) </a:t>
            </a:r>
            <a:r>
              <a:rPr lang="en-US" sz="1600" dirty="0" smtClean="0">
                <a:sym typeface="Wingdings"/>
              </a:rPr>
              <a:t> dogs become associated with biting (CS)  child experiences fear around dogs (CR).</a:t>
            </a:r>
          </a:p>
          <a:p>
            <a:pPr marL="285750" indent="-285750">
              <a:buFont typeface="Arial" charset="0"/>
              <a:buChar char="•"/>
            </a:pPr>
            <a:r>
              <a:rPr lang="en-US" sz="1600" dirty="0" smtClean="0">
                <a:sym typeface="Wingdings"/>
              </a:rPr>
              <a:t>Conditioned fears develop more readily to fear-relevant stimuli (images of snakes and spiders) than to fear-irrelevant stimuli (images of flowers).</a:t>
            </a:r>
            <a:endParaRPr lang="en-US" sz="1600" dirty="0" smtClean="0"/>
          </a:p>
          <a:p>
            <a:pPr marL="342900" indent="-342900">
              <a:buFont typeface="+mj-lt"/>
              <a:buAutoNum type="arabicPeriod" startAt="2"/>
            </a:pPr>
            <a:r>
              <a:rPr lang="en-US" sz="1600" b="1" dirty="0" smtClean="0"/>
              <a:t>Vicarious Learning.</a:t>
            </a:r>
          </a:p>
          <a:p>
            <a:pPr marL="285750" indent="-285750">
              <a:buFont typeface="Arial" charset="0"/>
              <a:buChar char="•"/>
            </a:pPr>
            <a:r>
              <a:rPr lang="en-US" sz="1600" dirty="0" smtClean="0"/>
              <a:t>Child observes cousin react with fear around spiders </a:t>
            </a:r>
            <a:r>
              <a:rPr lang="en-US" sz="1600" dirty="0" smtClean="0">
                <a:sym typeface="Wingdings"/>
              </a:rPr>
              <a:t> child later expresses the same fears even though spiders have never presented any danger to him.</a:t>
            </a:r>
            <a:endParaRPr lang="en-US" sz="1600" dirty="0" smtClean="0"/>
          </a:p>
          <a:p>
            <a:pPr marL="342900" indent="-342900">
              <a:buFont typeface="+mj-lt"/>
              <a:buAutoNum type="arabicPeriod" startAt="3"/>
            </a:pPr>
            <a:r>
              <a:rPr lang="en-US" sz="1600" b="1" dirty="0" smtClean="0"/>
              <a:t>Verbal transmission of information.</a:t>
            </a:r>
          </a:p>
          <a:p>
            <a:pPr marL="285750" indent="-285750">
              <a:buFont typeface="Arial" charset="0"/>
              <a:buChar char="•"/>
            </a:pPr>
            <a:r>
              <a:rPr lang="en-US" sz="1600" dirty="0" smtClean="0"/>
              <a:t>A child is continuously told that snakes are dangerous </a:t>
            </a:r>
            <a:r>
              <a:rPr lang="en-US" sz="1600" dirty="0" smtClean="0">
                <a:sym typeface="Wingdings"/>
              </a:rPr>
              <a:t> child starts to fear snakes.</a:t>
            </a:r>
          </a:p>
          <a:p>
            <a:endParaRPr lang="en-US" sz="1600" dirty="0">
              <a:sym typeface="Wingdings"/>
            </a:endParaRPr>
          </a:p>
          <a:p>
            <a:r>
              <a:rPr lang="en-US" sz="1600" i="1" dirty="0" smtClean="0">
                <a:sym typeface="Wingdings"/>
              </a:rPr>
              <a:t>Why are certain types of phobias more common than others?</a:t>
            </a:r>
          </a:p>
          <a:p>
            <a:r>
              <a:rPr lang="en-US" sz="1600" dirty="0" smtClean="0">
                <a:sym typeface="Wingdings"/>
              </a:rPr>
              <a:t>One theory argues that because our ancestors associated certain stimuli with danger (e.g., snakes, spiders, and heights), we are evolutionarily predisposed to associate those stimuli with fear.</a:t>
            </a:r>
          </a:p>
          <a:p>
            <a:endParaRPr lang="en-US" sz="1600" dirty="0" smtClean="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73587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72190" y="1321291"/>
            <a:ext cx="8237096" cy="4599823"/>
          </a:xfrm>
          <a:ln w="76200">
            <a:solidFill>
              <a:srgbClr val="6CB255"/>
            </a:solidFill>
          </a:ln>
        </p:spPr>
        <p:txBody>
          <a:bodyPr>
            <a:noAutofit/>
          </a:bodyPr>
          <a:lstStyle/>
          <a:p>
            <a:pPr algn="ctr"/>
            <a:endParaRPr lang="en-US" b="1" dirty="0" smtClean="0">
              <a:solidFill>
                <a:srgbClr val="6CB255"/>
              </a:solidFill>
            </a:endParaRPr>
          </a:p>
          <a:p>
            <a:pPr algn="ctr"/>
            <a:r>
              <a:rPr lang="en-US" sz="3600" b="1" dirty="0" smtClean="0">
                <a:solidFill>
                  <a:srgbClr val="6CB255"/>
                </a:solidFill>
              </a:rPr>
              <a:t>WHAT ARE PSYCHOLOGICAL DISORDERS?</a:t>
            </a:r>
          </a:p>
          <a:p>
            <a:pPr algn="ctr"/>
            <a:endParaRPr lang="en-US" dirty="0" smtClean="0">
              <a:solidFill>
                <a:srgbClr val="6CB255"/>
              </a:solidFill>
            </a:endParaRPr>
          </a:p>
          <a:p>
            <a:pPr algn="ctr"/>
            <a:r>
              <a:rPr lang="en-US" dirty="0" smtClean="0">
                <a:solidFill>
                  <a:srgbClr val="6CB255"/>
                </a:solidFill>
              </a:rPr>
              <a:t>DEFINITION OF A PSYCHOLOGICAL DISORDER</a:t>
            </a:r>
          </a:p>
          <a:p>
            <a:pPr algn="ctr"/>
            <a:r>
              <a:rPr lang="en-US" dirty="0" smtClean="0">
                <a:solidFill>
                  <a:srgbClr val="6CB255"/>
                </a:solidFill>
              </a:rPr>
              <a:t>CULTURAL EXPECTATIONS</a:t>
            </a:r>
            <a:endParaRPr lang="en-US" dirty="0">
              <a:solidFill>
                <a:srgbClr val="6CB255"/>
              </a:solidFill>
            </a:endParaRPr>
          </a:p>
          <a:p>
            <a:pPr algn="ctr"/>
            <a:r>
              <a:rPr lang="en-US" dirty="0" smtClean="0">
                <a:solidFill>
                  <a:srgbClr val="6CB255"/>
                </a:solidFill>
              </a:rPr>
              <a:t>HARMFUL DYSFUNCTION</a:t>
            </a:r>
          </a:p>
          <a:p>
            <a:pPr algn="ctr"/>
            <a:r>
              <a:rPr lang="en-US" dirty="0" smtClean="0">
                <a:solidFill>
                  <a:srgbClr val="6CB255"/>
                </a:solidFill>
              </a:rPr>
              <a:t>AMERICAN PSYCHOLOGICAL ASSOCIATION (APA) DEFINITION</a:t>
            </a: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70761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ANXIETY DISORDER</a:t>
            </a:r>
            <a:endParaRPr lang="en-US" dirty="0"/>
          </a:p>
        </p:txBody>
      </p:sp>
      <p:sp>
        <p:nvSpPr>
          <p:cNvPr id="4" name="Text Placeholder 3"/>
          <p:cNvSpPr>
            <a:spLocks noGrp="1"/>
          </p:cNvSpPr>
          <p:nvPr>
            <p:ph type="body" sz="quarter" idx="14"/>
          </p:nvPr>
        </p:nvSpPr>
        <p:spPr>
          <a:xfrm>
            <a:off x="457200" y="1109272"/>
            <a:ext cx="8367221" cy="5576341"/>
          </a:xfrm>
        </p:spPr>
        <p:txBody>
          <a:bodyPr>
            <a:normAutofit lnSpcReduction="10000"/>
          </a:bodyPr>
          <a:lstStyle/>
          <a:p>
            <a:pPr>
              <a:lnSpc>
                <a:spcPct val="110000"/>
              </a:lnSpc>
              <a:spcBef>
                <a:spcPts val="300"/>
              </a:spcBef>
              <a:spcAft>
                <a:spcPts val="500"/>
              </a:spcAft>
            </a:pPr>
            <a:r>
              <a:rPr lang="en-US" sz="1600" dirty="0" smtClean="0"/>
              <a:t>Characterized by extreme and persistent fear or anxiety and avoidance of social situations in which the person could potentially be evaluated negatively by others, leading to serious impairments in life.</a:t>
            </a:r>
          </a:p>
          <a:p>
            <a:pPr marL="285750" indent="-285750">
              <a:lnSpc>
                <a:spcPct val="110000"/>
              </a:lnSpc>
              <a:spcBef>
                <a:spcPts val="300"/>
              </a:spcBef>
              <a:spcAft>
                <a:spcPts val="500"/>
              </a:spcAft>
              <a:buFont typeface="Arial" charset="0"/>
              <a:buChar char="•"/>
            </a:pPr>
            <a:r>
              <a:rPr lang="en-US" sz="1600" dirty="0" smtClean="0"/>
              <a:t>Associated with lower educational attainment, lower earning, poor work performance, unemployment.</a:t>
            </a:r>
          </a:p>
          <a:p>
            <a:pPr marL="285750" indent="-285750">
              <a:lnSpc>
                <a:spcPct val="110000"/>
              </a:lnSpc>
              <a:spcBef>
                <a:spcPts val="300"/>
              </a:spcBef>
              <a:spcAft>
                <a:spcPts val="500"/>
              </a:spcAft>
              <a:buFont typeface="Arial" charset="0"/>
              <a:buChar char="•"/>
            </a:pPr>
            <a:r>
              <a:rPr lang="en-US" sz="1600" b="1" dirty="0" smtClean="0"/>
              <a:t>Safety behaviors </a:t>
            </a:r>
            <a:r>
              <a:rPr lang="mr-IN" sz="1600" dirty="0" smtClean="0"/>
              <a:t>–</a:t>
            </a:r>
            <a:r>
              <a:rPr lang="en-US" sz="1600" dirty="0" smtClean="0"/>
              <a:t> mental or behavioral acts that reduce anxiety in social situations by reducing the chance of negative social outcomes.</a:t>
            </a:r>
          </a:p>
          <a:p>
            <a:pPr marL="1017270" lvl="1" indent="-285750">
              <a:lnSpc>
                <a:spcPct val="110000"/>
              </a:lnSpc>
              <a:spcBef>
                <a:spcPts val="300"/>
              </a:spcBef>
              <a:spcAft>
                <a:spcPts val="500"/>
              </a:spcAft>
              <a:buFont typeface="Arial" charset="0"/>
              <a:buChar char="•"/>
            </a:pPr>
            <a:r>
              <a:rPr lang="en-US" sz="1600" dirty="0" smtClean="0"/>
              <a:t>E.g., avoiding eye contact or rehearsing sentences before speaking.</a:t>
            </a:r>
          </a:p>
          <a:p>
            <a:pPr>
              <a:lnSpc>
                <a:spcPct val="110000"/>
              </a:lnSpc>
              <a:spcBef>
                <a:spcPts val="300"/>
              </a:spcBef>
              <a:spcAft>
                <a:spcPts val="500"/>
              </a:spcAft>
            </a:pPr>
            <a:r>
              <a:rPr lang="en-US" sz="1600" b="1" dirty="0" smtClean="0">
                <a:solidFill>
                  <a:srgbClr val="6CB255"/>
                </a:solidFill>
              </a:rPr>
              <a:t>Prevalence</a:t>
            </a:r>
            <a:r>
              <a:rPr lang="en-US" sz="1600" b="1" dirty="0" smtClean="0"/>
              <a:t> </a:t>
            </a:r>
            <a:r>
              <a:rPr lang="en-US" sz="1600" dirty="0" smtClean="0"/>
              <a:t>- experienced </a:t>
            </a:r>
            <a:r>
              <a:rPr lang="en-US" sz="1600" dirty="0"/>
              <a:t>by about 12% of Americans during their </a:t>
            </a:r>
            <a:r>
              <a:rPr lang="en-US" sz="1600" dirty="0" smtClean="0"/>
              <a:t>lifetime.</a:t>
            </a:r>
            <a:endParaRPr lang="en-US" sz="1600" dirty="0"/>
          </a:p>
          <a:p>
            <a:pPr>
              <a:lnSpc>
                <a:spcPct val="110000"/>
              </a:lnSpc>
              <a:spcBef>
                <a:spcPts val="300"/>
              </a:spcBef>
              <a:spcAft>
                <a:spcPts val="500"/>
              </a:spcAft>
            </a:pPr>
            <a:r>
              <a:rPr lang="en-US" sz="1600" b="1" dirty="0" smtClean="0">
                <a:solidFill>
                  <a:srgbClr val="6CB255"/>
                </a:solidFill>
              </a:rPr>
              <a:t>Comorbidity </a:t>
            </a:r>
            <a:r>
              <a:rPr lang="en-US" sz="1600" dirty="0" smtClean="0"/>
              <a:t>- high rate of comorbidity with alcohol use disorder.</a:t>
            </a:r>
          </a:p>
          <a:p>
            <a:pPr marL="1017270" lvl="1" indent="-285750">
              <a:lnSpc>
                <a:spcPct val="110000"/>
              </a:lnSpc>
              <a:spcBef>
                <a:spcPts val="300"/>
              </a:spcBef>
              <a:spcAft>
                <a:spcPts val="500"/>
              </a:spcAft>
              <a:buFont typeface="Arial" charset="0"/>
              <a:buChar char="•"/>
            </a:pPr>
            <a:r>
              <a:rPr lang="en-US" sz="1600" dirty="0" smtClean="0"/>
              <a:t>Individuals may self-medicate to reduce anxiety in social situations.</a:t>
            </a:r>
          </a:p>
          <a:p>
            <a:pPr>
              <a:lnSpc>
                <a:spcPct val="110000"/>
              </a:lnSpc>
              <a:spcBef>
                <a:spcPts val="300"/>
              </a:spcBef>
              <a:spcAft>
                <a:spcPts val="500"/>
              </a:spcAft>
            </a:pPr>
            <a:r>
              <a:rPr lang="en-US" sz="1600" b="1" u="sng" dirty="0">
                <a:solidFill>
                  <a:srgbClr val="6CB255"/>
                </a:solidFill>
              </a:rPr>
              <a:t>Risk Factors</a:t>
            </a:r>
          </a:p>
          <a:p>
            <a:pPr marL="285750" indent="-285750">
              <a:lnSpc>
                <a:spcPct val="110000"/>
              </a:lnSpc>
              <a:spcBef>
                <a:spcPts val="300"/>
              </a:spcBef>
              <a:spcAft>
                <a:spcPts val="500"/>
              </a:spcAft>
              <a:buFont typeface="Arial" charset="0"/>
              <a:buChar char="•"/>
            </a:pPr>
            <a:r>
              <a:rPr lang="en-US" sz="1600" dirty="0"/>
              <a:t>Fears of social situations possibly develop through conditioning.</a:t>
            </a:r>
          </a:p>
          <a:p>
            <a:pPr marL="1017270" lvl="1" indent="-285750">
              <a:lnSpc>
                <a:spcPct val="110000"/>
              </a:lnSpc>
              <a:spcBef>
                <a:spcPts val="300"/>
              </a:spcBef>
              <a:spcAft>
                <a:spcPts val="500"/>
              </a:spcAft>
              <a:buFont typeface="Arial" charset="0"/>
              <a:buChar char="•"/>
            </a:pPr>
            <a:r>
              <a:rPr lang="en-US" sz="1600" dirty="0"/>
              <a:t>92% of a sample of adults with social anxiety disorder reported a history of severe teasing in childhood.</a:t>
            </a:r>
          </a:p>
          <a:p>
            <a:pPr marL="285750" indent="-285750">
              <a:lnSpc>
                <a:spcPct val="110000"/>
              </a:lnSpc>
              <a:spcBef>
                <a:spcPts val="300"/>
              </a:spcBef>
              <a:spcAft>
                <a:spcPts val="500"/>
              </a:spcAft>
              <a:buFont typeface="Arial" charset="0"/>
              <a:buChar char="•"/>
            </a:pPr>
            <a:r>
              <a:rPr lang="en-US" sz="1600" b="1" dirty="0"/>
              <a:t>Behavioral inhibition </a:t>
            </a:r>
            <a:r>
              <a:rPr lang="mr-IN" sz="1600" dirty="0"/>
              <a:t>–</a:t>
            </a:r>
            <a:r>
              <a:rPr lang="en-US" sz="1600" dirty="0"/>
              <a:t> a consistent tendency to show fear and restraint when presented with unfamiliar people or situations.</a:t>
            </a:r>
          </a:p>
          <a:p>
            <a:pPr>
              <a:lnSpc>
                <a:spcPct val="110000"/>
              </a:lnSpc>
              <a:spcBef>
                <a:spcPts val="300"/>
              </a:spcBef>
              <a:spcAft>
                <a:spcPts val="500"/>
              </a:spcAft>
            </a:pPr>
            <a:endParaRPr lang="en-US" sz="1600" dirty="0" smtClean="0"/>
          </a:p>
          <a:p>
            <a:pPr>
              <a:lnSpc>
                <a:spcPct val="110000"/>
              </a:lnSpc>
              <a:spcBef>
                <a:spcPts val="300"/>
              </a:spcBef>
              <a:spcAft>
                <a:spcPts val="500"/>
              </a:spcAft>
            </a:pP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8831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Panic disorder</a:t>
            </a:r>
            <a:endParaRPr lang="en-US" dirty="0"/>
          </a:p>
        </p:txBody>
      </p:sp>
      <p:sp>
        <p:nvSpPr>
          <p:cNvPr id="4" name="Text Placeholder 3"/>
          <p:cNvSpPr>
            <a:spLocks noGrp="1"/>
          </p:cNvSpPr>
          <p:nvPr>
            <p:ph type="body" sz="quarter" idx="14"/>
          </p:nvPr>
        </p:nvSpPr>
        <p:spPr>
          <a:xfrm>
            <a:off x="457199" y="1063520"/>
            <a:ext cx="8367221" cy="1255846"/>
          </a:xfrm>
        </p:spPr>
        <p:txBody>
          <a:bodyPr>
            <a:normAutofit/>
          </a:bodyPr>
          <a:lstStyle/>
          <a:p>
            <a:r>
              <a:rPr lang="en-US" sz="1600" b="1" dirty="0" smtClean="0"/>
              <a:t>Panic disorder </a:t>
            </a:r>
            <a:r>
              <a:rPr lang="mr-IN" sz="1600" dirty="0" smtClean="0"/>
              <a:t>–</a:t>
            </a:r>
            <a:r>
              <a:rPr lang="en-US" sz="1600" dirty="0" smtClean="0"/>
              <a:t> recurrent and unexpected panic attacks, along with at least one month of persistent concern about additional panic attacks, worry over the consequences of the attacks, or self-defeating changes in behavior related to the attacks.</a:t>
            </a:r>
          </a:p>
          <a:p>
            <a:r>
              <a:rPr lang="en-US" sz="1600" b="1" dirty="0" smtClean="0">
                <a:solidFill>
                  <a:srgbClr val="6CB255"/>
                </a:solidFill>
              </a:rPr>
              <a:t>Comorbidity </a:t>
            </a:r>
            <a:r>
              <a:rPr lang="en-US" sz="1600" dirty="0" smtClean="0"/>
              <a:t>-  anxiety disorders or major depressive disorder.</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Placeholder 1" descr="CNX_Psych_15_04_Panic.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076" r="-36076"/>
          <a:stretch>
            <a:fillRect/>
          </a:stretch>
        </p:blipFill>
        <p:spPr>
          <a:xfrm>
            <a:off x="2306665" y="2411540"/>
            <a:ext cx="8396312" cy="4109181"/>
          </a:xfrm>
        </p:spPr>
      </p:pic>
      <p:sp>
        <p:nvSpPr>
          <p:cNvPr id="7" name="TextBox 6"/>
          <p:cNvSpPr txBox="1"/>
          <p:nvPr/>
        </p:nvSpPr>
        <p:spPr>
          <a:xfrm>
            <a:off x="457199" y="2319366"/>
            <a:ext cx="3620126" cy="4544834"/>
          </a:xfrm>
          <a:prstGeom prst="rect">
            <a:avLst/>
          </a:prstGeom>
          <a:noFill/>
        </p:spPr>
        <p:txBody>
          <a:bodyPr wrap="square" rtlCol="0">
            <a:spAutoFit/>
          </a:bodyPr>
          <a:lstStyle/>
          <a:p>
            <a:pPr>
              <a:spcBef>
                <a:spcPts val="384"/>
              </a:spcBef>
              <a:spcAft>
                <a:spcPts val="600"/>
              </a:spcAft>
              <a:buClr>
                <a:srgbClr val="6CB255"/>
              </a:buClr>
            </a:pPr>
            <a:r>
              <a:rPr lang="en-US" sz="1600" b="1" dirty="0"/>
              <a:t>Panic attack </a:t>
            </a:r>
            <a:r>
              <a:rPr lang="mr-IN" sz="1600" dirty="0"/>
              <a:t>–</a:t>
            </a:r>
            <a:r>
              <a:rPr lang="en-US" sz="1600" dirty="0"/>
              <a:t> a period of extreme fear or discomfort that develops abruptly and reaches a peak within 10 minutes.</a:t>
            </a:r>
          </a:p>
          <a:p>
            <a:pPr marL="285750" indent="-285750">
              <a:spcBef>
                <a:spcPts val="384"/>
              </a:spcBef>
              <a:spcAft>
                <a:spcPts val="600"/>
              </a:spcAft>
              <a:buClr>
                <a:srgbClr val="6CB255"/>
              </a:buClr>
              <a:buFont typeface="Arial" charset="0"/>
              <a:buChar char="•"/>
            </a:pPr>
            <a:r>
              <a:rPr lang="en-US" sz="1600" dirty="0"/>
              <a:t>Can be expected (in response to an external trigger) or unexpected.</a:t>
            </a:r>
          </a:p>
          <a:p>
            <a:pPr marL="285750" indent="-285750">
              <a:spcBef>
                <a:spcPts val="384"/>
              </a:spcBef>
              <a:spcAft>
                <a:spcPts val="600"/>
              </a:spcAft>
              <a:buClr>
                <a:srgbClr val="6CB255"/>
              </a:buClr>
              <a:buFont typeface="Arial" charset="0"/>
              <a:buChar char="•"/>
            </a:pPr>
            <a:r>
              <a:rPr lang="en-US" sz="1600" dirty="0"/>
              <a:t>Panic attacks alone are not a disorder</a:t>
            </a:r>
            <a:r>
              <a:rPr lang="en-US" sz="1600" dirty="0" smtClean="0"/>
              <a:t>.</a:t>
            </a:r>
          </a:p>
          <a:p>
            <a:pPr marL="285750" indent="-285750">
              <a:spcBef>
                <a:spcPts val="384"/>
              </a:spcBef>
              <a:spcAft>
                <a:spcPts val="600"/>
              </a:spcAft>
              <a:buClr>
                <a:srgbClr val="6CB255"/>
              </a:buClr>
              <a:buFont typeface="Arial" charset="0"/>
              <a:buChar char="•"/>
            </a:pPr>
            <a:r>
              <a:rPr lang="en-US" sz="1600" dirty="0"/>
              <a:t>Some of the physical manifestations of a panic attack are shown. People may also experience sweating, trembling, feelings of faintness, or a fear of losing control, among other symptoms.</a:t>
            </a:r>
          </a:p>
          <a:p>
            <a:pPr marL="285750" indent="-285750">
              <a:spcBef>
                <a:spcPts val="384"/>
              </a:spcBef>
              <a:spcAft>
                <a:spcPts val="600"/>
              </a:spcAft>
              <a:buClr>
                <a:srgbClr val="6CB255"/>
              </a:buClr>
              <a:buFont typeface="Arial" charset="0"/>
              <a:buChar char="•"/>
            </a:pPr>
            <a:endParaRPr lang="en-US" sz="1600" dirty="0"/>
          </a:p>
        </p:txBody>
      </p:sp>
      <p:sp>
        <p:nvSpPr>
          <p:cNvPr id="8" name="TextBox 7"/>
          <p:cNvSpPr txBox="1"/>
          <p:nvPr/>
        </p:nvSpPr>
        <p:spPr>
          <a:xfrm>
            <a:off x="7845554" y="6403033"/>
            <a:ext cx="1349115" cy="292388"/>
          </a:xfrm>
          <a:prstGeom prst="rect">
            <a:avLst/>
          </a:prstGeom>
          <a:noFill/>
        </p:spPr>
        <p:txBody>
          <a:bodyPr wrap="square" rtlCol="0">
            <a:spAutoFit/>
          </a:bodyPr>
          <a:lstStyle/>
          <a:p>
            <a:r>
              <a:rPr lang="en-US" sz="1300" dirty="0"/>
              <a:t>Figure 15.9</a:t>
            </a:r>
          </a:p>
        </p:txBody>
      </p:sp>
    </p:spTree>
    <p:extLst>
      <p:ext uri="{BB962C8B-B14F-4D97-AF65-F5344CB8AC3E}">
        <p14:creationId xmlns:p14="http://schemas.microsoft.com/office/powerpoint/2010/main" val="1520630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82936"/>
          </a:xfrm>
        </p:spPr>
        <p:txBody>
          <a:bodyPr>
            <a:normAutofit/>
          </a:bodyPr>
          <a:lstStyle/>
          <a:p>
            <a:r>
              <a:rPr lang="en-US" dirty="0" smtClean="0"/>
              <a:t>PANIC Disorder</a:t>
            </a:r>
            <a:br>
              <a:rPr lang="en-US" dirty="0" smtClean="0"/>
            </a:br>
            <a:r>
              <a:rPr lang="en-US" dirty="0" smtClean="0">
                <a:latin typeface="+mn-lt"/>
              </a:rPr>
              <a:t>Causes</a:t>
            </a:r>
            <a:endParaRPr lang="en-US" dirty="0">
              <a:latin typeface="+mn-lt"/>
            </a:endParaRPr>
          </a:p>
        </p:txBody>
      </p:sp>
      <p:sp>
        <p:nvSpPr>
          <p:cNvPr id="7" name="Text Placeholder 6"/>
          <p:cNvSpPr>
            <a:spLocks noGrp="1"/>
          </p:cNvSpPr>
          <p:nvPr>
            <p:ph type="body" sz="quarter" idx="14"/>
          </p:nvPr>
        </p:nvSpPr>
        <p:spPr>
          <a:xfrm>
            <a:off x="457199" y="1259174"/>
            <a:ext cx="8367221" cy="5411448"/>
          </a:xfrm>
        </p:spPr>
        <p:txBody>
          <a:bodyPr>
            <a:normAutofit/>
          </a:bodyPr>
          <a:lstStyle/>
          <a:p>
            <a:r>
              <a:rPr lang="en-US" sz="1600" b="1" u="sng" dirty="0" smtClean="0">
                <a:solidFill>
                  <a:srgbClr val="6CB255"/>
                </a:solidFill>
              </a:rPr>
              <a:t>Genetics</a:t>
            </a:r>
          </a:p>
          <a:p>
            <a:pPr marL="285750" indent="-285750">
              <a:buFont typeface="Arial" charset="0"/>
              <a:buChar char="•"/>
            </a:pPr>
            <a:r>
              <a:rPr lang="en-US" sz="1600" dirty="0" smtClean="0"/>
              <a:t>43% heritability.</a:t>
            </a:r>
          </a:p>
          <a:p>
            <a:r>
              <a:rPr lang="en-US" sz="1600" b="1" u="sng" dirty="0" smtClean="0">
                <a:solidFill>
                  <a:srgbClr val="6CB255"/>
                </a:solidFill>
              </a:rPr>
              <a:t>Neurobiological Theories</a:t>
            </a:r>
          </a:p>
          <a:p>
            <a:pPr marL="285750" indent="-285750">
              <a:buFont typeface="Arial" charset="0"/>
              <a:buChar char="•"/>
            </a:pPr>
            <a:r>
              <a:rPr lang="en-US" sz="1600" u="sng" dirty="0" smtClean="0"/>
              <a:t>Locus </a:t>
            </a:r>
            <a:r>
              <a:rPr lang="en-US" sz="1600" u="sng" dirty="0" err="1" smtClean="0"/>
              <a:t>coeruleus</a:t>
            </a:r>
            <a:r>
              <a:rPr lang="en-US" sz="1600" u="sng" dirty="0" smtClean="0"/>
              <a:t> </a:t>
            </a:r>
            <a:r>
              <a:rPr lang="en-US" sz="1600" dirty="0" smtClean="0"/>
              <a:t>in the brainstem is possibly involved.</a:t>
            </a:r>
          </a:p>
          <a:p>
            <a:pPr marL="1017270" lvl="1" indent="-285750">
              <a:spcAft>
                <a:spcPts val="600"/>
              </a:spcAft>
              <a:buFont typeface="Arial" charset="0"/>
              <a:buChar char="•"/>
            </a:pPr>
            <a:r>
              <a:rPr lang="en-US" sz="1600" dirty="0"/>
              <a:t>M</a:t>
            </a:r>
            <a:r>
              <a:rPr lang="en-US" sz="1600" dirty="0" smtClean="0"/>
              <a:t>ajor source of norepinephrine (neurotransmitter that triggers flight-or-flight response).</a:t>
            </a:r>
          </a:p>
          <a:p>
            <a:pPr marL="1017270" lvl="1" indent="-285750">
              <a:spcAft>
                <a:spcPts val="600"/>
              </a:spcAft>
              <a:buFont typeface="Arial" charset="0"/>
              <a:buChar char="•"/>
            </a:pPr>
            <a:r>
              <a:rPr lang="en-US" sz="1600" dirty="0" smtClean="0"/>
              <a:t>Activation is associated with anxiety and fear and produces panic-like symptoms in nonhuman primates.</a:t>
            </a:r>
          </a:p>
          <a:p>
            <a:r>
              <a:rPr lang="en-US" sz="1600" b="1" u="sng" dirty="0" smtClean="0">
                <a:solidFill>
                  <a:srgbClr val="6CB255"/>
                </a:solidFill>
              </a:rPr>
              <a:t>Conditioning Theories</a:t>
            </a:r>
          </a:p>
          <a:p>
            <a:pPr marL="285750" indent="-285750">
              <a:buFont typeface="Arial" charset="0"/>
              <a:buChar char="•"/>
            </a:pPr>
            <a:r>
              <a:rPr lang="en-US" sz="1600" dirty="0" smtClean="0"/>
              <a:t>Panic attacks are classical conditioning responses to subtle bodily sensations resembling those normally occurring when one is anxious or frightened.</a:t>
            </a:r>
          </a:p>
          <a:p>
            <a:r>
              <a:rPr lang="en-US" sz="1600" b="1" u="sng" dirty="0" smtClean="0">
                <a:solidFill>
                  <a:srgbClr val="6CB255"/>
                </a:solidFill>
              </a:rPr>
              <a:t>Cognitive Theories</a:t>
            </a:r>
          </a:p>
          <a:p>
            <a:pPr marL="285750" indent="-285750">
              <a:buFont typeface="Arial" charset="0"/>
              <a:buChar char="•"/>
            </a:pPr>
            <a:r>
              <a:rPr lang="en-US" sz="1600" dirty="0" smtClean="0"/>
              <a:t>Individuals with panic disorder are prone to interpret ordinary bodily sensations catastrophically, setting the state for panic attacks.</a:t>
            </a:r>
          </a:p>
          <a:p>
            <a:pPr marL="1017270" lvl="1" indent="-285750">
              <a:spcAft>
                <a:spcPts val="600"/>
              </a:spcAft>
              <a:buFont typeface="Arial" charset="0"/>
              <a:buChar char="•"/>
            </a:pPr>
            <a:r>
              <a:rPr lang="en-US" sz="1600" dirty="0" smtClean="0"/>
              <a:t>In some patients, reducing catastrophic cognitions about sensations has proven to be as effective as medication in reducing panic attacks.</a:t>
            </a:r>
            <a:endParaRPr lang="en-US" sz="16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011290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GENERALIZED ANXIETY DISORDER</a:t>
            </a:r>
            <a:endParaRPr lang="en-US" dirty="0"/>
          </a:p>
        </p:txBody>
      </p:sp>
      <p:sp>
        <p:nvSpPr>
          <p:cNvPr id="7" name="Text Placeholder 6"/>
          <p:cNvSpPr>
            <a:spLocks noGrp="1"/>
          </p:cNvSpPr>
          <p:nvPr>
            <p:ph type="body" sz="quarter" idx="14"/>
          </p:nvPr>
        </p:nvSpPr>
        <p:spPr>
          <a:xfrm>
            <a:off x="457199" y="1184223"/>
            <a:ext cx="8367221" cy="5336497"/>
          </a:xfrm>
        </p:spPr>
        <p:txBody>
          <a:bodyPr>
            <a:normAutofit/>
          </a:bodyPr>
          <a:lstStyle/>
          <a:p>
            <a:pPr>
              <a:spcBef>
                <a:spcPts val="300"/>
              </a:spcBef>
              <a:spcAft>
                <a:spcPts val="500"/>
              </a:spcAft>
            </a:pPr>
            <a:r>
              <a:rPr lang="en-US" sz="1600" dirty="0"/>
              <a:t>A</a:t>
            </a:r>
            <a:r>
              <a:rPr lang="en-US" sz="1600" dirty="0" smtClean="0"/>
              <a:t> relatively continuous state of excessive, uncontrollable, and pointless worry and apprehension.</a:t>
            </a:r>
          </a:p>
          <a:p>
            <a:pPr>
              <a:spcBef>
                <a:spcPts val="300"/>
              </a:spcBef>
              <a:spcAft>
                <a:spcPts val="500"/>
              </a:spcAft>
            </a:pPr>
            <a:r>
              <a:rPr lang="en-US" sz="1600" b="1" u="sng" dirty="0" smtClean="0">
                <a:solidFill>
                  <a:srgbClr val="6CB255"/>
                </a:solidFill>
              </a:rPr>
              <a:t>Diagnosis Criteria</a:t>
            </a:r>
          </a:p>
          <a:p>
            <a:pPr marL="285750" indent="-285750">
              <a:spcBef>
                <a:spcPts val="300"/>
              </a:spcBef>
              <a:spcAft>
                <a:spcPts val="500"/>
              </a:spcAft>
              <a:buFont typeface="Arial" charset="0"/>
              <a:buChar char="•"/>
            </a:pPr>
            <a:r>
              <a:rPr lang="en-US" sz="1600" dirty="0" smtClean="0"/>
              <a:t>The diffuse worrying and apprehension is not part of another disorder.</a:t>
            </a:r>
          </a:p>
          <a:p>
            <a:pPr marL="285750" indent="-285750">
              <a:spcBef>
                <a:spcPts val="300"/>
              </a:spcBef>
              <a:spcAft>
                <a:spcPts val="500"/>
              </a:spcAft>
              <a:buFont typeface="Arial" charset="0"/>
              <a:buChar char="•"/>
            </a:pPr>
            <a:r>
              <a:rPr lang="en-US" sz="1600" dirty="0" smtClean="0"/>
              <a:t>Symptoms occur more days than not for at least 6 months.</a:t>
            </a:r>
          </a:p>
          <a:p>
            <a:pPr marL="285750" indent="-285750">
              <a:spcBef>
                <a:spcPts val="300"/>
              </a:spcBef>
              <a:spcAft>
                <a:spcPts val="500"/>
              </a:spcAft>
              <a:buFont typeface="Arial" charset="0"/>
              <a:buChar char="•"/>
            </a:pPr>
            <a:r>
              <a:rPr lang="en-US" sz="1600" dirty="0" smtClean="0"/>
              <a:t>Symptoms are accompanied by any three of the following symptoms: </a:t>
            </a:r>
          </a:p>
          <a:p>
            <a:pPr marL="1017270" lvl="1" indent="-285750">
              <a:spcBef>
                <a:spcPts val="300"/>
              </a:spcBef>
              <a:spcAft>
                <a:spcPts val="500"/>
              </a:spcAft>
              <a:buFont typeface="Arial" charset="0"/>
              <a:buChar char="•"/>
            </a:pPr>
            <a:r>
              <a:rPr lang="en-US" sz="1600" dirty="0"/>
              <a:t>R</a:t>
            </a:r>
            <a:r>
              <a:rPr lang="en-US" sz="1600" dirty="0" smtClean="0"/>
              <a:t>estlessness, difficulty concentrating, being easily fatigued, muscle tension, irritability, and sleep difficulties.</a:t>
            </a:r>
          </a:p>
          <a:p>
            <a:pPr>
              <a:spcBef>
                <a:spcPts val="300"/>
              </a:spcBef>
              <a:spcAft>
                <a:spcPts val="500"/>
              </a:spcAft>
            </a:pPr>
            <a:r>
              <a:rPr lang="en-US" sz="1600" b="1" u="sng" dirty="0" smtClean="0">
                <a:solidFill>
                  <a:srgbClr val="6CB255"/>
                </a:solidFill>
              </a:rPr>
              <a:t>Prevalence</a:t>
            </a:r>
          </a:p>
          <a:p>
            <a:pPr marL="285750" indent="-285750">
              <a:spcBef>
                <a:spcPts val="300"/>
              </a:spcBef>
              <a:spcAft>
                <a:spcPts val="500"/>
              </a:spcAft>
              <a:buFont typeface="Arial" charset="0"/>
              <a:buChar char="•"/>
            </a:pPr>
            <a:r>
              <a:rPr lang="en-US" sz="1600" dirty="0"/>
              <a:t>A</a:t>
            </a:r>
            <a:r>
              <a:rPr lang="en-US" sz="1600" dirty="0" smtClean="0"/>
              <a:t>ffects </a:t>
            </a:r>
            <a:r>
              <a:rPr lang="en-US" sz="1600" dirty="0"/>
              <a:t>about 5.7% of U.S. population during their lifetime.</a:t>
            </a:r>
          </a:p>
          <a:p>
            <a:pPr marL="285750" indent="-285750">
              <a:spcBef>
                <a:spcPts val="300"/>
              </a:spcBef>
              <a:spcAft>
                <a:spcPts val="500"/>
              </a:spcAft>
              <a:buFont typeface="Arial" charset="0"/>
              <a:buChar char="•"/>
            </a:pPr>
            <a:r>
              <a:rPr lang="en-US" sz="1600" dirty="0"/>
              <a:t>Females are 2 times as likely as males to experience the disorder.</a:t>
            </a:r>
          </a:p>
          <a:p>
            <a:pPr>
              <a:spcBef>
                <a:spcPts val="300"/>
              </a:spcBef>
              <a:spcAft>
                <a:spcPts val="500"/>
              </a:spcAft>
            </a:pPr>
            <a:r>
              <a:rPr lang="en-US" sz="1600" b="1" u="sng" dirty="0" smtClean="0">
                <a:solidFill>
                  <a:srgbClr val="6CB255"/>
                </a:solidFill>
              </a:rPr>
              <a:t>Comorbidity</a:t>
            </a:r>
          </a:p>
          <a:p>
            <a:pPr marL="285750" indent="-285750">
              <a:spcBef>
                <a:spcPts val="300"/>
              </a:spcBef>
              <a:spcAft>
                <a:spcPts val="500"/>
              </a:spcAft>
              <a:buFont typeface="Arial" charset="0"/>
              <a:buChar char="•"/>
            </a:pPr>
            <a:r>
              <a:rPr lang="en-US" sz="1600" dirty="0" smtClean="0"/>
              <a:t>Comorbid </a:t>
            </a:r>
            <a:r>
              <a:rPr lang="en-US" sz="1600" dirty="0"/>
              <a:t>with mood disorders and other anxiety disorders.</a:t>
            </a:r>
          </a:p>
          <a:p>
            <a:pPr>
              <a:spcBef>
                <a:spcPts val="300"/>
              </a:spcBef>
              <a:spcAft>
                <a:spcPts val="500"/>
              </a:spcAft>
            </a:pPr>
            <a:endParaRPr lang="en-US" sz="1600" b="1" u="sng" dirty="0">
              <a:solidFill>
                <a:srgbClr val="6CB255"/>
              </a:solidFill>
            </a:endParaRPr>
          </a:p>
          <a:p>
            <a:pPr>
              <a:spcBef>
                <a:spcPts val="300"/>
              </a:spcBef>
              <a:spcAft>
                <a:spcPts val="500"/>
              </a:spcAft>
            </a:pPr>
            <a:endParaRPr lang="en-US" sz="1600" dirty="0" smtClean="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49614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67946"/>
          </a:xfrm>
        </p:spPr>
        <p:txBody>
          <a:bodyPr>
            <a:normAutofit/>
          </a:bodyPr>
          <a:lstStyle/>
          <a:p>
            <a:r>
              <a:rPr lang="en-US" dirty="0" smtClean="0"/>
              <a:t>Generalized anxiety disorder</a:t>
            </a:r>
            <a:br>
              <a:rPr lang="en-US" dirty="0" smtClean="0"/>
            </a:br>
            <a:r>
              <a:rPr lang="en-US" dirty="0" smtClean="0">
                <a:latin typeface="+mn-lt"/>
              </a:rPr>
              <a:t>Causes</a:t>
            </a:r>
            <a:endParaRPr lang="en-US" dirty="0">
              <a:latin typeface="+mn-lt"/>
            </a:endParaRPr>
          </a:p>
        </p:txBody>
      </p:sp>
      <p:sp>
        <p:nvSpPr>
          <p:cNvPr id="4" name="Text Placeholder 3"/>
          <p:cNvSpPr>
            <a:spLocks noGrp="1"/>
          </p:cNvSpPr>
          <p:nvPr>
            <p:ph type="body" sz="quarter" idx="14"/>
          </p:nvPr>
        </p:nvSpPr>
        <p:spPr>
          <a:xfrm>
            <a:off x="457200" y="1259174"/>
            <a:ext cx="8367221" cy="3342806"/>
          </a:xfrm>
        </p:spPr>
        <p:txBody>
          <a:bodyPr>
            <a:normAutofit/>
          </a:bodyPr>
          <a:lstStyle/>
          <a:p>
            <a:r>
              <a:rPr lang="en-US" sz="1600" b="1" u="sng" dirty="0" smtClean="0">
                <a:solidFill>
                  <a:srgbClr val="6CB255"/>
                </a:solidFill>
              </a:rPr>
              <a:t>Cognitive Theories</a:t>
            </a:r>
          </a:p>
          <a:p>
            <a:pPr marL="285750" indent="-285750">
              <a:buFont typeface="Arial" charset="0"/>
              <a:buChar char="•"/>
            </a:pPr>
            <a:r>
              <a:rPr lang="en-US" sz="1600" dirty="0" smtClean="0"/>
              <a:t>Worry represents a mental strategy to avoid more powerful negative emotions perhaps stemming from earlier unpleasant or traumatic experiences.</a:t>
            </a:r>
          </a:p>
          <a:p>
            <a:pPr marL="1017270" lvl="1" indent="-285750">
              <a:spcAft>
                <a:spcPts val="600"/>
              </a:spcAft>
              <a:buFont typeface="Arial" charset="0"/>
              <a:buChar char="•"/>
            </a:pPr>
            <a:r>
              <a:rPr lang="en-US" sz="1600" dirty="0" smtClean="0"/>
              <a:t>Worrying acts a distraction from remembering painful childhood experiences.</a:t>
            </a:r>
          </a:p>
          <a:p>
            <a:pPr marL="1017270" lvl="1" indent="-285750">
              <a:spcAft>
                <a:spcPts val="600"/>
              </a:spcAft>
              <a:buFont typeface="Arial" charset="0"/>
              <a:buChar char="•"/>
            </a:pPr>
            <a:r>
              <a:rPr lang="en-US" sz="1600" dirty="0" smtClean="0"/>
              <a:t>Longitudinal study found childhood maltreatment was strongly related to development of the disorder during adulthood.</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Placeholder 1" descr="CNX_Psych_15_04_Worry.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261" r="-27261"/>
          <a:stretch>
            <a:fillRect/>
          </a:stretch>
        </p:blipFill>
        <p:spPr>
          <a:xfrm>
            <a:off x="1315387" y="3623590"/>
            <a:ext cx="6346537" cy="2904395"/>
          </a:xfrm>
        </p:spPr>
      </p:pic>
      <p:sp>
        <p:nvSpPr>
          <p:cNvPr id="7" name="TextBox 6"/>
          <p:cNvSpPr txBox="1"/>
          <p:nvPr/>
        </p:nvSpPr>
        <p:spPr>
          <a:xfrm>
            <a:off x="3119308" y="6527985"/>
            <a:ext cx="3043004" cy="292388"/>
          </a:xfrm>
          <a:prstGeom prst="rect">
            <a:avLst/>
          </a:prstGeom>
          <a:noFill/>
        </p:spPr>
        <p:txBody>
          <a:bodyPr wrap="square" rtlCol="0">
            <a:spAutoFit/>
          </a:bodyPr>
          <a:lstStyle/>
          <a:p>
            <a:r>
              <a:rPr lang="en-US" sz="1300" dirty="0"/>
              <a:t>Figure 15.10 (credit: Freddie Peña</a:t>
            </a:r>
            <a:r>
              <a:rPr lang="en-US" sz="1300" dirty="0" smtClean="0"/>
              <a:t>)</a:t>
            </a:r>
            <a:endParaRPr lang="en-US" sz="1300" dirty="0"/>
          </a:p>
        </p:txBody>
      </p:sp>
    </p:spTree>
    <p:extLst>
      <p:ext uri="{BB962C8B-B14F-4D97-AF65-F5344CB8AC3E}">
        <p14:creationId xmlns:p14="http://schemas.microsoft.com/office/powerpoint/2010/main" val="517514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72189" y="1306302"/>
            <a:ext cx="8352231" cy="4539861"/>
          </a:xfrm>
          <a:ln w="76200">
            <a:solidFill>
              <a:srgbClr val="6CB255"/>
            </a:solidFill>
          </a:ln>
        </p:spPr>
        <p:txBody>
          <a:bodyPr>
            <a:noAutofit/>
          </a:bodyPr>
          <a:lstStyle/>
          <a:p>
            <a:pPr algn="ctr"/>
            <a:endParaRPr lang="en-US" b="1" dirty="0" smtClean="0">
              <a:solidFill>
                <a:srgbClr val="6CB255"/>
              </a:solidFill>
            </a:endParaRPr>
          </a:p>
          <a:p>
            <a:pPr algn="ctr"/>
            <a:r>
              <a:rPr lang="en-US" sz="3600" b="1" dirty="0" smtClean="0">
                <a:solidFill>
                  <a:srgbClr val="6CB255"/>
                </a:solidFill>
              </a:rPr>
              <a:t>OBSESSIVE-COMPULSIVE &amp; RELATED DISORDERS</a:t>
            </a:r>
          </a:p>
          <a:p>
            <a:pPr algn="ctr"/>
            <a:endParaRPr lang="en-US" dirty="0">
              <a:solidFill>
                <a:srgbClr val="6CB255"/>
              </a:solidFill>
            </a:endParaRPr>
          </a:p>
          <a:p>
            <a:pPr algn="ctr"/>
            <a:r>
              <a:rPr lang="en-US" dirty="0" smtClean="0">
                <a:solidFill>
                  <a:srgbClr val="6CB255"/>
                </a:solidFill>
              </a:rPr>
              <a:t>OBSESSIVE-COMPULSIVE DISORDER (OCD)</a:t>
            </a:r>
          </a:p>
          <a:p>
            <a:pPr algn="ctr"/>
            <a:r>
              <a:rPr lang="en-US" dirty="0" smtClean="0">
                <a:solidFill>
                  <a:srgbClr val="6CB255"/>
                </a:solidFill>
              </a:rPr>
              <a:t>BODY DYSMORPHIC DISORDER</a:t>
            </a:r>
          </a:p>
          <a:p>
            <a:pPr algn="ctr"/>
            <a:r>
              <a:rPr lang="en-US" dirty="0" smtClean="0">
                <a:solidFill>
                  <a:srgbClr val="6CB255"/>
                </a:solidFill>
              </a:rPr>
              <a:t>HOARDING DISORDER</a:t>
            </a:r>
          </a:p>
          <a:p>
            <a:pPr algn="ctr"/>
            <a:r>
              <a:rPr lang="en-US" dirty="0" smtClean="0">
                <a:solidFill>
                  <a:srgbClr val="6CB255"/>
                </a:solidFill>
              </a:rPr>
              <a:t>CAUSES OF OCD</a:t>
            </a: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41169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Obsessive compulsive disorder (</a:t>
            </a:r>
            <a:r>
              <a:rPr lang="en-US" dirty="0" err="1" smtClean="0"/>
              <a:t>ocd</a:t>
            </a:r>
            <a:r>
              <a:rPr lang="en-US" dirty="0" smtClean="0"/>
              <a:t>)</a:t>
            </a:r>
            <a:endParaRPr lang="en-US" dirty="0"/>
          </a:p>
        </p:txBody>
      </p:sp>
      <p:sp>
        <p:nvSpPr>
          <p:cNvPr id="4" name="Text Placeholder 3"/>
          <p:cNvSpPr>
            <a:spLocks noGrp="1"/>
          </p:cNvSpPr>
          <p:nvPr>
            <p:ph type="body" sz="quarter" idx="14"/>
          </p:nvPr>
        </p:nvSpPr>
        <p:spPr>
          <a:xfrm>
            <a:off x="457199" y="1154243"/>
            <a:ext cx="8367222" cy="5546360"/>
          </a:xfrm>
        </p:spPr>
        <p:txBody>
          <a:bodyPr>
            <a:normAutofit/>
          </a:bodyPr>
          <a:lstStyle/>
          <a:p>
            <a:pPr>
              <a:spcBef>
                <a:spcPts val="300"/>
              </a:spcBef>
              <a:spcAft>
                <a:spcPts val="500"/>
              </a:spcAft>
            </a:pPr>
            <a:r>
              <a:rPr lang="en-US" sz="1600" dirty="0" smtClean="0"/>
              <a:t>Involves thoughts and urges that are intrusive and unwanted (</a:t>
            </a:r>
            <a:r>
              <a:rPr lang="en-US" sz="1600" u="sng" dirty="0" smtClean="0"/>
              <a:t>obsessions</a:t>
            </a:r>
            <a:r>
              <a:rPr lang="en-US" sz="1600" dirty="0" smtClean="0"/>
              <a:t>) and/or the need to engage in repetitive behaviors or mental acts (</a:t>
            </a:r>
            <a:r>
              <a:rPr lang="en-US" sz="1600" u="sng" dirty="0" smtClean="0"/>
              <a:t>compulsions</a:t>
            </a:r>
            <a:r>
              <a:rPr lang="en-US" sz="1600" dirty="0" smtClean="0"/>
              <a:t>).</a:t>
            </a:r>
          </a:p>
          <a:p>
            <a:pPr>
              <a:spcBef>
                <a:spcPts val="300"/>
              </a:spcBef>
              <a:spcAft>
                <a:spcPts val="500"/>
              </a:spcAft>
            </a:pPr>
            <a:r>
              <a:rPr lang="en-US" sz="1600" b="1" dirty="0" smtClean="0"/>
              <a:t>Obsessions</a:t>
            </a:r>
            <a:r>
              <a:rPr lang="en-US" sz="1600" dirty="0" smtClean="0"/>
              <a:t> </a:t>
            </a:r>
            <a:r>
              <a:rPr lang="mr-IN" sz="1600" dirty="0" smtClean="0"/>
              <a:t>–</a:t>
            </a:r>
            <a:r>
              <a:rPr lang="en-US" sz="1600" dirty="0" smtClean="0"/>
              <a:t> persistent, unintentional, and unwanted thoughts and urges that are highly intrusive, unpleasant, and distressing.</a:t>
            </a:r>
          </a:p>
          <a:p>
            <a:pPr>
              <a:spcBef>
                <a:spcPts val="300"/>
              </a:spcBef>
              <a:spcAft>
                <a:spcPts val="500"/>
              </a:spcAft>
            </a:pPr>
            <a:r>
              <a:rPr lang="en-US" sz="1600" dirty="0" smtClean="0"/>
              <a:t>Common obsessions:</a:t>
            </a:r>
          </a:p>
          <a:p>
            <a:pPr marL="285750" indent="-285750">
              <a:spcBef>
                <a:spcPts val="300"/>
              </a:spcBef>
              <a:spcAft>
                <a:spcPts val="500"/>
              </a:spcAft>
              <a:buFont typeface="Arial" charset="0"/>
              <a:buChar char="•"/>
            </a:pPr>
            <a:r>
              <a:rPr lang="en-US" sz="1600" dirty="0" smtClean="0"/>
              <a:t>Concerns about germs and contamination</a:t>
            </a:r>
          </a:p>
          <a:p>
            <a:pPr marL="285750" indent="-285750">
              <a:spcBef>
                <a:spcPts val="300"/>
              </a:spcBef>
              <a:spcAft>
                <a:spcPts val="500"/>
              </a:spcAft>
              <a:buFont typeface="Arial" charset="0"/>
              <a:buChar char="•"/>
            </a:pPr>
            <a:r>
              <a:rPr lang="en-US" sz="1600" dirty="0" smtClean="0"/>
              <a:t>Doubts</a:t>
            </a:r>
          </a:p>
          <a:p>
            <a:pPr marL="285750" indent="-285750">
              <a:spcBef>
                <a:spcPts val="300"/>
              </a:spcBef>
              <a:spcAft>
                <a:spcPts val="500"/>
              </a:spcAft>
              <a:buFont typeface="Arial" charset="0"/>
              <a:buChar char="•"/>
            </a:pPr>
            <a:r>
              <a:rPr lang="en-US" sz="1600" dirty="0" smtClean="0"/>
              <a:t>Order and symmetry</a:t>
            </a:r>
          </a:p>
          <a:p>
            <a:pPr marL="285750" indent="-285750">
              <a:spcBef>
                <a:spcPts val="300"/>
              </a:spcBef>
              <a:spcAft>
                <a:spcPts val="500"/>
              </a:spcAft>
              <a:buFont typeface="Arial" charset="0"/>
              <a:buChar char="•"/>
            </a:pPr>
            <a:r>
              <a:rPr lang="en-US" sz="1600" dirty="0" smtClean="0"/>
              <a:t>Aggressive or lustful urges</a:t>
            </a:r>
          </a:p>
          <a:p>
            <a:pPr>
              <a:spcBef>
                <a:spcPts val="300"/>
              </a:spcBef>
              <a:spcAft>
                <a:spcPts val="500"/>
              </a:spcAft>
            </a:pPr>
            <a:r>
              <a:rPr lang="en-US" sz="1600" b="1" dirty="0" smtClean="0"/>
              <a:t>Compulsions</a:t>
            </a:r>
            <a:r>
              <a:rPr lang="en-US" sz="1600" dirty="0" smtClean="0"/>
              <a:t> </a:t>
            </a:r>
            <a:r>
              <a:rPr lang="mr-IN" sz="1600" dirty="0" smtClean="0"/>
              <a:t>–</a:t>
            </a:r>
            <a:r>
              <a:rPr lang="en-US" sz="1600" dirty="0" smtClean="0"/>
              <a:t> repetitive and ritualistic acts, typically carried out primarily as a means to minimize the distress that obsessions trigger or to reduce the likelihood of a feared event.</a:t>
            </a:r>
          </a:p>
          <a:p>
            <a:pPr marL="285750" indent="-285750">
              <a:spcBef>
                <a:spcPts val="300"/>
              </a:spcBef>
              <a:spcAft>
                <a:spcPts val="500"/>
              </a:spcAft>
              <a:buFont typeface="Arial" charset="0"/>
              <a:buChar char="•"/>
            </a:pPr>
            <a:r>
              <a:rPr lang="en-US" sz="1600" dirty="0" smtClean="0"/>
              <a:t>Not performed out of pleasure.</a:t>
            </a:r>
          </a:p>
          <a:p>
            <a:pPr marL="285750" indent="-285750">
              <a:spcBef>
                <a:spcPts val="300"/>
              </a:spcBef>
              <a:spcAft>
                <a:spcPts val="500"/>
              </a:spcAft>
              <a:buFont typeface="Arial" charset="0"/>
              <a:buChar char="•"/>
            </a:pPr>
            <a:r>
              <a:rPr lang="en-US" sz="1600" dirty="0" smtClean="0"/>
              <a:t>The person usually knows these obsessions and compulsions are irrational but suppressing them is extremely difficult.</a:t>
            </a:r>
          </a:p>
          <a:p>
            <a:pPr>
              <a:spcBef>
                <a:spcPts val="300"/>
              </a:spcBef>
              <a:spcAft>
                <a:spcPts val="500"/>
              </a:spcAft>
            </a:pPr>
            <a:r>
              <a:rPr lang="en-US" sz="1600" b="1" u="sng" dirty="0">
                <a:solidFill>
                  <a:srgbClr val="6CB255"/>
                </a:solidFill>
              </a:rPr>
              <a:t>Prevalence </a:t>
            </a:r>
            <a:endParaRPr lang="en-US" sz="1600" b="1" u="sng" dirty="0" smtClean="0">
              <a:solidFill>
                <a:srgbClr val="6CB255"/>
              </a:solidFill>
            </a:endParaRPr>
          </a:p>
          <a:p>
            <a:pPr marL="285750" indent="-285750">
              <a:spcBef>
                <a:spcPts val="300"/>
              </a:spcBef>
              <a:spcAft>
                <a:spcPts val="500"/>
              </a:spcAft>
              <a:buFont typeface="Arial" charset="0"/>
              <a:buChar char="•"/>
            </a:pPr>
            <a:r>
              <a:rPr lang="en-US" sz="1600" dirty="0" smtClean="0"/>
              <a:t>Experienced </a:t>
            </a:r>
            <a:r>
              <a:rPr lang="en-US" sz="1600" dirty="0"/>
              <a:t>by approximately 2.3% of the U.S. population in their lifetime</a:t>
            </a:r>
            <a:r>
              <a:rPr lang="en-US" sz="1600" dirty="0" smtClean="0"/>
              <a:t>.</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68233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OBSESSIVE-COMPULSIVE DISORDER (OCD)</a:t>
            </a:r>
            <a:endParaRPr lang="en-US" dirty="0"/>
          </a:p>
        </p:txBody>
      </p:sp>
      <p:pic>
        <p:nvPicPr>
          <p:cNvPr id="2" name="Picture Placeholder 1" descr="CNX_Psych_15_05_OCD.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560" b="-3560"/>
          <a:stretch>
            <a:fillRect/>
          </a:stretch>
        </p:blipFill>
        <p:spPr>
          <a:xfrm>
            <a:off x="457199" y="2986271"/>
            <a:ext cx="8062913" cy="3500071"/>
          </a:xfrm>
        </p:spPr>
      </p:pic>
      <p:sp>
        <p:nvSpPr>
          <p:cNvPr id="7" name="Text Placeholder 6"/>
          <p:cNvSpPr>
            <a:spLocks noGrp="1"/>
          </p:cNvSpPr>
          <p:nvPr>
            <p:ph type="body" sz="quarter" idx="14"/>
          </p:nvPr>
        </p:nvSpPr>
        <p:spPr>
          <a:xfrm>
            <a:off x="457199" y="1411723"/>
            <a:ext cx="8062912" cy="1428353"/>
          </a:xfrm>
        </p:spPr>
        <p:txBody>
          <a:bodyPr>
            <a:normAutofit/>
          </a:bodyPr>
          <a:lstStyle/>
          <a:p>
            <a:pPr marL="342900" indent="-342900">
              <a:buAutoNum type="alphaLcParenBoth"/>
            </a:pPr>
            <a:r>
              <a:rPr lang="en-US" sz="1600" dirty="0" smtClean="0"/>
              <a:t>Repetitive </a:t>
            </a:r>
            <a:r>
              <a:rPr lang="en-US" sz="1600" dirty="0"/>
              <a:t>hand washing and </a:t>
            </a:r>
            <a:r>
              <a:rPr lang="en-US" sz="1600" dirty="0" smtClean="0">
                <a:solidFill>
                  <a:srgbClr val="72A510"/>
                </a:solidFill>
              </a:rPr>
              <a:t>(b) </a:t>
            </a:r>
            <a:r>
              <a:rPr lang="en-US" sz="1600" dirty="0" smtClean="0"/>
              <a:t>checking </a:t>
            </a:r>
            <a:r>
              <a:rPr lang="en-US" sz="1600" dirty="0"/>
              <a:t>(e.g., that a door is locked) are common </a:t>
            </a:r>
            <a:r>
              <a:rPr lang="en-US" sz="1600" dirty="0" smtClean="0"/>
              <a:t>compulsions among </a:t>
            </a:r>
            <a:r>
              <a:rPr lang="en-US" sz="1600" dirty="0"/>
              <a:t>those with obsessive-compulsive disorder. </a:t>
            </a:r>
            <a:endParaRPr lang="en-US" sz="1600" dirty="0" smtClean="0"/>
          </a:p>
          <a:p>
            <a:r>
              <a:rPr lang="en-US" sz="1600" dirty="0" smtClean="0"/>
              <a:t>Other common compulsions include cleaning, ordering, and counting.</a:t>
            </a:r>
            <a:endParaRPr lang="en-US" sz="1600" dirty="0"/>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199" y="6340148"/>
            <a:ext cx="8062913" cy="292388"/>
          </a:xfrm>
          <a:prstGeom prst="rect">
            <a:avLst/>
          </a:prstGeom>
          <a:noFill/>
        </p:spPr>
        <p:txBody>
          <a:bodyPr wrap="square" rtlCol="0">
            <a:spAutoFit/>
          </a:bodyPr>
          <a:lstStyle/>
          <a:p>
            <a:r>
              <a:rPr lang="en-US" sz="1300" dirty="0"/>
              <a:t>Figure 15.11 (credit a: modification of work by the USDA; credit b: modification of work by Bradley Gordon</a:t>
            </a:r>
            <a:r>
              <a:rPr lang="en-US" sz="1300" dirty="0" smtClean="0"/>
              <a:t>)</a:t>
            </a:r>
            <a:endParaRPr lang="en-US" sz="1300" dirty="0"/>
          </a:p>
        </p:txBody>
      </p:sp>
    </p:spTree>
    <p:extLst>
      <p:ext uri="{BB962C8B-B14F-4D97-AF65-F5344CB8AC3E}">
        <p14:creationId xmlns:p14="http://schemas.microsoft.com/office/powerpoint/2010/main" val="4145009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DYSMORPHIC DISORDER</a:t>
            </a:r>
            <a:endParaRPr lang="en-US" dirty="0"/>
          </a:p>
        </p:txBody>
      </p:sp>
      <p:sp>
        <p:nvSpPr>
          <p:cNvPr id="4" name="Text Placeholder 3"/>
          <p:cNvSpPr>
            <a:spLocks noGrp="1"/>
          </p:cNvSpPr>
          <p:nvPr>
            <p:ph type="body" sz="quarter" idx="14"/>
          </p:nvPr>
        </p:nvSpPr>
        <p:spPr>
          <a:xfrm>
            <a:off x="457199" y="1259174"/>
            <a:ext cx="8352231" cy="5598826"/>
          </a:xfrm>
        </p:spPr>
        <p:txBody>
          <a:bodyPr>
            <a:normAutofit/>
          </a:bodyPr>
          <a:lstStyle/>
          <a:p>
            <a:r>
              <a:rPr lang="en-US" sz="1600" dirty="0" smtClean="0"/>
              <a:t>Involves a preoccupation with a perceived flaw in the individuals physical appearance that is either nonexistent or barely noticeable to other people.</a:t>
            </a:r>
          </a:p>
          <a:p>
            <a:pPr marL="285750" indent="-285750">
              <a:buFont typeface="Arial" charset="0"/>
              <a:buChar char="•"/>
            </a:pPr>
            <a:r>
              <a:rPr lang="en-US" sz="1600" dirty="0" smtClean="0"/>
              <a:t>Causes person to think they are unattractive or deformed.</a:t>
            </a:r>
          </a:p>
          <a:p>
            <a:pPr marL="285750" indent="-285750">
              <a:buFont typeface="Arial" charset="0"/>
              <a:buChar char="•"/>
            </a:pPr>
            <a:r>
              <a:rPr lang="en-US" sz="1600" dirty="0" smtClean="0"/>
              <a:t>Typically involve skin, face, or hair, but can focus on any bodily area.</a:t>
            </a:r>
          </a:p>
          <a:p>
            <a:pPr marL="285750" indent="-285750">
              <a:buFont typeface="Arial" charset="0"/>
              <a:buChar char="•"/>
            </a:pPr>
            <a:r>
              <a:rPr lang="en-US" sz="1600" dirty="0" smtClean="0"/>
              <a:t>Causes person to engage in repetitive and ritualistic behavioral and mental acts.</a:t>
            </a:r>
          </a:p>
          <a:p>
            <a:pPr marL="1017270" lvl="1" indent="-285750">
              <a:buFont typeface="Arial" charset="0"/>
              <a:buChar char="•"/>
            </a:pPr>
            <a:r>
              <a:rPr lang="en-US" sz="1600" dirty="0" smtClean="0"/>
              <a:t>Constantly looking in the mirror.</a:t>
            </a:r>
          </a:p>
          <a:p>
            <a:pPr marL="1017270" lvl="1" indent="-285750">
              <a:buFont typeface="Arial" charset="0"/>
              <a:buChar char="•"/>
            </a:pPr>
            <a:r>
              <a:rPr lang="en-US" sz="1600" dirty="0" smtClean="0"/>
              <a:t>Trying to hide the offending body part.</a:t>
            </a:r>
          </a:p>
          <a:p>
            <a:pPr marL="1017270" lvl="1" indent="-285750">
              <a:buFont typeface="Arial" charset="0"/>
              <a:buChar char="•"/>
            </a:pPr>
            <a:r>
              <a:rPr lang="en-US" sz="1600" dirty="0" smtClean="0"/>
              <a:t>Comparison with others.</a:t>
            </a:r>
          </a:p>
          <a:p>
            <a:pPr marL="1017270" lvl="1" indent="-285750">
              <a:buFont typeface="Arial" charset="0"/>
              <a:buChar char="•"/>
            </a:pPr>
            <a:r>
              <a:rPr lang="en-US" sz="1600" dirty="0" smtClean="0"/>
              <a:t>Cosmetic surgery.</a:t>
            </a:r>
          </a:p>
          <a:p>
            <a:r>
              <a:rPr lang="en-US" sz="1600" b="1" u="sng" dirty="0" smtClean="0">
                <a:solidFill>
                  <a:srgbClr val="6CB255"/>
                </a:solidFill>
              </a:rPr>
              <a:t>Prevalence</a:t>
            </a:r>
          </a:p>
          <a:p>
            <a:pPr marL="285750" indent="-285750">
              <a:buFont typeface="Arial" charset="0"/>
              <a:buChar char="•"/>
            </a:pPr>
            <a:r>
              <a:rPr lang="en-US" sz="1600" dirty="0" smtClean="0"/>
              <a:t>Affects </a:t>
            </a:r>
            <a:r>
              <a:rPr lang="en-US" sz="1600" dirty="0"/>
              <a:t>approximately 2.4% of adults in the U.S.</a:t>
            </a:r>
          </a:p>
          <a:p>
            <a:pPr marL="285750" indent="-285750">
              <a:buFont typeface="Arial" charset="0"/>
              <a:buChar char="•"/>
            </a:pPr>
            <a:r>
              <a:rPr lang="en-US" sz="1600" dirty="0"/>
              <a:t>Slightly higher rates in women than in men</a:t>
            </a:r>
            <a:r>
              <a:rPr lang="en-US" sz="1600" dirty="0" smtClean="0"/>
              <a:t>.</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697" y="241326"/>
            <a:ext cx="1051734" cy="751709"/>
          </a:xfrm>
          <a:prstGeom prst="rect">
            <a:avLst/>
          </a:prstGeom>
        </p:spPr>
      </p:pic>
    </p:spTree>
    <p:extLst>
      <p:ext uri="{BB962C8B-B14F-4D97-AF65-F5344CB8AC3E}">
        <p14:creationId xmlns:p14="http://schemas.microsoft.com/office/powerpoint/2010/main" val="97663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HOARDING DISORDER</a:t>
            </a:r>
            <a:endParaRPr lang="en-US" dirty="0"/>
          </a:p>
        </p:txBody>
      </p:sp>
      <p:pic>
        <p:nvPicPr>
          <p:cNvPr id="2" name="Picture Placeholder 1" descr="CNX_Psych_15_05_Hoardin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09" r="-26709"/>
          <a:stretch>
            <a:fillRect/>
          </a:stretch>
        </p:blipFill>
        <p:spPr>
          <a:xfrm>
            <a:off x="1558976" y="3848599"/>
            <a:ext cx="5741234" cy="2492242"/>
          </a:xfrm>
        </p:spPr>
      </p:pic>
      <p:sp>
        <p:nvSpPr>
          <p:cNvPr id="7" name="Text Placeholder 6"/>
          <p:cNvSpPr>
            <a:spLocks noGrp="1"/>
          </p:cNvSpPr>
          <p:nvPr>
            <p:ph type="body" sz="quarter" idx="14"/>
          </p:nvPr>
        </p:nvSpPr>
        <p:spPr>
          <a:xfrm>
            <a:off x="457199" y="1169233"/>
            <a:ext cx="8367221" cy="2720464"/>
          </a:xfrm>
        </p:spPr>
        <p:txBody>
          <a:bodyPr>
            <a:normAutofit/>
          </a:bodyPr>
          <a:lstStyle/>
          <a:p>
            <a:r>
              <a:rPr lang="en-US" sz="1600" dirty="0" smtClean="0"/>
              <a:t>Involves great </a:t>
            </a:r>
            <a:r>
              <a:rPr lang="en-US" sz="1600" dirty="0"/>
              <a:t>difficulty in discarding possessions, </a:t>
            </a:r>
            <a:r>
              <a:rPr lang="en-US" sz="1600" dirty="0" smtClean="0"/>
              <a:t>regardless of how valueless/useless they are, usually </a:t>
            </a:r>
            <a:r>
              <a:rPr lang="en-US" sz="1600" dirty="0"/>
              <a:t>resulting in an accumulation of items that clutter living or work areas. </a:t>
            </a:r>
            <a:endParaRPr lang="en-US" sz="1600" dirty="0" smtClean="0"/>
          </a:p>
          <a:p>
            <a:pPr marL="285750" indent="-285750">
              <a:buFont typeface="Arial" charset="0"/>
              <a:buChar char="•"/>
            </a:pPr>
            <a:r>
              <a:rPr lang="en-US" sz="1600" i="1" dirty="0" smtClean="0"/>
              <a:t>Why are they unable to let go of items?</a:t>
            </a:r>
          </a:p>
          <a:p>
            <a:pPr marL="1017270" lvl="1" indent="-285750">
              <a:buFont typeface="Arial" charset="0"/>
              <a:buChar char="•"/>
            </a:pPr>
            <a:r>
              <a:rPr lang="en-US" sz="1600" dirty="0" smtClean="0"/>
              <a:t>They think items might be useful at a later time.</a:t>
            </a:r>
          </a:p>
          <a:p>
            <a:pPr marL="1017270" lvl="1" indent="-285750">
              <a:buFont typeface="Arial" charset="0"/>
              <a:buChar char="•"/>
            </a:pPr>
            <a:r>
              <a:rPr lang="en-US" sz="1600" dirty="0" smtClean="0"/>
              <a:t>Sentimental attachment to items.</a:t>
            </a:r>
          </a:p>
          <a:p>
            <a:pPr marL="285750" indent="-285750">
              <a:buFont typeface="Arial" charset="0"/>
              <a:buChar char="•"/>
            </a:pPr>
            <a:r>
              <a:rPr lang="en-US" sz="1600" dirty="0" smtClean="0"/>
              <a:t>Excessive clutter prevents the individual using necessary living spaces such as the kitchen or bed.</a:t>
            </a:r>
          </a:p>
          <a:p>
            <a:pPr marL="285750" indent="-285750">
              <a:buFont typeface="Arial" charset="0"/>
              <a:buChar char="•"/>
            </a:pPr>
            <a:r>
              <a:rPr lang="en-US" sz="1600" dirty="0" smtClean="0"/>
              <a:t>Diagnosed as long as the hoarding is not a symptom of another disorder.</a:t>
            </a:r>
            <a:endParaRPr lang="en-US" sz="1600" dirty="0"/>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2698229" y="6340840"/>
            <a:ext cx="3507699" cy="292388"/>
          </a:xfrm>
          <a:prstGeom prst="rect">
            <a:avLst/>
          </a:prstGeom>
          <a:noFill/>
        </p:spPr>
        <p:txBody>
          <a:bodyPr wrap="square" rtlCol="0">
            <a:spAutoFit/>
          </a:bodyPr>
          <a:lstStyle/>
          <a:p>
            <a:r>
              <a:rPr lang="en-US" sz="1300" dirty="0"/>
              <a:t>Figure 15.12 (credit: “</a:t>
            </a:r>
            <a:r>
              <a:rPr lang="en-US" sz="1300" dirty="0" err="1"/>
              <a:t>puuikibeach</a:t>
            </a:r>
            <a:r>
              <a:rPr lang="en-US" sz="1300" dirty="0"/>
              <a:t>”/Flickr)</a:t>
            </a:r>
          </a:p>
        </p:txBody>
      </p:sp>
    </p:spTree>
    <p:extLst>
      <p:ext uri="{BB962C8B-B14F-4D97-AF65-F5344CB8AC3E}">
        <p14:creationId xmlns:p14="http://schemas.microsoft.com/office/powerpoint/2010/main" val="34961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3719"/>
          </a:xfrm>
        </p:spPr>
        <p:txBody>
          <a:bodyPr>
            <a:normAutofit/>
          </a:bodyPr>
          <a:lstStyle/>
          <a:p>
            <a:r>
              <a:rPr lang="en-US" dirty="0"/>
              <a:t>DEFINITION OF A PSYCHOLOGICAL </a:t>
            </a:r>
            <a:br>
              <a:rPr lang="en-US" dirty="0"/>
            </a:br>
            <a:r>
              <a:rPr lang="en-US" dirty="0"/>
              <a:t>DISORDER</a:t>
            </a:r>
          </a:p>
        </p:txBody>
      </p:sp>
      <p:pic>
        <p:nvPicPr>
          <p:cNvPr id="2" name="Picture Placeholder 1" descr="CNX_Psych_15_01_Red_Hai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51" b="-4151"/>
          <a:stretch>
            <a:fillRect/>
          </a:stretch>
        </p:blipFill>
        <p:spPr>
          <a:xfrm>
            <a:off x="1633928" y="3983999"/>
            <a:ext cx="5038645" cy="2187251"/>
          </a:xfrm>
        </p:spPr>
      </p:pic>
      <p:sp>
        <p:nvSpPr>
          <p:cNvPr id="7" name="Text Placeholder 6"/>
          <p:cNvSpPr>
            <a:spLocks noGrp="1"/>
          </p:cNvSpPr>
          <p:nvPr>
            <p:ph type="body" sz="quarter" idx="14"/>
          </p:nvPr>
        </p:nvSpPr>
        <p:spPr>
          <a:xfrm>
            <a:off x="457199" y="1184222"/>
            <a:ext cx="8367222" cy="2915829"/>
          </a:xfrm>
        </p:spPr>
        <p:txBody>
          <a:bodyPr>
            <a:normAutofit/>
          </a:bodyPr>
          <a:lstStyle/>
          <a:p>
            <a:r>
              <a:rPr lang="en-US" sz="1600" b="1" dirty="0"/>
              <a:t>Psychopathology</a:t>
            </a:r>
            <a:r>
              <a:rPr lang="en-US" sz="1600" dirty="0"/>
              <a:t> </a:t>
            </a:r>
            <a:r>
              <a:rPr lang="mr-IN" sz="1600" dirty="0"/>
              <a:t>–</a:t>
            </a:r>
            <a:r>
              <a:rPr lang="en-US" sz="1600" dirty="0"/>
              <a:t> the study of psychological disorders, including their symptoms, etiology (causes), and treatment.</a:t>
            </a:r>
            <a:endParaRPr lang="en-US" sz="1600" b="1" dirty="0"/>
          </a:p>
          <a:p>
            <a:r>
              <a:rPr lang="en-US" sz="1600" b="1" dirty="0"/>
              <a:t>Psychological disorder </a:t>
            </a:r>
            <a:r>
              <a:rPr lang="mr-IN" sz="1600" dirty="0"/>
              <a:t>–</a:t>
            </a:r>
            <a:r>
              <a:rPr lang="en-US" sz="1600" dirty="0"/>
              <a:t> a condition characterized by abnormal thoughts, feelings, and behaviors.</a:t>
            </a:r>
          </a:p>
          <a:p>
            <a:pPr marL="285750" indent="-285750">
              <a:buFont typeface="Arial" charset="0"/>
              <a:buChar char="•"/>
            </a:pPr>
            <a:r>
              <a:rPr lang="en-US" sz="1600" dirty="0"/>
              <a:t>Behaviors, thoughts, and inner experiences that are atypical, dysfunctional, or dangerous are signs of psychological disorders</a:t>
            </a:r>
            <a:r>
              <a:rPr lang="en-US" sz="1600" dirty="0" smtClean="0"/>
              <a:t>.</a:t>
            </a:r>
          </a:p>
          <a:p>
            <a:pPr marL="285750" indent="-285750">
              <a:buFont typeface="Arial" charset="0"/>
              <a:buChar char="•"/>
            </a:pPr>
            <a:r>
              <a:rPr lang="en-US" sz="1600" dirty="0" smtClean="0"/>
              <a:t>However, there is no single definition of psychological abnormality or normality.</a:t>
            </a:r>
          </a:p>
          <a:p>
            <a:r>
              <a:rPr lang="en-US" sz="1600" dirty="0" smtClean="0"/>
              <a:t>Just because something is atypical, does not mean it is disordered. Red </a:t>
            </a:r>
            <a:r>
              <a:rPr lang="en-US" sz="1600" dirty="0"/>
              <a:t>hair is considered unusual, but not abnormal. </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199" y="6055198"/>
            <a:ext cx="8367222" cy="707886"/>
          </a:xfrm>
          <a:prstGeom prst="rect">
            <a:avLst/>
          </a:prstGeom>
          <a:noFill/>
        </p:spPr>
        <p:txBody>
          <a:bodyPr wrap="square" rtlCol="0">
            <a:spAutoFit/>
          </a:bodyPr>
          <a:lstStyle/>
          <a:p>
            <a:r>
              <a:rPr lang="en-US" sz="1400" dirty="0">
                <a:solidFill>
                  <a:srgbClr val="72A510"/>
                </a:solidFill>
              </a:rPr>
              <a:t>(a) </a:t>
            </a:r>
            <a:r>
              <a:rPr lang="en-US" sz="1400" dirty="0"/>
              <a:t>Isla Fischer, </a:t>
            </a:r>
            <a:r>
              <a:rPr lang="en-US" sz="1400" dirty="0">
                <a:solidFill>
                  <a:srgbClr val="72A510"/>
                </a:solidFill>
              </a:rPr>
              <a:t>(b) </a:t>
            </a:r>
            <a:r>
              <a:rPr lang="en-US" sz="1400" dirty="0"/>
              <a:t>Prince Harry, and </a:t>
            </a:r>
            <a:r>
              <a:rPr lang="en-US" sz="1400" dirty="0">
                <a:solidFill>
                  <a:srgbClr val="72A510"/>
                </a:solidFill>
              </a:rPr>
              <a:t>(c) </a:t>
            </a:r>
            <a:r>
              <a:rPr lang="en-US" sz="1400" dirty="0"/>
              <a:t>Marcia Cross are three natural redheads.</a:t>
            </a:r>
            <a:endParaRPr lang="en-US" sz="1400" dirty="0" smtClean="0"/>
          </a:p>
          <a:p>
            <a:r>
              <a:rPr lang="en-US" sz="1300" dirty="0" smtClean="0"/>
              <a:t>Figure </a:t>
            </a:r>
            <a:r>
              <a:rPr lang="en-US" sz="1300" dirty="0"/>
              <a:t>15.2 (credit a: modification of work by Richard Goldschmidt; credit b: modification of work by Glyn Lowe; credit c: modification of work by Kirk Weaver</a:t>
            </a:r>
            <a:r>
              <a:rPr lang="en-US" sz="1300" dirty="0" smtClean="0"/>
              <a:t>)</a:t>
            </a:r>
            <a:endParaRPr lang="en-US" sz="1300" dirty="0"/>
          </a:p>
        </p:txBody>
      </p:sp>
    </p:spTree>
    <p:extLst>
      <p:ext uri="{BB962C8B-B14F-4D97-AF65-F5344CB8AC3E}">
        <p14:creationId xmlns:p14="http://schemas.microsoft.com/office/powerpoint/2010/main" val="1883696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43094"/>
          </a:xfrm>
        </p:spPr>
        <p:txBody>
          <a:bodyPr>
            <a:normAutofit/>
          </a:bodyPr>
          <a:lstStyle/>
          <a:p>
            <a:r>
              <a:rPr lang="en-US" dirty="0" smtClean="0"/>
              <a:t>OCD</a:t>
            </a:r>
            <a:r>
              <a:rPr lang="en-US" dirty="0"/>
              <a:t> </a:t>
            </a:r>
            <a:r>
              <a:rPr lang="en-US" dirty="0" smtClean="0">
                <a:latin typeface="+mn-lt"/>
              </a:rPr>
              <a:t>Causes</a:t>
            </a:r>
            <a:endParaRPr lang="en-US" dirty="0">
              <a:latin typeface="+mn-lt"/>
            </a:endParaRPr>
          </a:p>
        </p:txBody>
      </p:sp>
      <p:sp>
        <p:nvSpPr>
          <p:cNvPr id="4" name="Text Placeholder 3"/>
          <p:cNvSpPr>
            <a:spLocks noGrp="1"/>
          </p:cNvSpPr>
          <p:nvPr>
            <p:ph type="body" sz="quarter" idx="14"/>
          </p:nvPr>
        </p:nvSpPr>
        <p:spPr>
          <a:xfrm>
            <a:off x="457199" y="1124262"/>
            <a:ext cx="8367221" cy="5606322"/>
          </a:xfrm>
        </p:spPr>
        <p:txBody>
          <a:bodyPr>
            <a:normAutofit/>
          </a:bodyPr>
          <a:lstStyle/>
          <a:p>
            <a:r>
              <a:rPr lang="en-US" sz="1600" b="1" u="sng" dirty="0" smtClean="0">
                <a:solidFill>
                  <a:srgbClr val="6CB255"/>
                </a:solidFill>
              </a:rPr>
              <a:t>Genetics</a:t>
            </a:r>
          </a:p>
          <a:p>
            <a:pPr marL="285750" indent="-285750">
              <a:buFont typeface="Arial" charset="0"/>
              <a:buChar char="•"/>
            </a:pPr>
            <a:r>
              <a:rPr lang="en-US" sz="1600" dirty="0" smtClean="0"/>
              <a:t>5 times more frequent in first-degree relatives of people with OCD.</a:t>
            </a:r>
          </a:p>
          <a:p>
            <a:pPr marL="285750" indent="-285750">
              <a:buFont typeface="Arial" charset="0"/>
              <a:buChar char="•"/>
            </a:pPr>
            <a:r>
              <a:rPr lang="en-US" sz="1600" dirty="0" smtClean="0"/>
              <a:t>Identical twins - 57% concordance rate.</a:t>
            </a:r>
          </a:p>
          <a:p>
            <a:pPr marL="285750" indent="-285750">
              <a:buFont typeface="Arial" charset="0"/>
              <a:buChar char="•"/>
            </a:pPr>
            <a:r>
              <a:rPr lang="en-US" sz="1600" dirty="0" smtClean="0"/>
              <a:t>Fraternal twins - 22% concordance rate.</a:t>
            </a:r>
          </a:p>
          <a:p>
            <a:pPr marL="285750" indent="-285750">
              <a:buFont typeface="Arial" charset="0"/>
              <a:buChar char="•"/>
            </a:pPr>
            <a:r>
              <a:rPr lang="en-US" sz="1600" dirty="0" smtClean="0"/>
              <a:t>Genes involved regulate the function of serotonin, dopamine, and glutamate.</a:t>
            </a:r>
          </a:p>
          <a:p>
            <a:r>
              <a:rPr lang="en-US" sz="1600" b="1" u="sng" dirty="0" smtClean="0">
                <a:solidFill>
                  <a:srgbClr val="6CB255"/>
                </a:solidFill>
              </a:rPr>
              <a:t>Conditioning Theories</a:t>
            </a:r>
          </a:p>
          <a:p>
            <a:pPr marL="285750" indent="-285750">
              <a:buFont typeface="Arial" charset="0"/>
              <a:buChar char="•"/>
            </a:pPr>
            <a:r>
              <a:rPr lang="en-US" sz="1600" dirty="0" smtClean="0"/>
              <a:t>Symptoms of OCD are learned responses resulting from both classical and operant conditioning.</a:t>
            </a:r>
          </a:p>
          <a:p>
            <a:pPr marL="1074420" lvl="1" indent="-342900">
              <a:buFont typeface="+mj-lt"/>
              <a:buAutoNum type="arabicPeriod"/>
            </a:pPr>
            <a:r>
              <a:rPr lang="en-US" sz="1600" dirty="0" smtClean="0"/>
              <a:t>Neutral stimulus + unconditioned stimulus </a:t>
            </a:r>
            <a:r>
              <a:rPr lang="en-US" sz="1600" dirty="0" smtClean="0">
                <a:sym typeface="Wingdings"/>
              </a:rPr>
              <a:t> anxiety or distress.</a:t>
            </a:r>
          </a:p>
          <a:p>
            <a:pPr marL="1074420" lvl="1" indent="-342900">
              <a:buFont typeface="+mj-lt"/>
              <a:buAutoNum type="arabicPeriod"/>
            </a:pPr>
            <a:r>
              <a:rPr lang="en-US" sz="1600" dirty="0" smtClean="0">
                <a:sym typeface="Wingdings"/>
              </a:rPr>
              <a:t>Once association has been acquired, encounters with the NS trigger anxiety and obsessive thoughts.</a:t>
            </a:r>
          </a:p>
          <a:p>
            <a:pPr marL="1074420" lvl="1" indent="-342900">
              <a:buFont typeface="+mj-lt"/>
              <a:buAutoNum type="arabicPeriod"/>
            </a:pPr>
            <a:r>
              <a:rPr lang="en-US" sz="1600" dirty="0" smtClean="0">
                <a:sym typeface="Wingdings"/>
              </a:rPr>
              <a:t>Anxiety and obsessive thoughts continue until a strategy is identified to relieve it.</a:t>
            </a:r>
          </a:p>
          <a:p>
            <a:pPr marL="1074420" lvl="1" indent="-342900">
              <a:buFont typeface="+mj-lt"/>
              <a:buAutoNum type="arabicPeriod"/>
            </a:pPr>
            <a:r>
              <a:rPr lang="en-US" sz="1600" dirty="0" smtClean="0">
                <a:sym typeface="Wingdings"/>
              </a:rPr>
              <a:t>Relief may be ritualistic behavior or mental activity that reduces anxiety.</a:t>
            </a:r>
          </a:p>
          <a:p>
            <a:pPr marL="1074420" lvl="1" indent="-342900">
              <a:buFont typeface="+mj-lt"/>
              <a:buAutoNum type="arabicPeriod"/>
            </a:pPr>
            <a:r>
              <a:rPr lang="en-US" sz="1600" dirty="0" smtClean="0">
                <a:sym typeface="Wingdings"/>
              </a:rPr>
              <a:t>Compulsive acts become negatively reinforcing.</a:t>
            </a:r>
          </a:p>
          <a:p>
            <a:pPr marL="1074420" lvl="1" indent="-342900">
              <a:buFont typeface="+mj-lt"/>
              <a:buAutoNum type="arabicPeriod"/>
            </a:pPr>
            <a:endParaRPr lang="en-US" sz="1600" dirty="0" smtClean="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88423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7"/>
            <a:ext cx="8062912" cy="643093"/>
          </a:xfrm>
        </p:spPr>
        <p:txBody>
          <a:bodyPr>
            <a:normAutofit/>
          </a:bodyPr>
          <a:lstStyle/>
          <a:p>
            <a:r>
              <a:rPr lang="en-US" smtClean="0"/>
              <a:t>OCD </a:t>
            </a:r>
            <a:r>
              <a:rPr lang="en-US" smtClean="0">
                <a:latin typeface="+mn-lt"/>
              </a:rPr>
              <a:t>Causes</a:t>
            </a:r>
            <a:endParaRPr lang="en-US" dirty="0">
              <a:latin typeface="+mn-lt"/>
            </a:endParaRPr>
          </a:p>
        </p:txBody>
      </p:sp>
      <p:pic>
        <p:nvPicPr>
          <p:cNvPr id="2" name="Picture Placeholder 1" descr="CNX_Psych_15_06_Orbito.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540" r="-24540"/>
          <a:stretch>
            <a:fillRect/>
          </a:stretch>
        </p:blipFill>
        <p:spPr>
          <a:xfrm>
            <a:off x="2248524" y="2848131"/>
            <a:ext cx="7838758" cy="3402767"/>
          </a:xfrm>
        </p:spPr>
      </p:pic>
      <p:sp>
        <p:nvSpPr>
          <p:cNvPr id="7" name="Text Placeholder 6"/>
          <p:cNvSpPr>
            <a:spLocks noGrp="1"/>
          </p:cNvSpPr>
          <p:nvPr>
            <p:ph type="body" sz="quarter" idx="14"/>
          </p:nvPr>
        </p:nvSpPr>
        <p:spPr>
          <a:xfrm>
            <a:off x="457199" y="1109271"/>
            <a:ext cx="8367222" cy="2068644"/>
          </a:xfrm>
        </p:spPr>
        <p:txBody>
          <a:bodyPr>
            <a:normAutofit/>
          </a:bodyPr>
          <a:lstStyle/>
          <a:p>
            <a:pPr>
              <a:spcBef>
                <a:spcPts val="300"/>
              </a:spcBef>
              <a:spcAft>
                <a:spcPts val="500"/>
              </a:spcAft>
            </a:pPr>
            <a:r>
              <a:rPr lang="en-US" sz="1600" b="1" u="sng" dirty="0" smtClean="0">
                <a:solidFill>
                  <a:srgbClr val="6CB255"/>
                </a:solidFill>
              </a:rPr>
              <a:t>Brain Anatomy</a:t>
            </a:r>
          </a:p>
          <a:p>
            <a:pPr>
              <a:spcBef>
                <a:spcPts val="300"/>
              </a:spcBef>
              <a:spcAft>
                <a:spcPts val="500"/>
              </a:spcAft>
            </a:pPr>
            <a:r>
              <a:rPr lang="en-US" sz="1600" b="1" dirty="0" smtClean="0">
                <a:solidFill>
                  <a:schemeClr val="tx1"/>
                </a:solidFill>
              </a:rPr>
              <a:t>OCD Circuit:</a:t>
            </a:r>
          </a:p>
          <a:p>
            <a:pPr>
              <a:spcBef>
                <a:spcPts val="300"/>
              </a:spcBef>
              <a:spcAft>
                <a:spcPts val="500"/>
              </a:spcAft>
            </a:pPr>
            <a:r>
              <a:rPr lang="en-US" sz="1600" dirty="0" smtClean="0"/>
              <a:t>Several interconnected regions that influence perceived emotional value of stimuli and selection of behavioral and cognitive responses.</a:t>
            </a:r>
          </a:p>
          <a:p>
            <a:pPr marL="285750" indent="-285750">
              <a:spcBef>
                <a:spcPts val="300"/>
              </a:spcBef>
              <a:spcAft>
                <a:spcPts val="500"/>
              </a:spcAft>
              <a:buFont typeface="Arial" charset="0"/>
              <a:buChar char="•"/>
            </a:pPr>
            <a:r>
              <a:rPr lang="en-US" sz="1600" dirty="0" smtClean="0"/>
              <a:t>Abnormalities in these areas may produce symptoms of OCD.</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706442" y="6370508"/>
            <a:ext cx="1184223" cy="292388"/>
          </a:xfrm>
          <a:prstGeom prst="rect">
            <a:avLst/>
          </a:prstGeom>
          <a:noFill/>
        </p:spPr>
        <p:txBody>
          <a:bodyPr wrap="square" rtlCol="0">
            <a:spAutoFit/>
          </a:bodyPr>
          <a:lstStyle/>
          <a:p>
            <a:r>
              <a:rPr lang="en-US" sz="1300" dirty="0"/>
              <a:t>Figure 15.13</a:t>
            </a:r>
          </a:p>
        </p:txBody>
      </p:sp>
      <p:sp>
        <p:nvSpPr>
          <p:cNvPr id="4" name="TextBox 3"/>
          <p:cNvSpPr txBox="1"/>
          <p:nvPr/>
        </p:nvSpPr>
        <p:spPr>
          <a:xfrm>
            <a:off x="457199" y="2848131"/>
            <a:ext cx="2960558" cy="2790508"/>
          </a:xfrm>
          <a:prstGeom prst="rect">
            <a:avLst/>
          </a:prstGeom>
          <a:noFill/>
        </p:spPr>
        <p:txBody>
          <a:bodyPr wrap="square" rtlCol="0">
            <a:spAutoFit/>
          </a:bodyPr>
          <a:lstStyle/>
          <a:p>
            <a:pPr>
              <a:spcBef>
                <a:spcPts val="300"/>
              </a:spcBef>
              <a:spcAft>
                <a:spcPts val="500"/>
              </a:spcAft>
              <a:buClr>
                <a:srgbClr val="6CB255"/>
              </a:buClr>
            </a:pPr>
            <a:r>
              <a:rPr lang="en-US" sz="1600" b="1" dirty="0"/>
              <a:t>Orbitofrontal cortex </a:t>
            </a:r>
            <a:r>
              <a:rPr lang="mr-IN" sz="1600" dirty="0"/>
              <a:t>–</a:t>
            </a:r>
            <a:r>
              <a:rPr lang="en-US" sz="1600" dirty="0"/>
              <a:t> involved in learning and decision making.</a:t>
            </a:r>
          </a:p>
          <a:p>
            <a:pPr marL="285750" indent="-285750">
              <a:spcBef>
                <a:spcPts val="300"/>
              </a:spcBef>
              <a:spcAft>
                <a:spcPts val="500"/>
              </a:spcAft>
              <a:buClr>
                <a:srgbClr val="6CB255"/>
              </a:buClr>
              <a:buFont typeface="Arial" charset="0"/>
              <a:buChar char="•"/>
            </a:pPr>
            <a:r>
              <a:rPr lang="en-US" sz="1600" dirty="0"/>
              <a:t>Becomes hyperactive in people with OCD when provoked with tasks such as looking at photos of a toilet or a pictures hanging crookedly on a wall.</a:t>
            </a:r>
          </a:p>
          <a:p>
            <a:pPr>
              <a:spcBef>
                <a:spcPts val="300"/>
              </a:spcBef>
              <a:spcAft>
                <a:spcPts val="500"/>
              </a:spcAft>
              <a:buClr>
                <a:srgbClr val="6CB255"/>
              </a:buClr>
            </a:pPr>
            <a:endParaRPr lang="en-US" dirty="0"/>
          </a:p>
        </p:txBody>
      </p:sp>
    </p:spTree>
    <p:extLst>
      <p:ext uri="{BB962C8B-B14F-4D97-AF65-F5344CB8AC3E}">
        <p14:creationId xmlns:p14="http://schemas.microsoft.com/office/powerpoint/2010/main" val="664678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1381253"/>
            <a:ext cx="8222105" cy="4344989"/>
          </a:xfrm>
          <a:ln w="76200">
            <a:solidFill>
              <a:srgbClr val="6CB255"/>
            </a:solidFill>
          </a:ln>
        </p:spPr>
        <p:txBody>
          <a:bodyPr>
            <a:noAutofit/>
          </a:bodyPr>
          <a:lstStyle/>
          <a:p>
            <a:pPr algn="ctr"/>
            <a:endParaRPr lang="en-US" b="1" dirty="0" smtClean="0">
              <a:solidFill>
                <a:srgbClr val="6CB255"/>
              </a:solidFill>
            </a:endParaRPr>
          </a:p>
          <a:p>
            <a:pPr algn="ctr"/>
            <a:r>
              <a:rPr lang="en-US" sz="3600" b="1" dirty="0" smtClean="0">
                <a:solidFill>
                  <a:srgbClr val="6CB255"/>
                </a:solidFill>
              </a:rPr>
              <a:t>POSTTRAUMATIC STRESS DISORDER</a:t>
            </a:r>
          </a:p>
          <a:p>
            <a:pPr algn="ctr"/>
            <a:endParaRPr lang="en-US" dirty="0">
              <a:solidFill>
                <a:srgbClr val="6CB255"/>
              </a:solidFill>
            </a:endParaRPr>
          </a:p>
          <a:p>
            <a:pPr algn="ctr"/>
            <a:r>
              <a:rPr lang="en-US" dirty="0" smtClean="0">
                <a:solidFill>
                  <a:srgbClr val="6CB255"/>
                </a:solidFill>
              </a:rPr>
              <a:t>DEFINITION OF PTSD</a:t>
            </a:r>
          </a:p>
          <a:p>
            <a:pPr algn="ctr"/>
            <a:r>
              <a:rPr lang="en-US" dirty="0" smtClean="0">
                <a:solidFill>
                  <a:srgbClr val="6CB255"/>
                </a:solidFill>
              </a:rPr>
              <a:t>RISK FACTORS</a:t>
            </a:r>
          </a:p>
          <a:p>
            <a:pPr algn="ctr"/>
            <a:r>
              <a:rPr lang="en-US" dirty="0" smtClean="0">
                <a:solidFill>
                  <a:srgbClr val="6CB255"/>
                </a:solidFill>
              </a:rPr>
              <a:t>SUPPORT FOR SUFFERERS</a:t>
            </a:r>
          </a:p>
          <a:p>
            <a:pPr algn="ctr"/>
            <a:r>
              <a:rPr lang="en-US" dirty="0" smtClean="0">
                <a:solidFill>
                  <a:srgbClr val="6CB255"/>
                </a:solidFill>
              </a:rPr>
              <a:t>LEARNING &amp; THE DEVELOPMENT OF PTSD</a:t>
            </a: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27764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PTSD</a:t>
            </a:r>
            <a:endParaRPr lang="en-US" dirty="0"/>
          </a:p>
        </p:txBody>
      </p:sp>
      <p:sp>
        <p:nvSpPr>
          <p:cNvPr id="4" name="Text Placeholder 3"/>
          <p:cNvSpPr>
            <a:spLocks noGrp="1"/>
          </p:cNvSpPr>
          <p:nvPr>
            <p:ph type="body" sz="quarter" idx="14"/>
          </p:nvPr>
        </p:nvSpPr>
        <p:spPr>
          <a:xfrm>
            <a:off x="457200" y="993035"/>
            <a:ext cx="8476938" cy="5677588"/>
          </a:xfrm>
        </p:spPr>
        <p:txBody>
          <a:bodyPr>
            <a:normAutofit/>
          </a:bodyPr>
          <a:lstStyle/>
          <a:p>
            <a:pPr>
              <a:spcBef>
                <a:spcPts val="300"/>
              </a:spcBef>
              <a:spcAft>
                <a:spcPts val="500"/>
              </a:spcAft>
            </a:pPr>
            <a:r>
              <a:rPr lang="en-US" sz="1600" b="1" u="sng" dirty="0" smtClean="0">
                <a:solidFill>
                  <a:srgbClr val="6CB255"/>
                </a:solidFill>
              </a:rPr>
              <a:t>Diagnosis Criteria</a:t>
            </a:r>
          </a:p>
          <a:p>
            <a:pPr marL="285750" indent="-285750">
              <a:spcBef>
                <a:spcPts val="300"/>
              </a:spcBef>
              <a:spcAft>
                <a:spcPts val="500"/>
              </a:spcAft>
              <a:buFont typeface="Arial" charset="0"/>
              <a:buChar char="•"/>
            </a:pPr>
            <a:r>
              <a:rPr lang="en-US" sz="1600" dirty="0" smtClean="0"/>
              <a:t>Individual was exposed to, witnessed, or experienced the details of a traumatic experience (“actual or threatened death, serious injury, or sexual violence”) </a:t>
            </a:r>
            <a:r>
              <a:rPr lang="en-US" sz="1600" dirty="0" smtClean="0">
                <a:sym typeface="Wingdings"/>
              </a:rPr>
              <a:t>(APA, 2013).</a:t>
            </a:r>
          </a:p>
          <a:p>
            <a:pPr marL="1017270" lvl="1" indent="-285750">
              <a:spcBef>
                <a:spcPts val="300"/>
              </a:spcBef>
              <a:spcAft>
                <a:spcPts val="500"/>
              </a:spcAft>
              <a:buFont typeface="Arial" charset="0"/>
              <a:buChar char="•"/>
            </a:pPr>
            <a:r>
              <a:rPr lang="en-US" sz="1600" dirty="0"/>
              <a:t>PTSD was first recognized in soldiers who had engaged in combat.</a:t>
            </a:r>
            <a:endParaRPr lang="en-US" sz="1600" dirty="0" smtClean="0">
              <a:sym typeface="Wingdings"/>
            </a:endParaRPr>
          </a:p>
          <a:p>
            <a:pPr marL="285750" indent="-285750">
              <a:spcBef>
                <a:spcPts val="300"/>
              </a:spcBef>
              <a:spcAft>
                <a:spcPts val="500"/>
              </a:spcAft>
              <a:buFont typeface="Arial" charset="0"/>
              <a:buChar char="•"/>
            </a:pPr>
            <a:r>
              <a:rPr lang="en-US" sz="1600" dirty="0" smtClean="0">
                <a:sym typeface="Wingdings"/>
              </a:rPr>
              <a:t>Symptoms occur for at least one month.</a:t>
            </a:r>
          </a:p>
          <a:p>
            <a:pPr>
              <a:spcBef>
                <a:spcPts val="300"/>
              </a:spcBef>
              <a:spcAft>
                <a:spcPts val="500"/>
              </a:spcAft>
            </a:pPr>
            <a:r>
              <a:rPr lang="en-US" sz="1600" b="1" u="sng" dirty="0" smtClean="0">
                <a:solidFill>
                  <a:srgbClr val="6CB255"/>
                </a:solidFill>
                <a:sym typeface="Wingdings"/>
              </a:rPr>
              <a:t>Symptoms</a:t>
            </a:r>
          </a:p>
          <a:p>
            <a:pPr marL="285750" indent="-285750">
              <a:spcBef>
                <a:spcPts val="300"/>
              </a:spcBef>
              <a:spcAft>
                <a:spcPts val="500"/>
              </a:spcAft>
              <a:buFont typeface="Arial" charset="0"/>
              <a:buChar char="•"/>
            </a:pPr>
            <a:r>
              <a:rPr lang="en-US" sz="1600" dirty="0" smtClean="0"/>
              <a:t>Intrusive and distressing memories of the event.</a:t>
            </a:r>
          </a:p>
          <a:p>
            <a:pPr marL="285750" indent="-285750">
              <a:spcBef>
                <a:spcPts val="300"/>
              </a:spcBef>
              <a:spcAft>
                <a:spcPts val="500"/>
              </a:spcAft>
              <a:buFont typeface="Arial" charset="0"/>
              <a:buChar char="•"/>
            </a:pPr>
            <a:r>
              <a:rPr lang="en-US" sz="1600" dirty="0" smtClean="0"/>
              <a:t>Flashbacks </a:t>
            </a:r>
            <a:r>
              <a:rPr lang="mr-IN" sz="1600" dirty="0" smtClean="0"/>
              <a:t>–</a:t>
            </a:r>
            <a:r>
              <a:rPr lang="en-US" sz="1600" dirty="0" smtClean="0"/>
              <a:t> states during which individual relives the event and behaves as if it were occurring at that moment.</a:t>
            </a:r>
          </a:p>
          <a:p>
            <a:pPr marL="285750" indent="-285750">
              <a:spcBef>
                <a:spcPts val="300"/>
              </a:spcBef>
              <a:spcAft>
                <a:spcPts val="500"/>
              </a:spcAft>
              <a:buFont typeface="Arial" charset="0"/>
              <a:buChar char="•"/>
            </a:pPr>
            <a:r>
              <a:rPr lang="en-US" sz="1600" dirty="0" smtClean="0"/>
              <a:t>Avoidance of stimuli connected to the event.</a:t>
            </a:r>
          </a:p>
          <a:p>
            <a:pPr marL="285750" indent="-285750">
              <a:spcBef>
                <a:spcPts val="300"/>
              </a:spcBef>
              <a:spcAft>
                <a:spcPts val="500"/>
              </a:spcAft>
              <a:buFont typeface="Arial" charset="0"/>
              <a:buChar char="•"/>
            </a:pPr>
            <a:r>
              <a:rPr lang="en-US" sz="1600" dirty="0" smtClean="0"/>
              <a:t>Persistently negative emotional states.</a:t>
            </a:r>
          </a:p>
          <a:p>
            <a:pPr marL="285750" indent="-285750">
              <a:spcBef>
                <a:spcPts val="300"/>
              </a:spcBef>
              <a:spcAft>
                <a:spcPts val="500"/>
              </a:spcAft>
              <a:buFont typeface="Arial" charset="0"/>
              <a:buChar char="•"/>
            </a:pPr>
            <a:r>
              <a:rPr lang="en-US" sz="1600" dirty="0" smtClean="0"/>
              <a:t>Feelings of detachment from others.</a:t>
            </a:r>
          </a:p>
          <a:p>
            <a:pPr marL="285750" indent="-285750">
              <a:spcBef>
                <a:spcPts val="300"/>
              </a:spcBef>
              <a:spcAft>
                <a:spcPts val="500"/>
              </a:spcAft>
              <a:buFont typeface="Arial" charset="0"/>
              <a:buChar char="•"/>
            </a:pPr>
            <a:r>
              <a:rPr lang="en-US" sz="1600" dirty="0" smtClean="0"/>
              <a:t>Irritability.</a:t>
            </a:r>
          </a:p>
          <a:p>
            <a:pPr marL="285750" indent="-285750">
              <a:spcBef>
                <a:spcPts val="300"/>
              </a:spcBef>
              <a:spcAft>
                <a:spcPts val="500"/>
              </a:spcAft>
              <a:buFont typeface="Arial" charset="0"/>
              <a:buChar char="•"/>
            </a:pPr>
            <a:r>
              <a:rPr lang="en-US" sz="1600" dirty="0" smtClean="0"/>
              <a:t>Proneness toward outbursts.</a:t>
            </a:r>
          </a:p>
          <a:p>
            <a:pPr marL="285750" indent="-285750">
              <a:spcBef>
                <a:spcPts val="300"/>
              </a:spcBef>
              <a:spcAft>
                <a:spcPts val="500"/>
              </a:spcAft>
              <a:buFont typeface="Arial" charset="0"/>
              <a:buChar char="•"/>
            </a:pPr>
            <a:r>
              <a:rPr lang="en-US" sz="1600" dirty="0" smtClean="0"/>
              <a:t>Exaggerated startle response.</a:t>
            </a:r>
          </a:p>
          <a:p>
            <a:pPr>
              <a:spcBef>
                <a:spcPts val="300"/>
              </a:spcBef>
              <a:spcAft>
                <a:spcPts val="500"/>
              </a:spcAft>
            </a:pPr>
            <a:endParaRPr lang="en-US" sz="1600" dirty="0" smtClean="0"/>
          </a:p>
          <a:p>
            <a:pPr>
              <a:spcBef>
                <a:spcPts val="300"/>
              </a:spcBef>
              <a:spcAft>
                <a:spcPts val="500"/>
              </a:spcAft>
            </a:pPr>
            <a:r>
              <a:rPr lang="en-US" sz="1600" b="1" dirty="0" smtClean="0">
                <a:solidFill>
                  <a:srgbClr val="6CB255"/>
                </a:solidFill>
              </a:rPr>
              <a:t>Prevalence </a:t>
            </a:r>
            <a:r>
              <a:rPr lang="en-US" sz="1600" dirty="0" smtClean="0"/>
              <a:t>- Experienced </a:t>
            </a:r>
            <a:r>
              <a:rPr lang="en-US" sz="1600" dirty="0"/>
              <a:t>by approximately 7% of the U.S. population in their lifetime</a:t>
            </a:r>
            <a:r>
              <a:rPr lang="en-US" sz="1600" dirty="0" smtClean="0"/>
              <a:t>.</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5362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PTSD</a:t>
            </a:r>
            <a:endParaRPr lang="en-US" dirty="0"/>
          </a:p>
        </p:txBody>
      </p:sp>
      <p:sp>
        <p:nvSpPr>
          <p:cNvPr id="4" name="Text Placeholder 3"/>
          <p:cNvSpPr>
            <a:spLocks noGrp="1"/>
          </p:cNvSpPr>
          <p:nvPr>
            <p:ph type="body" sz="quarter" idx="14"/>
          </p:nvPr>
        </p:nvSpPr>
        <p:spPr>
          <a:xfrm>
            <a:off x="457199" y="993035"/>
            <a:ext cx="8495072" cy="5707569"/>
          </a:xfrm>
        </p:spPr>
        <p:txBody>
          <a:bodyPr>
            <a:normAutofit/>
          </a:bodyPr>
          <a:lstStyle/>
          <a:p>
            <a:pPr>
              <a:spcBef>
                <a:spcPts val="300"/>
              </a:spcBef>
              <a:spcAft>
                <a:spcPts val="400"/>
              </a:spcAft>
            </a:pPr>
            <a:r>
              <a:rPr lang="en-US" sz="1600" b="1" u="sng" dirty="0" smtClean="0">
                <a:solidFill>
                  <a:srgbClr val="6CB255"/>
                </a:solidFill>
              </a:rPr>
              <a:t>Risk Factors</a:t>
            </a:r>
          </a:p>
          <a:p>
            <a:pPr marL="342900" indent="-342900">
              <a:spcBef>
                <a:spcPts val="300"/>
              </a:spcBef>
              <a:spcAft>
                <a:spcPts val="400"/>
              </a:spcAft>
              <a:buFont typeface="Arial" charset="0"/>
              <a:buChar char="•"/>
            </a:pPr>
            <a:r>
              <a:rPr lang="en-US" sz="1600" dirty="0" smtClean="0"/>
              <a:t>Trauma experience.</a:t>
            </a:r>
          </a:p>
          <a:p>
            <a:pPr marL="342900" indent="-342900">
              <a:spcBef>
                <a:spcPts val="300"/>
              </a:spcBef>
              <a:spcAft>
                <a:spcPts val="400"/>
              </a:spcAft>
              <a:buFont typeface="Arial" charset="0"/>
              <a:buChar char="•"/>
            </a:pPr>
            <a:r>
              <a:rPr lang="en-US" sz="1600" dirty="0" smtClean="0"/>
              <a:t>Those involving harm by others carry greater risk than those that do not.</a:t>
            </a:r>
          </a:p>
          <a:p>
            <a:pPr marL="342900" indent="-342900">
              <a:spcBef>
                <a:spcPts val="300"/>
              </a:spcBef>
              <a:spcAft>
                <a:spcPts val="400"/>
              </a:spcAft>
              <a:buFont typeface="Arial" charset="0"/>
              <a:buChar char="•"/>
            </a:pPr>
            <a:r>
              <a:rPr lang="en-US" sz="1600" dirty="0" smtClean="0"/>
              <a:t>Lack of immediate social support.</a:t>
            </a:r>
          </a:p>
          <a:p>
            <a:pPr marL="1074420" lvl="1" indent="-342900">
              <a:spcBef>
                <a:spcPts val="300"/>
              </a:spcBef>
              <a:spcAft>
                <a:spcPts val="400"/>
              </a:spcAft>
              <a:buFont typeface="Arial" charset="0"/>
              <a:buChar char="•"/>
            </a:pPr>
            <a:r>
              <a:rPr lang="en-US" sz="1600" dirty="0"/>
              <a:t>Social Support (comfort, advice, and assistance from relatives, friends, and neighbors) can reduce the risk of developing PTSD</a:t>
            </a:r>
            <a:r>
              <a:rPr lang="en-US" sz="1600" dirty="0" smtClean="0"/>
              <a:t>.</a:t>
            </a:r>
          </a:p>
          <a:p>
            <a:pPr marL="342900" indent="-342900">
              <a:spcBef>
                <a:spcPts val="300"/>
              </a:spcBef>
              <a:spcAft>
                <a:spcPts val="400"/>
              </a:spcAft>
              <a:buFont typeface="Arial" charset="0"/>
              <a:buChar char="•"/>
            </a:pPr>
            <a:r>
              <a:rPr lang="en-US" sz="1600" dirty="0" smtClean="0"/>
              <a:t>Subsequent life stress.</a:t>
            </a:r>
          </a:p>
          <a:p>
            <a:pPr marL="342900" indent="-342900">
              <a:spcBef>
                <a:spcPts val="300"/>
              </a:spcBef>
              <a:spcAft>
                <a:spcPts val="400"/>
              </a:spcAft>
              <a:buFont typeface="Arial" charset="0"/>
              <a:buChar char="•"/>
            </a:pPr>
            <a:r>
              <a:rPr lang="en-US" sz="1600" dirty="0" smtClean="0"/>
              <a:t>Female gender.</a:t>
            </a:r>
          </a:p>
          <a:p>
            <a:pPr marL="342900" indent="-342900">
              <a:spcBef>
                <a:spcPts val="300"/>
              </a:spcBef>
              <a:spcAft>
                <a:spcPts val="400"/>
              </a:spcAft>
              <a:buFont typeface="Arial" charset="0"/>
              <a:buChar char="•"/>
            </a:pPr>
            <a:r>
              <a:rPr lang="en-US" sz="1600" dirty="0" smtClean="0"/>
              <a:t>Low socioeconomic status.</a:t>
            </a:r>
          </a:p>
          <a:p>
            <a:pPr marL="342900" indent="-342900">
              <a:spcBef>
                <a:spcPts val="300"/>
              </a:spcBef>
              <a:spcAft>
                <a:spcPts val="400"/>
              </a:spcAft>
              <a:buFont typeface="Arial" charset="0"/>
              <a:buChar char="•"/>
            </a:pPr>
            <a:r>
              <a:rPr lang="en-US" sz="1600" dirty="0" smtClean="0"/>
              <a:t>Low intelligence.</a:t>
            </a:r>
          </a:p>
          <a:p>
            <a:pPr marL="342900" indent="-342900">
              <a:spcBef>
                <a:spcPts val="300"/>
              </a:spcBef>
              <a:spcAft>
                <a:spcPts val="400"/>
              </a:spcAft>
              <a:buFont typeface="Arial" charset="0"/>
              <a:buChar char="•"/>
            </a:pPr>
            <a:r>
              <a:rPr lang="en-US" sz="1600" dirty="0" smtClean="0"/>
              <a:t>Personal history of mental disorders.</a:t>
            </a:r>
          </a:p>
          <a:p>
            <a:pPr marL="342900" indent="-342900">
              <a:spcBef>
                <a:spcPts val="300"/>
              </a:spcBef>
              <a:spcAft>
                <a:spcPts val="400"/>
              </a:spcAft>
              <a:buFont typeface="Arial" charset="0"/>
              <a:buChar char="•"/>
            </a:pPr>
            <a:r>
              <a:rPr lang="en-US" sz="1600" dirty="0" smtClean="0"/>
              <a:t>History of childhood adversity.</a:t>
            </a:r>
          </a:p>
          <a:p>
            <a:pPr marL="342900" indent="-342900">
              <a:spcBef>
                <a:spcPts val="300"/>
              </a:spcBef>
              <a:spcAft>
                <a:spcPts val="400"/>
              </a:spcAft>
              <a:buFont typeface="Arial" charset="0"/>
              <a:buChar char="•"/>
            </a:pPr>
            <a:r>
              <a:rPr lang="en-US" sz="1600" dirty="0" smtClean="0"/>
              <a:t>Family history of mental disorders.</a:t>
            </a:r>
          </a:p>
          <a:p>
            <a:pPr marL="342900" indent="-342900">
              <a:spcBef>
                <a:spcPts val="300"/>
              </a:spcBef>
              <a:spcAft>
                <a:spcPts val="400"/>
              </a:spcAft>
              <a:buFont typeface="Arial" charset="0"/>
              <a:buChar char="•"/>
            </a:pPr>
            <a:r>
              <a:rPr lang="en-US" sz="1600" dirty="0" smtClean="0"/>
              <a:t>Personality characteristics </a:t>
            </a:r>
            <a:r>
              <a:rPr lang="mr-IN" sz="1600" dirty="0" smtClean="0"/>
              <a:t>–</a:t>
            </a:r>
            <a:r>
              <a:rPr lang="en-US" sz="1600" dirty="0" smtClean="0"/>
              <a:t> neuroticism and somatization (tendency to experience physical symptoms when one encounters stress).</a:t>
            </a:r>
          </a:p>
          <a:p>
            <a:pPr marL="342900" indent="-342900">
              <a:spcBef>
                <a:spcPts val="300"/>
              </a:spcBef>
              <a:spcAft>
                <a:spcPts val="400"/>
              </a:spcAft>
              <a:buFont typeface="Arial" charset="0"/>
              <a:buChar char="•"/>
            </a:pPr>
            <a:r>
              <a:rPr lang="en-US" sz="1600" dirty="0" smtClean="0"/>
              <a:t>Possession of one or two short versions of a gene that regulates serotonin.</a:t>
            </a:r>
          </a:p>
          <a:p>
            <a:pPr>
              <a:spcBef>
                <a:spcPts val="300"/>
              </a:spcBef>
              <a:spcAft>
                <a:spcPts val="400"/>
              </a:spcAft>
            </a:pP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07026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&amp; THE DEVELOPMENT OF PTSD</a:t>
            </a:r>
            <a:endParaRPr lang="en-US" dirty="0"/>
          </a:p>
        </p:txBody>
      </p:sp>
      <p:sp>
        <p:nvSpPr>
          <p:cNvPr id="4" name="Text Placeholder 3"/>
          <p:cNvSpPr>
            <a:spLocks noGrp="1"/>
          </p:cNvSpPr>
          <p:nvPr>
            <p:ph type="body" sz="quarter" idx="14"/>
          </p:nvPr>
        </p:nvSpPr>
        <p:spPr>
          <a:xfrm>
            <a:off x="457199" y="1109273"/>
            <a:ext cx="8367221" cy="5606320"/>
          </a:xfrm>
        </p:spPr>
        <p:txBody>
          <a:bodyPr>
            <a:normAutofit/>
          </a:bodyPr>
          <a:lstStyle/>
          <a:p>
            <a:pPr>
              <a:spcBef>
                <a:spcPts val="300"/>
              </a:spcBef>
              <a:spcAft>
                <a:spcPts val="500"/>
              </a:spcAft>
            </a:pPr>
            <a:r>
              <a:rPr lang="en-US" sz="1600" b="1" u="sng" dirty="0" smtClean="0">
                <a:solidFill>
                  <a:srgbClr val="6CB255"/>
                </a:solidFill>
              </a:rPr>
              <a:t>Conditioning Theories</a:t>
            </a:r>
          </a:p>
          <a:p>
            <a:pPr marL="285750" indent="-285750">
              <a:spcBef>
                <a:spcPts val="300"/>
              </a:spcBef>
              <a:spcAft>
                <a:spcPts val="500"/>
              </a:spcAft>
              <a:buFont typeface="Arial" charset="0"/>
              <a:buChar char="•"/>
            </a:pPr>
            <a:r>
              <a:rPr lang="en-US" sz="1600" dirty="0" smtClean="0"/>
              <a:t>Traumatic event (UCS) </a:t>
            </a:r>
            <a:r>
              <a:rPr lang="en-US" sz="1600" dirty="0" smtClean="0">
                <a:sym typeface="Wingdings"/>
              </a:rPr>
              <a:t> Extreme fear and anxiety (UCR).</a:t>
            </a:r>
          </a:p>
          <a:p>
            <a:pPr marL="285750" indent="-285750">
              <a:spcBef>
                <a:spcPts val="300"/>
              </a:spcBef>
              <a:spcAft>
                <a:spcPts val="500"/>
              </a:spcAft>
              <a:buFont typeface="Arial" charset="0"/>
              <a:buChar char="•"/>
            </a:pPr>
            <a:r>
              <a:rPr lang="en-US" sz="1600" dirty="0"/>
              <a:t>C</a:t>
            </a:r>
            <a:r>
              <a:rPr lang="en-US" sz="1600" dirty="0" smtClean="0"/>
              <a:t>ognitive</a:t>
            </a:r>
            <a:r>
              <a:rPr lang="en-US" sz="1600" dirty="0"/>
              <a:t>, emotional, physiological, and environmental </a:t>
            </a:r>
            <a:r>
              <a:rPr lang="en-US" sz="1600" dirty="0" smtClean="0"/>
              <a:t>cues associated with the traumatic event become conditioned stimuli.</a:t>
            </a:r>
          </a:p>
          <a:p>
            <a:pPr marL="285750" indent="-285750">
              <a:spcBef>
                <a:spcPts val="300"/>
              </a:spcBef>
              <a:spcAft>
                <a:spcPts val="500"/>
              </a:spcAft>
              <a:buFont typeface="Arial" charset="0"/>
              <a:buChar char="•"/>
            </a:pPr>
            <a:r>
              <a:rPr lang="en-US" sz="1600" dirty="0" smtClean="0"/>
              <a:t>Traumatic reminders (CS) </a:t>
            </a:r>
            <a:r>
              <a:rPr lang="en-US" sz="1600" dirty="0" smtClean="0">
                <a:sym typeface="Wingdings"/>
              </a:rPr>
              <a:t> Extreme fear and anxiety (CR).</a:t>
            </a:r>
            <a:endParaRPr lang="en-US" sz="1600" dirty="0" smtClean="0"/>
          </a:p>
          <a:p>
            <a:pPr>
              <a:spcBef>
                <a:spcPts val="300"/>
              </a:spcBef>
              <a:spcAft>
                <a:spcPts val="500"/>
              </a:spcAft>
            </a:pPr>
            <a:r>
              <a:rPr lang="en-US" sz="1600" b="1" u="sng" dirty="0" smtClean="0">
                <a:solidFill>
                  <a:srgbClr val="6CB255"/>
                </a:solidFill>
              </a:rPr>
              <a:t>Cognitive Theories</a:t>
            </a:r>
          </a:p>
          <a:p>
            <a:pPr>
              <a:spcBef>
                <a:spcPts val="300"/>
              </a:spcBef>
              <a:spcAft>
                <a:spcPts val="500"/>
              </a:spcAft>
            </a:pPr>
            <a:r>
              <a:rPr lang="en-US" sz="1600" dirty="0" smtClean="0"/>
              <a:t>Two key processes in development and maintenance of PTSD:</a:t>
            </a:r>
          </a:p>
          <a:p>
            <a:pPr marL="342900" indent="-342900">
              <a:spcBef>
                <a:spcPts val="300"/>
              </a:spcBef>
              <a:spcAft>
                <a:spcPts val="500"/>
              </a:spcAft>
              <a:buFont typeface="+mj-lt"/>
              <a:buAutoNum type="arabicPeriod"/>
            </a:pPr>
            <a:r>
              <a:rPr lang="en-US" sz="1600" dirty="0" smtClean="0"/>
              <a:t>Disturbances in memory for the event.</a:t>
            </a:r>
          </a:p>
          <a:p>
            <a:pPr marL="1074420" lvl="1" indent="-342900">
              <a:spcBef>
                <a:spcPts val="300"/>
              </a:spcBef>
              <a:spcAft>
                <a:spcPts val="500"/>
              </a:spcAft>
              <a:buFont typeface="Arial" charset="0"/>
              <a:buChar char="•"/>
            </a:pPr>
            <a:r>
              <a:rPr lang="en-US" sz="1600" dirty="0" smtClean="0"/>
              <a:t>Poorly encoded memories of trauma can become </a:t>
            </a:r>
            <a:r>
              <a:rPr lang="en-US" sz="1600" dirty="0"/>
              <a:t>fragmented, disorganized, and lacking in </a:t>
            </a:r>
            <a:r>
              <a:rPr lang="en-US" sz="1600" dirty="0" smtClean="0"/>
              <a:t>detail.</a:t>
            </a:r>
          </a:p>
          <a:p>
            <a:pPr marL="1074420" lvl="1" indent="-342900">
              <a:spcBef>
                <a:spcPts val="300"/>
              </a:spcBef>
              <a:spcAft>
                <a:spcPts val="500"/>
              </a:spcAft>
              <a:buFont typeface="Arial" charset="0"/>
              <a:buChar char="•"/>
            </a:pPr>
            <a:r>
              <a:rPr lang="en-US" sz="1600" dirty="0" smtClean="0"/>
              <a:t>Individuals cannot remember event in a way that gives meaning and context.</a:t>
            </a:r>
          </a:p>
          <a:p>
            <a:pPr marL="1074420" lvl="1" indent="-342900">
              <a:spcBef>
                <a:spcPts val="300"/>
              </a:spcBef>
              <a:spcAft>
                <a:spcPts val="500"/>
              </a:spcAft>
              <a:buFont typeface="Arial" charset="0"/>
              <a:buChar char="•"/>
            </a:pPr>
            <a:r>
              <a:rPr lang="en-US" sz="1600" dirty="0" smtClean="0"/>
              <a:t>May become haunted by these fragments involuntarily triggered by stimuli associated with the event.</a:t>
            </a:r>
          </a:p>
          <a:p>
            <a:pPr marL="342900" indent="-342900">
              <a:spcBef>
                <a:spcPts val="300"/>
              </a:spcBef>
              <a:spcAft>
                <a:spcPts val="500"/>
              </a:spcAft>
              <a:buFont typeface="+mj-lt"/>
              <a:buAutoNum type="arabicPeriod"/>
            </a:pPr>
            <a:r>
              <a:rPr lang="en-US" sz="1600" dirty="0" smtClean="0"/>
              <a:t>Negative appraisals of the trauma and its aftermath (e.g., ”I deserve to be raped because I am stupid”).</a:t>
            </a:r>
          </a:p>
          <a:p>
            <a:pPr marL="1017270" lvl="1" indent="-285750">
              <a:spcBef>
                <a:spcPts val="300"/>
              </a:spcBef>
              <a:spcAft>
                <a:spcPts val="500"/>
              </a:spcAft>
              <a:buFont typeface="Arial" charset="0"/>
              <a:buChar char="•"/>
            </a:pPr>
            <a:r>
              <a:rPr lang="en-US" sz="1600" dirty="0" smtClean="0"/>
              <a:t>May lead to dysfunctional behavioral patterns that maintain symptoms and prevent changes in the problematic appraisals.</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23928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87179" y="1441212"/>
            <a:ext cx="8192125" cy="4974577"/>
          </a:xfrm>
          <a:ln w="76200">
            <a:solidFill>
              <a:srgbClr val="6CB255"/>
            </a:solidFill>
          </a:ln>
        </p:spPr>
        <p:txBody>
          <a:bodyPr>
            <a:normAutofit/>
          </a:bodyPr>
          <a:lstStyle/>
          <a:p>
            <a:pPr algn="ctr"/>
            <a:endParaRPr lang="en-US" b="1" dirty="0" smtClean="0">
              <a:solidFill>
                <a:srgbClr val="6CB255"/>
              </a:solidFill>
            </a:endParaRPr>
          </a:p>
          <a:p>
            <a:pPr algn="ctr"/>
            <a:r>
              <a:rPr lang="en-US" sz="3600" b="1" dirty="0" smtClean="0">
                <a:solidFill>
                  <a:srgbClr val="6CB255"/>
                </a:solidFill>
              </a:rPr>
              <a:t>MOOD DISORDERS</a:t>
            </a:r>
            <a:endParaRPr lang="en-US" sz="3600" b="1" dirty="0">
              <a:solidFill>
                <a:srgbClr val="6CB255"/>
              </a:solidFill>
            </a:endParaRPr>
          </a:p>
          <a:p>
            <a:pPr algn="ctr"/>
            <a:endParaRPr lang="en-US" dirty="0" smtClean="0">
              <a:solidFill>
                <a:srgbClr val="6CB255"/>
              </a:solidFill>
            </a:endParaRPr>
          </a:p>
          <a:p>
            <a:pPr algn="ctr"/>
            <a:r>
              <a:rPr lang="en-US" dirty="0" smtClean="0">
                <a:solidFill>
                  <a:srgbClr val="6CB255"/>
                </a:solidFill>
              </a:rPr>
              <a:t>MAJOR DEPRESSIVE DISORDER</a:t>
            </a:r>
          </a:p>
          <a:p>
            <a:pPr algn="ctr"/>
            <a:r>
              <a:rPr lang="en-US" dirty="0" smtClean="0">
                <a:solidFill>
                  <a:srgbClr val="6CB255"/>
                </a:solidFill>
              </a:rPr>
              <a:t>SUBTYPES OF DEPRESSION</a:t>
            </a:r>
          </a:p>
          <a:p>
            <a:pPr algn="ctr"/>
            <a:r>
              <a:rPr lang="en-US" dirty="0" smtClean="0">
                <a:solidFill>
                  <a:srgbClr val="6CB255"/>
                </a:solidFill>
              </a:rPr>
              <a:t>BIPOLAR DISORDER</a:t>
            </a:r>
          </a:p>
          <a:p>
            <a:pPr algn="ctr"/>
            <a:r>
              <a:rPr lang="en-US" dirty="0" smtClean="0">
                <a:solidFill>
                  <a:srgbClr val="6CB255"/>
                </a:solidFill>
              </a:rPr>
              <a:t>THE BIOLOGICAL BASIS OF MOOD DISORDERS</a:t>
            </a:r>
          </a:p>
          <a:p>
            <a:pPr algn="ctr"/>
            <a:r>
              <a:rPr lang="en-US" dirty="0" smtClean="0">
                <a:solidFill>
                  <a:srgbClr val="6CB255"/>
                </a:solidFill>
              </a:rPr>
              <a:t>COGNITIVE THEORIES OF DEPRESSION</a:t>
            </a:r>
          </a:p>
          <a:p>
            <a:pPr algn="ctr"/>
            <a:r>
              <a:rPr lang="en-US" dirty="0" smtClean="0">
                <a:solidFill>
                  <a:srgbClr val="6CB255"/>
                </a:solidFill>
              </a:rPr>
              <a:t>SUICIDE</a:t>
            </a:r>
          </a:p>
          <a:p>
            <a:pPr algn="ct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11528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MOOD DISORDERS</a:t>
            </a:r>
            <a:endParaRPr lang="en-US" sz="2400" dirty="0">
              <a:solidFill>
                <a:srgbClr val="6CB255"/>
              </a:solidFill>
            </a:endParaRPr>
          </a:p>
        </p:txBody>
      </p:sp>
      <p:pic>
        <p:nvPicPr>
          <p:cNvPr id="2" name="Picture Placeholder 1" descr="CNX_Psych_15_07_Mood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03" r="-1103"/>
          <a:stretch>
            <a:fillRect/>
          </a:stretch>
        </p:blipFill>
        <p:spPr>
          <a:xfrm>
            <a:off x="457201" y="1108076"/>
            <a:ext cx="3410262" cy="4947950"/>
          </a:xfrm>
        </p:spPr>
      </p:pic>
      <p:sp>
        <p:nvSpPr>
          <p:cNvPr id="14" name="Text Placeholder 13"/>
          <p:cNvSpPr>
            <a:spLocks noGrp="1"/>
          </p:cNvSpPr>
          <p:nvPr>
            <p:ph type="body" sz="quarter" idx="14"/>
          </p:nvPr>
        </p:nvSpPr>
        <p:spPr>
          <a:xfrm>
            <a:off x="4017364" y="993035"/>
            <a:ext cx="4807057" cy="5663641"/>
          </a:xfrm>
        </p:spPr>
        <p:txBody>
          <a:bodyPr>
            <a:noAutofit/>
          </a:bodyPr>
          <a:lstStyle/>
          <a:p>
            <a:pPr>
              <a:spcBef>
                <a:spcPts val="300"/>
              </a:spcBef>
              <a:spcAft>
                <a:spcPts val="500"/>
              </a:spcAft>
            </a:pPr>
            <a:r>
              <a:rPr lang="en-US" sz="1600" dirty="0" smtClean="0">
                <a:solidFill>
                  <a:schemeClr val="tx1"/>
                </a:solidFill>
              </a:rPr>
              <a:t>Characterized by </a:t>
            </a:r>
            <a:r>
              <a:rPr lang="en-US" sz="1600" dirty="0">
                <a:solidFill>
                  <a:schemeClr val="tx1"/>
                </a:solidFill>
              </a:rPr>
              <a:t>massive disruptions in </a:t>
            </a:r>
            <a:r>
              <a:rPr lang="en-US" sz="1600" dirty="0" smtClean="0">
                <a:solidFill>
                  <a:schemeClr val="tx1"/>
                </a:solidFill>
              </a:rPr>
              <a:t>mood</a:t>
            </a:r>
            <a:r>
              <a:rPr lang="en-US" sz="1600" dirty="0">
                <a:solidFill>
                  <a:schemeClr val="tx1"/>
                </a:solidFill>
              </a:rPr>
              <a:t> </a:t>
            </a:r>
            <a:r>
              <a:rPr lang="en-US" sz="1600" dirty="0" smtClean="0">
                <a:solidFill>
                  <a:schemeClr val="tx1"/>
                </a:solidFill>
              </a:rPr>
              <a:t>and emotions that can cause a distorted out look on life, and impair ability to function.</a:t>
            </a:r>
          </a:p>
          <a:p>
            <a:pPr>
              <a:spcBef>
                <a:spcPts val="300"/>
              </a:spcBef>
              <a:spcAft>
                <a:spcPts val="500"/>
              </a:spcAft>
            </a:pPr>
            <a:endParaRPr lang="en-US" sz="1600" dirty="0" smtClean="0">
              <a:solidFill>
                <a:schemeClr val="tx1"/>
              </a:solidFill>
            </a:endParaRPr>
          </a:p>
          <a:p>
            <a:pPr>
              <a:spcBef>
                <a:spcPts val="300"/>
              </a:spcBef>
              <a:spcAft>
                <a:spcPts val="500"/>
              </a:spcAft>
            </a:pPr>
            <a:r>
              <a:rPr lang="en-US" sz="1600" b="1" u="sng" dirty="0" smtClean="0">
                <a:solidFill>
                  <a:srgbClr val="6CB255"/>
                </a:solidFill>
              </a:rPr>
              <a:t>Depressive Disorders</a:t>
            </a:r>
          </a:p>
          <a:p>
            <a:pPr>
              <a:spcBef>
                <a:spcPts val="300"/>
              </a:spcBef>
              <a:spcAft>
                <a:spcPts val="500"/>
              </a:spcAft>
            </a:pPr>
            <a:r>
              <a:rPr lang="en-US" sz="1600" b="1" dirty="0" smtClean="0">
                <a:solidFill>
                  <a:schemeClr val="tx1"/>
                </a:solidFill>
              </a:rPr>
              <a:t>Depression</a:t>
            </a:r>
            <a:r>
              <a:rPr lang="en-US" sz="1600" dirty="0" smtClean="0">
                <a:solidFill>
                  <a:schemeClr val="tx1"/>
                </a:solidFill>
              </a:rPr>
              <a:t> (intense and persistent sadness) is the main feature.</a:t>
            </a:r>
          </a:p>
          <a:p>
            <a:pPr>
              <a:spcBef>
                <a:spcPts val="300"/>
              </a:spcBef>
              <a:spcAft>
                <a:spcPts val="500"/>
              </a:spcAft>
            </a:pPr>
            <a:endParaRPr lang="en-US" sz="1600" dirty="0" smtClean="0">
              <a:solidFill>
                <a:schemeClr val="tx1"/>
              </a:solidFill>
            </a:endParaRPr>
          </a:p>
          <a:p>
            <a:pPr>
              <a:spcBef>
                <a:spcPts val="300"/>
              </a:spcBef>
              <a:spcAft>
                <a:spcPts val="500"/>
              </a:spcAft>
            </a:pPr>
            <a:r>
              <a:rPr lang="en-US" sz="1600" b="1" u="sng" dirty="0" smtClean="0">
                <a:solidFill>
                  <a:srgbClr val="6CB255"/>
                </a:solidFill>
              </a:rPr>
              <a:t>Bipolar and Related Disorders</a:t>
            </a:r>
          </a:p>
          <a:p>
            <a:pPr>
              <a:spcBef>
                <a:spcPts val="300"/>
              </a:spcBef>
              <a:spcAft>
                <a:spcPts val="500"/>
              </a:spcAft>
            </a:pPr>
            <a:r>
              <a:rPr lang="en-US" sz="1600" b="1" dirty="0" smtClean="0">
                <a:solidFill>
                  <a:schemeClr val="tx1"/>
                </a:solidFill>
              </a:rPr>
              <a:t>Mania</a:t>
            </a:r>
            <a:r>
              <a:rPr lang="en-US" sz="1600" dirty="0" smtClean="0">
                <a:solidFill>
                  <a:schemeClr val="tx1"/>
                </a:solidFill>
              </a:rPr>
              <a:t> (extreme elation and agitation) is the main feature.</a:t>
            </a:r>
          </a:p>
          <a:p>
            <a:pPr>
              <a:spcBef>
                <a:spcPts val="300"/>
              </a:spcBef>
              <a:spcAft>
                <a:spcPts val="500"/>
              </a:spcAft>
            </a:pPr>
            <a:r>
              <a:rPr lang="en-US" sz="1600" b="1" dirty="0">
                <a:solidFill>
                  <a:schemeClr val="tx1"/>
                </a:solidFill>
              </a:rPr>
              <a:t>Manic episode </a:t>
            </a:r>
            <a:r>
              <a:rPr lang="mr-IN" sz="1600" dirty="0">
                <a:solidFill>
                  <a:schemeClr val="tx1"/>
                </a:solidFill>
              </a:rPr>
              <a:t>–</a:t>
            </a:r>
            <a:r>
              <a:rPr lang="en-US" sz="1600" dirty="0">
                <a:solidFill>
                  <a:schemeClr val="tx1"/>
                </a:solidFill>
              </a:rPr>
              <a:t> “a distinct period of abnormally and persistently elevated, expansive, or irritable mood and abnormally and persistently increased activity or energy lasting at least one week.” (APA, 2013</a:t>
            </a:r>
            <a:r>
              <a:rPr lang="en-US" sz="1600" dirty="0" smtClean="0">
                <a:solidFill>
                  <a:schemeClr val="tx1"/>
                </a:solidFill>
              </a:rPr>
              <a:t>).</a:t>
            </a:r>
            <a:endParaRPr lang="en-US" sz="1600" dirty="0">
              <a:solidFill>
                <a:schemeClr val="tx1"/>
              </a:solidFill>
            </a:endParaRP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200" y="6364288"/>
            <a:ext cx="4032250" cy="292388"/>
          </a:xfrm>
          <a:prstGeom prst="rect">
            <a:avLst/>
          </a:prstGeom>
          <a:noFill/>
        </p:spPr>
        <p:txBody>
          <a:bodyPr wrap="square" rtlCol="0">
            <a:spAutoFit/>
          </a:bodyPr>
          <a:lstStyle/>
          <a:p>
            <a:r>
              <a:rPr lang="en-US" sz="1300" dirty="0"/>
              <a:t>Figure 15.15 (credit: Kiran Foster</a:t>
            </a:r>
            <a:r>
              <a:rPr lang="en-US" sz="1300" dirty="0" smtClean="0"/>
              <a:t>)</a:t>
            </a:r>
            <a:endParaRPr lang="en-US" sz="1300" dirty="0"/>
          </a:p>
        </p:txBody>
      </p:sp>
    </p:spTree>
    <p:extLst>
      <p:ext uri="{BB962C8B-B14F-4D97-AF65-F5344CB8AC3E}">
        <p14:creationId xmlns:p14="http://schemas.microsoft.com/office/powerpoint/2010/main" val="500268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DEPRESSIVE DISORDER</a:t>
            </a:r>
            <a:endParaRPr lang="en-US" dirty="0"/>
          </a:p>
        </p:txBody>
      </p:sp>
      <p:sp>
        <p:nvSpPr>
          <p:cNvPr id="4" name="Text Placeholder 3"/>
          <p:cNvSpPr>
            <a:spLocks noGrp="1"/>
          </p:cNvSpPr>
          <p:nvPr>
            <p:ph type="body" sz="quarter" idx="14"/>
          </p:nvPr>
        </p:nvSpPr>
        <p:spPr>
          <a:xfrm>
            <a:off x="457199" y="993035"/>
            <a:ext cx="8521909" cy="5722558"/>
          </a:xfrm>
        </p:spPr>
        <p:txBody>
          <a:bodyPr>
            <a:normAutofit lnSpcReduction="10000"/>
          </a:bodyPr>
          <a:lstStyle/>
          <a:p>
            <a:pPr>
              <a:spcBef>
                <a:spcPts val="300"/>
              </a:spcBef>
              <a:spcAft>
                <a:spcPts val="500"/>
              </a:spcAft>
            </a:pPr>
            <a:r>
              <a:rPr lang="en-US" sz="1600" b="1" u="sng" dirty="0" smtClean="0">
                <a:solidFill>
                  <a:srgbClr val="6CB255"/>
                </a:solidFill>
              </a:rPr>
              <a:t>Diagnosis Criteria</a:t>
            </a:r>
          </a:p>
          <a:p>
            <a:pPr marL="285750" indent="-285750">
              <a:spcBef>
                <a:spcPts val="300"/>
              </a:spcBef>
              <a:spcAft>
                <a:spcPts val="500"/>
              </a:spcAft>
              <a:buFont typeface="Arial" charset="0"/>
              <a:buChar char="•"/>
            </a:pPr>
            <a:r>
              <a:rPr lang="en-US" sz="1600" dirty="0" smtClean="0"/>
              <a:t>“Depressed mood most of the day, nearly every day” (APA, 2013).</a:t>
            </a:r>
          </a:p>
          <a:p>
            <a:pPr marL="285750" indent="-285750">
              <a:spcBef>
                <a:spcPts val="300"/>
              </a:spcBef>
              <a:spcAft>
                <a:spcPts val="500"/>
              </a:spcAft>
              <a:buFont typeface="Arial" charset="0"/>
              <a:buChar char="•"/>
            </a:pPr>
            <a:r>
              <a:rPr lang="en-US" sz="1600" dirty="0" smtClean="0"/>
              <a:t>Loss of interest and pleasure in usual activities.</a:t>
            </a:r>
          </a:p>
          <a:p>
            <a:pPr marL="285750" indent="-285750">
              <a:spcBef>
                <a:spcPts val="300"/>
              </a:spcBef>
              <a:spcAft>
                <a:spcPts val="500"/>
              </a:spcAft>
              <a:buFont typeface="Arial" charset="0"/>
              <a:buChar char="•"/>
            </a:pPr>
            <a:r>
              <a:rPr lang="en-US" sz="1600" dirty="0" smtClean="0"/>
              <a:t>At least 5 symptoms for at least a two-week period.</a:t>
            </a:r>
          </a:p>
          <a:p>
            <a:pPr marL="285750" indent="-285750">
              <a:spcBef>
                <a:spcPts val="300"/>
              </a:spcBef>
              <a:spcAft>
                <a:spcPts val="500"/>
              </a:spcAft>
              <a:buFont typeface="Arial" charset="0"/>
              <a:buChar char="•"/>
            </a:pPr>
            <a:r>
              <a:rPr lang="en-US" sz="1600" dirty="0" smtClean="0"/>
              <a:t>Symptoms cause significant distress or impair normal functioning and are not caused by substances or a medical condition.</a:t>
            </a:r>
          </a:p>
          <a:p>
            <a:pPr>
              <a:spcBef>
                <a:spcPts val="0"/>
              </a:spcBef>
              <a:spcAft>
                <a:spcPts val="0"/>
              </a:spcAft>
            </a:pPr>
            <a:endParaRPr lang="en-US" sz="1600" dirty="0" smtClean="0"/>
          </a:p>
          <a:p>
            <a:pPr>
              <a:lnSpc>
                <a:spcPct val="110000"/>
              </a:lnSpc>
              <a:spcBef>
                <a:spcPts val="300"/>
              </a:spcBef>
              <a:spcAft>
                <a:spcPts val="500"/>
              </a:spcAft>
            </a:pPr>
            <a:r>
              <a:rPr lang="en-US" sz="1600" dirty="0"/>
              <a:t>Major depressive disorder is episodic (symptoms are usually present at their full magnitude for a certain period of time and then gradually diminish</a:t>
            </a:r>
            <a:r>
              <a:rPr lang="en-US" sz="1600" dirty="0" smtClean="0"/>
              <a:t>).</a:t>
            </a:r>
          </a:p>
          <a:p>
            <a:pPr>
              <a:spcBef>
                <a:spcPts val="0"/>
              </a:spcBef>
              <a:spcAft>
                <a:spcPts val="0"/>
              </a:spcAft>
            </a:pPr>
            <a:endParaRPr lang="en-US" sz="1600" dirty="0" smtClean="0"/>
          </a:p>
          <a:p>
            <a:pPr>
              <a:spcBef>
                <a:spcPts val="300"/>
              </a:spcBef>
              <a:spcAft>
                <a:spcPts val="500"/>
              </a:spcAft>
            </a:pPr>
            <a:r>
              <a:rPr lang="en-US" sz="1600" b="1" u="sng" dirty="0" smtClean="0">
                <a:solidFill>
                  <a:srgbClr val="6CB255"/>
                </a:solidFill>
              </a:rPr>
              <a:t>Symptoms</a:t>
            </a:r>
          </a:p>
          <a:p>
            <a:pPr marL="285750" indent="-285750">
              <a:spcBef>
                <a:spcPts val="300"/>
              </a:spcBef>
              <a:spcAft>
                <a:spcPts val="500"/>
              </a:spcAft>
              <a:buFont typeface="Arial" charset="0"/>
              <a:buChar char="•"/>
            </a:pPr>
            <a:r>
              <a:rPr lang="en-US" sz="1600" dirty="0" smtClean="0"/>
              <a:t>Weight loss or weight gain/increased or decreased appetite.</a:t>
            </a:r>
          </a:p>
          <a:p>
            <a:pPr marL="285750" indent="-285750">
              <a:spcBef>
                <a:spcPts val="300"/>
              </a:spcBef>
              <a:spcAft>
                <a:spcPts val="500"/>
              </a:spcAft>
              <a:buFont typeface="Arial" charset="0"/>
              <a:buChar char="•"/>
            </a:pPr>
            <a:r>
              <a:rPr lang="en-US" sz="1600" dirty="0" smtClean="0"/>
              <a:t>Difficulty falling asleep or too much sleep.</a:t>
            </a:r>
          </a:p>
          <a:p>
            <a:pPr marL="285750" indent="-285750">
              <a:spcBef>
                <a:spcPts val="300"/>
              </a:spcBef>
              <a:spcAft>
                <a:spcPts val="500"/>
              </a:spcAft>
              <a:buFont typeface="Arial" charset="0"/>
              <a:buChar char="•"/>
            </a:pPr>
            <a:r>
              <a:rPr lang="en-US" sz="1600" dirty="0" smtClean="0"/>
              <a:t>Psychomotor agitation or psychomotor retardation.</a:t>
            </a:r>
          </a:p>
          <a:p>
            <a:pPr marL="285750" indent="-285750">
              <a:spcBef>
                <a:spcPts val="300"/>
              </a:spcBef>
              <a:spcAft>
                <a:spcPts val="500"/>
              </a:spcAft>
              <a:buFont typeface="Arial" charset="0"/>
              <a:buChar char="•"/>
            </a:pPr>
            <a:r>
              <a:rPr lang="en-US" sz="1600" dirty="0" smtClean="0"/>
              <a:t>Fatigue/loss of energy.</a:t>
            </a:r>
          </a:p>
          <a:p>
            <a:pPr marL="285750" indent="-285750">
              <a:spcBef>
                <a:spcPts val="300"/>
              </a:spcBef>
              <a:spcAft>
                <a:spcPts val="500"/>
              </a:spcAft>
              <a:buFont typeface="Arial" charset="0"/>
              <a:buChar char="•"/>
            </a:pPr>
            <a:r>
              <a:rPr lang="en-US" sz="1600" dirty="0" smtClean="0"/>
              <a:t>Feelings of worthlessness or guilt.</a:t>
            </a:r>
          </a:p>
          <a:p>
            <a:pPr marL="285750" indent="-285750">
              <a:spcBef>
                <a:spcPts val="300"/>
              </a:spcBef>
              <a:spcAft>
                <a:spcPts val="500"/>
              </a:spcAft>
              <a:buFont typeface="Arial" charset="0"/>
              <a:buChar char="•"/>
            </a:pPr>
            <a:r>
              <a:rPr lang="en-US" sz="1600" dirty="0" smtClean="0"/>
              <a:t>Difficulty concentrating, indecisiveness.</a:t>
            </a:r>
          </a:p>
          <a:p>
            <a:pPr marL="285750" indent="-285750">
              <a:spcBef>
                <a:spcPts val="300"/>
              </a:spcBef>
              <a:spcAft>
                <a:spcPts val="500"/>
              </a:spcAft>
              <a:buFont typeface="Arial" charset="0"/>
              <a:buChar char="•"/>
            </a:pPr>
            <a:r>
              <a:rPr lang="en-US" sz="1600" dirty="0" smtClean="0"/>
              <a:t>Suicidal ideation </a:t>
            </a:r>
            <a:r>
              <a:rPr lang="mr-IN" sz="1600" dirty="0" smtClean="0"/>
              <a:t>–</a:t>
            </a:r>
            <a:r>
              <a:rPr lang="en-US" sz="1600" dirty="0" smtClean="0"/>
              <a:t> thoughts of death, thinking about/planning suicide, suicide attempt.</a:t>
            </a:r>
          </a:p>
          <a:p>
            <a:pPr>
              <a:spcBef>
                <a:spcPts val="300"/>
              </a:spcBef>
              <a:spcAft>
                <a:spcPts val="500"/>
              </a:spcAft>
            </a:pPr>
            <a:endParaRPr lang="en-US" sz="1600" dirty="0" smtClean="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95572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depressive disorder</a:t>
            </a:r>
            <a:endParaRPr lang="en-US" dirty="0"/>
          </a:p>
        </p:txBody>
      </p:sp>
      <p:sp>
        <p:nvSpPr>
          <p:cNvPr id="4" name="Text Placeholder 3"/>
          <p:cNvSpPr>
            <a:spLocks noGrp="1"/>
          </p:cNvSpPr>
          <p:nvPr>
            <p:ph type="body" sz="quarter" idx="14"/>
          </p:nvPr>
        </p:nvSpPr>
        <p:spPr>
          <a:xfrm>
            <a:off x="457199" y="1154243"/>
            <a:ext cx="8367221" cy="5381467"/>
          </a:xfrm>
        </p:spPr>
        <p:txBody>
          <a:bodyPr>
            <a:normAutofit/>
          </a:bodyPr>
          <a:lstStyle/>
          <a:p>
            <a:r>
              <a:rPr lang="en-US" sz="1600" b="1" u="sng" dirty="0" smtClean="0">
                <a:solidFill>
                  <a:srgbClr val="6CB255"/>
                </a:solidFill>
              </a:rPr>
              <a:t>Prevalence</a:t>
            </a:r>
          </a:p>
          <a:p>
            <a:pPr marL="285750" indent="-285750">
              <a:buFont typeface="Arial" charset="0"/>
              <a:buChar char="•"/>
            </a:pPr>
            <a:r>
              <a:rPr lang="en-US" sz="1600" dirty="0" smtClean="0"/>
              <a:t>Affects around 6.6% of the U.S. population each year and 16.9% of the U.S. population in their lifetime.</a:t>
            </a:r>
          </a:p>
          <a:p>
            <a:pPr marL="285750" indent="-285750">
              <a:buFont typeface="Arial" charset="0"/>
              <a:buChar char="•"/>
            </a:pPr>
            <a:r>
              <a:rPr lang="en-US" sz="1600" dirty="0" smtClean="0"/>
              <a:t>More common among women than men.</a:t>
            </a:r>
          </a:p>
          <a:p>
            <a:r>
              <a:rPr lang="en-US" sz="1600" b="1" u="sng" dirty="0" smtClean="0">
                <a:solidFill>
                  <a:srgbClr val="6CB255"/>
                </a:solidFill>
              </a:rPr>
              <a:t>Comorbidity</a:t>
            </a:r>
          </a:p>
          <a:p>
            <a:r>
              <a:rPr lang="en-US" sz="1600" dirty="0" smtClean="0"/>
              <a:t>Comorbid </a:t>
            </a:r>
            <a:r>
              <a:rPr lang="en-US" sz="1600" dirty="0"/>
              <a:t>with anxiety disorders and substance abuse disorders</a:t>
            </a:r>
            <a:r>
              <a:rPr lang="en-US" sz="1600" dirty="0" smtClean="0"/>
              <a:t>.</a:t>
            </a:r>
          </a:p>
          <a:p>
            <a:r>
              <a:rPr lang="en-US" sz="1600" b="1" u="sng" dirty="0" smtClean="0">
                <a:solidFill>
                  <a:srgbClr val="6CB255"/>
                </a:solidFill>
              </a:rPr>
              <a:t>Risk Factors</a:t>
            </a:r>
          </a:p>
          <a:p>
            <a:pPr marL="285750" indent="-285750">
              <a:buFont typeface="Arial" charset="0"/>
              <a:buChar char="•"/>
            </a:pPr>
            <a:r>
              <a:rPr lang="en-US" sz="1600" dirty="0" smtClean="0"/>
              <a:t>Unemployment.</a:t>
            </a:r>
          </a:p>
          <a:p>
            <a:pPr marL="285750" indent="-285750">
              <a:buFont typeface="Arial" charset="0"/>
              <a:buChar char="•"/>
            </a:pPr>
            <a:r>
              <a:rPr lang="en-US" sz="1600" dirty="0" smtClean="0"/>
              <a:t>Low income.</a:t>
            </a:r>
          </a:p>
          <a:p>
            <a:pPr marL="285750" indent="-285750">
              <a:buFont typeface="Arial" charset="0"/>
              <a:buChar char="•"/>
            </a:pPr>
            <a:r>
              <a:rPr lang="en-US" sz="1600" dirty="0" smtClean="0"/>
              <a:t>Living in urban areas.</a:t>
            </a:r>
          </a:p>
          <a:p>
            <a:pPr marL="285750" indent="-285750">
              <a:buFont typeface="Arial" charset="0"/>
              <a:buChar char="•"/>
            </a:pPr>
            <a:r>
              <a:rPr lang="en-US" sz="1600" dirty="0" smtClean="0"/>
              <a:t>Being separated, divorced, or widowed.</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5373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00136"/>
          </a:xfrm>
        </p:spPr>
        <p:txBody>
          <a:bodyPr>
            <a:normAutofit/>
          </a:bodyPr>
          <a:lstStyle/>
          <a:p>
            <a:r>
              <a:rPr lang="en-US" dirty="0"/>
              <a:t>DEFINITION OF A PSYCHOLOGICAL </a:t>
            </a:r>
            <a:br>
              <a:rPr lang="en-US" dirty="0"/>
            </a:br>
            <a:r>
              <a:rPr lang="en-US" dirty="0"/>
              <a:t>DISORDER</a:t>
            </a:r>
          </a:p>
        </p:txBody>
      </p:sp>
      <p:sp>
        <p:nvSpPr>
          <p:cNvPr id="7" name="Text Placeholder 6"/>
          <p:cNvSpPr>
            <a:spLocks noGrp="1"/>
          </p:cNvSpPr>
          <p:nvPr>
            <p:ph type="body" sz="quarter" idx="14"/>
          </p:nvPr>
        </p:nvSpPr>
        <p:spPr>
          <a:xfrm>
            <a:off x="457199" y="1297858"/>
            <a:ext cx="8367222" cy="5267834"/>
          </a:xfrm>
        </p:spPr>
        <p:txBody>
          <a:bodyPr>
            <a:normAutofit/>
          </a:bodyPr>
          <a:lstStyle/>
          <a:p>
            <a:r>
              <a:rPr lang="en-US" sz="1600" b="1" u="sng" dirty="0" smtClean="0">
                <a:solidFill>
                  <a:srgbClr val="6CB255"/>
                </a:solidFill>
              </a:rPr>
              <a:t>Cultural Expectations</a:t>
            </a:r>
          </a:p>
          <a:p>
            <a:r>
              <a:rPr lang="en-US" sz="1600" dirty="0" smtClean="0"/>
              <a:t>Violating cultural expectations is not enough by itself to identify a psychological disorder.</a:t>
            </a:r>
          </a:p>
          <a:p>
            <a:r>
              <a:rPr lang="en-US" sz="1600" dirty="0" smtClean="0"/>
              <a:t>Social norms vary between cultures - what is considered appropriate in one culture may be viewed differently in another.</a:t>
            </a:r>
          </a:p>
          <a:p>
            <a:pPr marL="285750" indent="-285750">
              <a:buFont typeface="Arial" charset="0"/>
              <a:buChar char="•"/>
            </a:pPr>
            <a:r>
              <a:rPr lang="en-US" sz="1600" dirty="0" smtClean="0"/>
              <a:t>Hallucinations is a violation of cultural expectations in Western Societies. People who report hallucinations are likely to be labeled with a psychological disorder.</a:t>
            </a:r>
          </a:p>
          <a:p>
            <a:pPr marL="285750" indent="-285750">
              <a:buFont typeface="Arial" charset="0"/>
              <a:buChar char="•"/>
            </a:pPr>
            <a:r>
              <a:rPr lang="en-US" sz="1600" dirty="0" smtClean="0"/>
              <a:t>However, in some other cultures, certain types of hallucinations are highly valued.</a:t>
            </a:r>
          </a:p>
          <a:p>
            <a:r>
              <a:rPr lang="en-US" sz="1600" b="1" u="sng" dirty="0" smtClean="0">
                <a:solidFill>
                  <a:srgbClr val="6CB255"/>
                </a:solidFill>
              </a:rPr>
              <a:t>Harmful Dysfunction</a:t>
            </a:r>
          </a:p>
          <a:p>
            <a:r>
              <a:rPr lang="en-US" sz="1600" b="1" dirty="0" smtClean="0"/>
              <a:t>Wakefield </a:t>
            </a:r>
            <a:r>
              <a:rPr lang="en-US" sz="1600" b="1" dirty="0"/>
              <a:t>(1992):</a:t>
            </a:r>
            <a:endParaRPr lang="en-US" sz="1600" dirty="0"/>
          </a:p>
          <a:p>
            <a:r>
              <a:rPr lang="en-US" sz="1600" dirty="0"/>
              <a:t>Proposed a more influential concept in which he defines psychological disorders as a </a:t>
            </a:r>
            <a:r>
              <a:rPr lang="en-US" sz="1600" u="sng" dirty="0"/>
              <a:t>harmful dysfunction</a:t>
            </a:r>
            <a:r>
              <a:rPr lang="en-US" sz="1600" dirty="0"/>
              <a:t>.</a:t>
            </a:r>
          </a:p>
          <a:p>
            <a:pPr marL="285750" indent="-285750">
              <a:buFont typeface="Arial" charset="0"/>
              <a:buChar char="•"/>
            </a:pPr>
            <a:r>
              <a:rPr lang="en-US" sz="1600" u="sng" dirty="0"/>
              <a:t>Dysfunction</a:t>
            </a:r>
            <a:r>
              <a:rPr lang="en-US" sz="1600" dirty="0"/>
              <a:t> occurs when an internal mechanism (e.g., cognition, perception, learning) breaks down and cannot perform its normal function.</a:t>
            </a:r>
          </a:p>
          <a:p>
            <a:r>
              <a:rPr lang="en-US" sz="1600" dirty="0"/>
              <a:t>For a dysfunction to be be classed as a disorder, it must also be </a:t>
            </a:r>
            <a:r>
              <a:rPr lang="en-US" sz="1600" u="sng" dirty="0"/>
              <a:t>harmful</a:t>
            </a:r>
            <a:r>
              <a:rPr lang="en-US" sz="1600" dirty="0"/>
              <a:t> </a:t>
            </a:r>
            <a:r>
              <a:rPr lang="mr-IN" sz="1600" dirty="0"/>
              <a:t>–</a:t>
            </a:r>
            <a:r>
              <a:rPr lang="en-US" sz="1600" dirty="0"/>
              <a:t> leads to negative consequences for the individual or for others, as judged by the standards of the individual’s culture</a:t>
            </a:r>
            <a:r>
              <a:rPr lang="en-US" sz="1600" dirty="0" smtClean="0"/>
              <a:t>.</a:t>
            </a:r>
            <a:endParaRPr lang="en-US" sz="16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728806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SUBTYPES OF DEPRESSION</a:t>
            </a:r>
            <a:endParaRPr lang="en-US" dirty="0"/>
          </a:p>
        </p:txBody>
      </p:sp>
      <p:sp>
        <p:nvSpPr>
          <p:cNvPr id="4" name="Text Placeholder 3"/>
          <p:cNvSpPr>
            <a:spLocks noGrp="1"/>
          </p:cNvSpPr>
          <p:nvPr>
            <p:ph type="body" sz="quarter" idx="14"/>
          </p:nvPr>
        </p:nvSpPr>
        <p:spPr>
          <a:xfrm>
            <a:off x="457199" y="1291312"/>
            <a:ext cx="8367221" cy="3160766"/>
          </a:xfrm>
        </p:spPr>
        <p:txBody>
          <a:bodyPr>
            <a:normAutofit/>
          </a:bodyPr>
          <a:lstStyle/>
          <a:p>
            <a:r>
              <a:rPr lang="en-US" sz="1600" b="1" dirty="0" smtClean="0"/>
              <a:t>Seasonal pattern </a:t>
            </a:r>
            <a:r>
              <a:rPr lang="mr-IN" sz="1600" dirty="0" smtClean="0"/>
              <a:t>–</a:t>
            </a:r>
            <a:r>
              <a:rPr lang="en-US" sz="1600" dirty="0" smtClean="0"/>
              <a:t> applies to situations in which a person experiences the symptoms of major depressive disorder only during a particular time of year.</a:t>
            </a:r>
          </a:p>
          <a:p>
            <a:r>
              <a:rPr lang="en-US" sz="1600" b="1" dirty="0" err="1" smtClean="0"/>
              <a:t>Peripartum</a:t>
            </a:r>
            <a:r>
              <a:rPr lang="en-US" sz="1600" b="1" dirty="0" smtClean="0"/>
              <a:t> onset (postpartum depression) </a:t>
            </a:r>
            <a:r>
              <a:rPr lang="mr-IN" sz="1600" dirty="0" smtClean="0"/>
              <a:t>–</a:t>
            </a:r>
            <a:r>
              <a:rPr lang="en-US" sz="1600" dirty="0" smtClean="0"/>
              <a:t> major depression during pregnancy or in the four weeks following the birth.</a:t>
            </a:r>
          </a:p>
          <a:p>
            <a:r>
              <a:rPr lang="en-US" sz="1600" b="1" dirty="0" smtClean="0"/>
              <a:t>Persistent depressive disorder (dysthymia) </a:t>
            </a:r>
            <a:r>
              <a:rPr lang="mr-IN" sz="1600" dirty="0" smtClean="0"/>
              <a:t>–</a:t>
            </a:r>
            <a:r>
              <a:rPr lang="en-US" sz="1600" dirty="0" smtClean="0"/>
              <a:t> depressed moods most of the day nearly every day for at least two years, as well as at least two of the other symptoms of major depression.</a:t>
            </a:r>
          </a:p>
          <a:p>
            <a:pPr marL="285750" indent="-285750">
              <a:buFont typeface="Arial" charset="0"/>
              <a:buChar char="•"/>
            </a:pPr>
            <a:r>
              <a:rPr lang="en-US" sz="1600" dirty="0" smtClean="0"/>
              <a:t>Chronically sad but do not meet all the criteria for major depression.</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2"/>
          <p:cNvPicPr>
            <a:picLocks noChangeAspect="1"/>
          </p:cNvPicPr>
          <p:nvPr/>
        </p:nvPicPr>
        <p:blipFill>
          <a:blip r:embed="rId3"/>
          <a:stretch>
            <a:fillRect/>
          </a:stretch>
        </p:blipFill>
        <p:spPr>
          <a:xfrm>
            <a:off x="2112297" y="4064000"/>
            <a:ext cx="4064000" cy="2336800"/>
          </a:xfrm>
          <a:prstGeom prst="rect">
            <a:avLst/>
          </a:prstGeom>
        </p:spPr>
      </p:pic>
      <p:sp>
        <p:nvSpPr>
          <p:cNvPr id="6" name="TextBox 5"/>
          <p:cNvSpPr txBox="1"/>
          <p:nvPr/>
        </p:nvSpPr>
        <p:spPr>
          <a:xfrm>
            <a:off x="2949678" y="6400800"/>
            <a:ext cx="2389239" cy="292388"/>
          </a:xfrm>
          <a:prstGeom prst="rect">
            <a:avLst/>
          </a:prstGeom>
          <a:noFill/>
        </p:spPr>
        <p:txBody>
          <a:bodyPr wrap="square" rtlCol="0">
            <a:spAutoFit/>
          </a:bodyPr>
          <a:lstStyle/>
          <a:p>
            <a:r>
              <a:rPr lang="en-US" sz="1300" dirty="0" smtClean="0"/>
              <a:t>(Credit: Psychiatry Advisor)</a:t>
            </a:r>
            <a:endParaRPr lang="en-US" sz="1300" dirty="0"/>
          </a:p>
        </p:txBody>
      </p:sp>
    </p:spTree>
    <p:extLst>
      <p:ext uri="{BB962C8B-B14F-4D97-AF65-F5344CB8AC3E}">
        <p14:creationId xmlns:p14="http://schemas.microsoft.com/office/powerpoint/2010/main" val="995193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BIPOLAR DISORDER</a:t>
            </a:r>
            <a:endParaRPr lang="en-US" dirty="0"/>
          </a:p>
        </p:txBody>
      </p:sp>
      <p:sp>
        <p:nvSpPr>
          <p:cNvPr id="4" name="Text Placeholder 3"/>
          <p:cNvSpPr>
            <a:spLocks noGrp="1"/>
          </p:cNvSpPr>
          <p:nvPr>
            <p:ph type="body" sz="quarter" idx="14"/>
          </p:nvPr>
        </p:nvSpPr>
        <p:spPr>
          <a:xfrm>
            <a:off x="457199" y="1124261"/>
            <a:ext cx="8367221" cy="5561351"/>
          </a:xfrm>
        </p:spPr>
        <p:txBody>
          <a:bodyPr>
            <a:normAutofit/>
          </a:bodyPr>
          <a:lstStyle/>
          <a:p>
            <a:pPr>
              <a:spcBef>
                <a:spcPts val="300"/>
              </a:spcBef>
              <a:spcAft>
                <a:spcPts val="500"/>
              </a:spcAft>
            </a:pPr>
            <a:r>
              <a:rPr lang="en-US" sz="1600" dirty="0" smtClean="0"/>
              <a:t>Involves mood states that fluctuate between depression and mania.</a:t>
            </a:r>
          </a:p>
          <a:p>
            <a:pPr>
              <a:spcBef>
                <a:spcPts val="300"/>
              </a:spcBef>
              <a:spcAft>
                <a:spcPts val="500"/>
              </a:spcAft>
            </a:pPr>
            <a:r>
              <a:rPr lang="en-US" sz="1600" b="1" u="sng" dirty="0" smtClean="0">
                <a:solidFill>
                  <a:srgbClr val="6CB255"/>
                </a:solidFill>
              </a:rPr>
              <a:t>Symptoms of Mania</a:t>
            </a:r>
          </a:p>
          <a:p>
            <a:pPr marL="285750" indent="-285750">
              <a:spcBef>
                <a:spcPts val="300"/>
              </a:spcBef>
              <a:spcAft>
                <a:spcPts val="500"/>
              </a:spcAft>
              <a:buFont typeface="Arial" charset="0"/>
              <a:buChar char="•"/>
            </a:pPr>
            <a:r>
              <a:rPr lang="en-US" sz="1600" dirty="0"/>
              <a:t>E</a:t>
            </a:r>
            <a:r>
              <a:rPr lang="en-US" sz="1600" dirty="0" smtClean="0"/>
              <a:t>xcessively talkative.</a:t>
            </a:r>
          </a:p>
          <a:p>
            <a:pPr marL="285750" indent="-285750">
              <a:spcBef>
                <a:spcPts val="300"/>
              </a:spcBef>
              <a:spcAft>
                <a:spcPts val="500"/>
              </a:spcAft>
              <a:buFont typeface="Arial" charset="0"/>
              <a:buChar char="•"/>
            </a:pPr>
            <a:r>
              <a:rPr lang="en-US" sz="1600" dirty="0"/>
              <a:t>E</a:t>
            </a:r>
            <a:r>
              <a:rPr lang="en-US" sz="1600" dirty="0" smtClean="0"/>
              <a:t>xcessively irritable.</a:t>
            </a:r>
          </a:p>
          <a:p>
            <a:pPr marL="285750" indent="-285750">
              <a:spcBef>
                <a:spcPts val="300"/>
              </a:spcBef>
              <a:spcAft>
                <a:spcPts val="500"/>
              </a:spcAft>
              <a:buFont typeface="Arial" charset="0"/>
              <a:buChar char="•"/>
            </a:pPr>
            <a:r>
              <a:rPr lang="en-US" sz="1600" dirty="0" smtClean="0"/>
              <a:t>Exhibit </a:t>
            </a:r>
            <a:r>
              <a:rPr lang="en-US" sz="1600" u="sng" dirty="0" smtClean="0"/>
              <a:t>flight of ideas </a:t>
            </a:r>
            <a:r>
              <a:rPr lang="mr-IN" sz="1600" dirty="0" smtClean="0"/>
              <a:t>–</a:t>
            </a:r>
            <a:r>
              <a:rPr lang="en-US" sz="1600" dirty="0" smtClean="0"/>
              <a:t> talk loudly and rapidly, abruptly switching from one topic to another.</a:t>
            </a:r>
          </a:p>
          <a:p>
            <a:pPr marL="285750" indent="-285750">
              <a:spcBef>
                <a:spcPts val="300"/>
              </a:spcBef>
              <a:spcAft>
                <a:spcPts val="500"/>
              </a:spcAft>
              <a:buFont typeface="Arial" charset="0"/>
              <a:buChar char="•"/>
            </a:pPr>
            <a:r>
              <a:rPr lang="en-US" sz="1600" dirty="0"/>
              <a:t>E</a:t>
            </a:r>
            <a:r>
              <a:rPr lang="en-US" sz="1600" dirty="0" smtClean="0"/>
              <a:t>asily distracted.</a:t>
            </a:r>
          </a:p>
          <a:p>
            <a:pPr marL="285750" indent="-285750">
              <a:spcBef>
                <a:spcPts val="300"/>
              </a:spcBef>
              <a:spcAft>
                <a:spcPts val="500"/>
              </a:spcAft>
              <a:buFont typeface="Arial" charset="0"/>
              <a:buChar char="•"/>
            </a:pPr>
            <a:r>
              <a:rPr lang="en-US" sz="1600" dirty="0" smtClean="0"/>
              <a:t>Exhibit </a:t>
            </a:r>
            <a:r>
              <a:rPr lang="en-US" sz="1600" u="sng" dirty="0" smtClean="0"/>
              <a:t>grandiosity</a:t>
            </a:r>
            <a:r>
              <a:rPr lang="en-US" sz="1600" dirty="0" smtClean="0"/>
              <a:t> </a:t>
            </a:r>
            <a:r>
              <a:rPr lang="mr-IN" sz="1600" dirty="0" smtClean="0"/>
              <a:t>–</a:t>
            </a:r>
            <a:r>
              <a:rPr lang="en-US" sz="1600" dirty="0" smtClean="0"/>
              <a:t> inflated but unjustified self-esteem and self-confidence.</a:t>
            </a:r>
          </a:p>
          <a:p>
            <a:pPr marL="285750" indent="-285750">
              <a:spcBef>
                <a:spcPts val="300"/>
              </a:spcBef>
              <a:spcAft>
                <a:spcPts val="500"/>
              </a:spcAft>
              <a:buFont typeface="Arial" charset="0"/>
              <a:buChar char="•"/>
            </a:pPr>
            <a:r>
              <a:rPr lang="en-US" sz="1600" dirty="0" smtClean="0"/>
              <a:t>Show little need for sleep.</a:t>
            </a:r>
          </a:p>
          <a:p>
            <a:pPr marL="285750" indent="-285750">
              <a:spcBef>
                <a:spcPts val="300"/>
              </a:spcBef>
              <a:spcAft>
                <a:spcPts val="500"/>
              </a:spcAft>
              <a:buFont typeface="Arial" charset="0"/>
              <a:buChar char="•"/>
            </a:pPr>
            <a:r>
              <a:rPr lang="en-US" sz="1600" dirty="0" smtClean="0"/>
              <a:t>Take on several tasks at once.</a:t>
            </a:r>
          </a:p>
          <a:p>
            <a:pPr marL="285750" indent="-285750">
              <a:spcBef>
                <a:spcPts val="300"/>
              </a:spcBef>
              <a:spcAft>
                <a:spcPts val="500"/>
              </a:spcAft>
              <a:buFont typeface="Arial" charset="0"/>
              <a:buChar char="•"/>
            </a:pPr>
            <a:r>
              <a:rPr lang="en-US" sz="1600" dirty="0" smtClean="0"/>
              <a:t>Engage in reckless behaviors.</a:t>
            </a:r>
            <a:endParaRPr lang="en-US" sz="1600" dirty="0"/>
          </a:p>
          <a:p>
            <a:pPr>
              <a:spcBef>
                <a:spcPts val="300"/>
              </a:spcBef>
              <a:spcAft>
                <a:spcPts val="500"/>
              </a:spcAft>
            </a:pPr>
            <a:r>
              <a:rPr lang="en-US" sz="1600" b="1" u="sng" dirty="0" smtClean="0">
                <a:solidFill>
                  <a:srgbClr val="6CB255"/>
                </a:solidFill>
              </a:rPr>
              <a:t>Prevalence</a:t>
            </a:r>
            <a:endParaRPr lang="en-US" sz="1600" b="1" u="sng" dirty="0">
              <a:solidFill>
                <a:srgbClr val="6CB255"/>
              </a:solidFill>
            </a:endParaRPr>
          </a:p>
          <a:p>
            <a:pPr marL="285750" indent="-285750">
              <a:spcBef>
                <a:spcPts val="300"/>
              </a:spcBef>
              <a:spcAft>
                <a:spcPts val="500"/>
              </a:spcAft>
              <a:buFont typeface="Arial" charset="0"/>
              <a:buChar char="•"/>
            </a:pPr>
            <a:r>
              <a:rPr lang="en-US" sz="1600" dirty="0" smtClean="0"/>
              <a:t>Onset is typically before the age of 25.</a:t>
            </a:r>
          </a:p>
          <a:p>
            <a:pPr marL="285750" indent="-285750">
              <a:spcBef>
                <a:spcPts val="300"/>
              </a:spcBef>
              <a:spcAft>
                <a:spcPts val="500"/>
              </a:spcAft>
              <a:buFont typeface="Arial" charset="0"/>
              <a:buChar char="•"/>
            </a:pPr>
            <a:r>
              <a:rPr lang="en-US" sz="1600" dirty="0" smtClean="0"/>
              <a:t>Affects 1 out of 100 people in the U.S. in their lifetime.</a:t>
            </a:r>
          </a:p>
          <a:p>
            <a:pPr marL="285750" indent="-285750">
              <a:spcBef>
                <a:spcPts val="300"/>
              </a:spcBef>
              <a:spcAft>
                <a:spcPts val="500"/>
              </a:spcAft>
              <a:buFont typeface="Arial" charset="0"/>
              <a:buChar char="•"/>
            </a:pPr>
            <a:r>
              <a:rPr lang="en-US" sz="1600" dirty="0" smtClean="0"/>
              <a:t>36% of these individuals attempt suicide.</a:t>
            </a:r>
          </a:p>
          <a:p>
            <a:pPr>
              <a:spcBef>
                <a:spcPts val="300"/>
              </a:spcBef>
              <a:spcAft>
                <a:spcPts val="500"/>
              </a:spcAft>
            </a:pPr>
            <a:r>
              <a:rPr lang="en-US" sz="1600" b="1" dirty="0" smtClean="0">
                <a:solidFill>
                  <a:srgbClr val="6CB255"/>
                </a:solidFill>
              </a:rPr>
              <a:t>Comorbidity</a:t>
            </a:r>
            <a:r>
              <a:rPr lang="en-US" sz="1600" dirty="0" smtClean="0"/>
              <a:t> - </a:t>
            </a:r>
            <a:r>
              <a:rPr lang="en-US" sz="1600" dirty="0"/>
              <a:t>anxiety disorder and substance abuse disorder.</a:t>
            </a:r>
          </a:p>
          <a:p>
            <a:pPr marL="285750" indent="-285750">
              <a:spcBef>
                <a:spcPts val="300"/>
              </a:spcBef>
              <a:spcAft>
                <a:spcPts val="500"/>
              </a:spcAft>
              <a:buFont typeface="Arial" charset="0"/>
              <a:buChar char="•"/>
            </a:pPr>
            <a:endParaRPr lang="en-US" sz="1600" dirty="0" smtClean="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17356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BASIS OF MOOD DISORDERS</a:t>
            </a:r>
          </a:p>
        </p:txBody>
      </p:sp>
      <p:sp>
        <p:nvSpPr>
          <p:cNvPr id="4" name="Text Placeholder 3"/>
          <p:cNvSpPr>
            <a:spLocks noGrp="1"/>
          </p:cNvSpPr>
          <p:nvPr>
            <p:ph type="body" sz="quarter" idx="14"/>
          </p:nvPr>
        </p:nvSpPr>
        <p:spPr>
          <a:xfrm>
            <a:off x="457199" y="993034"/>
            <a:ext cx="8367221" cy="5737549"/>
          </a:xfrm>
        </p:spPr>
        <p:txBody>
          <a:bodyPr>
            <a:normAutofit/>
          </a:bodyPr>
          <a:lstStyle/>
          <a:p>
            <a:r>
              <a:rPr lang="en-US" sz="1600" b="1" u="sng" dirty="0" smtClean="0">
                <a:solidFill>
                  <a:srgbClr val="6CB255"/>
                </a:solidFill>
              </a:rPr>
              <a:t>Genetics</a:t>
            </a:r>
            <a:endParaRPr lang="en-US" sz="1600" b="1" u="sng" dirty="0">
              <a:solidFill>
                <a:srgbClr val="6CB255"/>
              </a:solidFill>
            </a:endParaRPr>
          </a:p>
          <a:p>
            <a:r>
              <a:rPr lang="en-US" sz="1600" b="1" dirty="0" smtClean="0">
                <a:solidFill>
                  <a:schemeClr val="tx1"/>
                </a:solidFill>
              </a:rPr>
              <a:t>Major Depressive Disorder:</a:t>
            </a:r>
          </a:p>
          <a:p>
            <a:pPr marL="285750" indent="-285750">
              <a:buFont typeface="Arial" charset="0"/>
              <a:buChar char="•"/>
            </a:pPr>
            <a:r>
              <a:rPr lang="en-US" sz="1600" dirty="0" smtClean="0">
                <a:solidFill>
                  <a:schemeClr val="tx1"/>
                </a:solidFill>
              </a:rPr>
              <a:t>Relatives have </a:t>
            </a:r>
            <a:r>
              <a:rPr lang="en-US" sz="1600" dirty="0">
                <a:solidFill>
                  <a:schemeClr val="tx1"/>
                </a:solidFill>
              </a:rPr>
              <a:t>double the risk of developing the disorder</a:t>
            </a:r>
            <a:r>
              <a:rPr lang="en-US" sz="1600" dirty="0" smtClean="0">
                <a:solidFill>
                  <a:schemeClr val="tx1"/>
                </a:solidFill>
              </a:rPr>
              <a:t>.</a:t>
            </a:r>
          </a:p>
          <a:p>
            <a:pPr marL="285750" indent="-285750">
              <a:buFont typeface="Arial" charset="0"/>
              <a:buChar char="•"/>
            </a:pPr>
            <a:r>
              <a:rPr lang="en-US" sz="1600" dirty="0" smtClean="0">
                <a:solidFill>
                  <a:schemeClr val="tx1"/>
                </a:solidFill>
              </a:rPr>
              <a:t>Identical twins </a:t>
            </a:r>
            <a:r>
              <a:rPr lang="mr-IN" sz="1600" dirty="0" smtClean="0">
                <a:solidFill>
                  <a:schemeClr val="tx1"/>
                </a:solidFill>
              </a:rPr>
              <a:t>–</a:t>
            </a:r>
            <a:r>
              <a:rPr lang="en-US" sz="1600" dirty="0" smtClean="0">
                <a:solidFill>
                  <a:schemeClr val="tx1"/>
                </a:solidFill>
              </a:rPr>
              <a:t> 50% concordance rate.</a:t>
            </a:r>
            <a:endParaRPr lang="en-US" sz="1600" dirty="0">
              <a:solidFill>
                <a:schemeClr val="tx1"/>
              </a:solidFill>
            </a:endParaRPr>
          </a:p>
          <a:p>
            <a:pPr marL="285750" indent="-285750">
              <a:buFont typeface="Arial" charset="0"/>
              <a:buChar char="•"/>
            </a:pPr>
            <a:r>
              <a:rPr lang="en-US" sz="1600" dirty="0" smtClean="0">
                <a:solidFill>
                  <a:schemeClr val="tx1"/>
                </a:solidFill>
              </a:rPr>
              <a:t>Fraternal twins </a:t>
            </a:r>
            <a:r>
              <a:rPr lang="mr-IN" sz="1600" dirty="0" smtClean="0">
                <a:solidFill>
                  <a:schemeClr val="tx1"/>
                </a:solidFill>
              </a:rPr>
              <a:t>–</a:t>
            </a:r>
            <a:r>
              <a:rPr lang="en-US" sz="1600" dirty="0" smtClean="0">
                <a:solidFill>
                  <a:schemeClr val="tx1"/>
                </a:solidFill>
              </a:rPr>
              <a:t> 38% concordance rate .</a:t>
            </a:r>
          </a:p>
          <a:p>
            <a:r>
              <a:rPr lang="en-US" sz="1600" b="1" dirty="0" smtClean="0">
                <a:solidFill>
                  <a:schemeClr val="tx1"/>
                </a:solidFill>
              </a:rPr>
              <a:t>Bipolar Disorder:</a:t>
            </a:r>
            <a:endParaRPr lang="en-US" sz="1600" b="1" dirty="0">
              <a:solidFill>
                <a:schemeClr val="tx1"/>
              </a:solidFill>
            </a:endParaRPr>
          </a:p>
          <a:p>
            <a:pPr marL="285750" indent="-285750">
              <a:buFont typeface="Arial" charset="0"/>
              <a:buChar char="•"/>
            </a:pPr>
            <a:r>
              <a:rPr lang="en-US" sz="1600" dirty="0">
                <a:solidFill>
                  <a:schemeClr val="tx1"/>
                </a:solidFill>
              </a:rPr>
              <a:t>Relatives </a:t>
            </a:r>
            <a:r>
              <a:rPr lang="en-US" sz="1600" dirty="0" smtClean="0">
                <a:solidFill>
                  <a:schemeClr val="tx1"/>
                </a:solidFill>
              </a:rPr>
              <a:t>have </a:t>
            </a:r>
            <a:r>
              <a:rPr lang="en-US" sz="1600" dirty="0">
                <a:solidFill>
                  <a:schemeClr val="tx1"/>
                </a:solidFill>
              </a:rPr>
              <a:t>over 9 times the risk.</a:t>
            </a:r>
          </a:p>
          <a:p>
            <a:pPr marL="285750" indent="-285750">
              <a:buFont typeface="Arial" charset="0"/>
              <a:buChar char="•"/>
            </a:pPr>
            <a:r>
              <a:rPr lang="en-US" sz="1600" dirty="0" smtClean="0">
                <a:solidFill>
                  <a:schemeClr val="tx1"/>
                </a:solidFill>
              </a:rPr>
              <a:t>Identical twins </a:t>
            </a:r>
            <a:r>
              <a:rPr lang="mr-IN" sz="1600" dirty="0" smtClean="0">
                <a:solidFill>
                  <a:schemeClr val="tx1"/>
                </a:solidFill>
              </a:rPr>
              <a:t>–</a:t>
            </a:r>
            <a:r>
              <a:rPr lang="en-US" sz="1600" dirty="0" smtClean="0">
                <a:solidFill>
                  <a:schemeClr val="tx1"/>
                </a:solidFill>
              </a:rPr>
              <a:t> 67% </a:t>
            </a:r>
            <a:r>
              <a:rPr lang="en-US" sz="1600" dirty="0">
                <a:solidFill>
                  <a:schemeClr val="tx1"/>
                </a:solidFill>
              </a:rPr>
              <a:t>concordance </a:t>
            </a:r>
            <a:r>
              <a:rPr lang="en-US" sz="1600" dirty="0" smtClean="0">
                <a:solidFill>
                  <a:schemeClr val="tx1"/>
                </a:solidFill>
              </a:rPr>
              <a:t>rate.</a:t>
            </a:r>
          </a:p>
          <a:p>
            <a:pPr marL="285750" indent="-285750">
              <a:buFont typeface="Arial" charset="0"/>
              <a:buChar char="•"/>
            </a:pPr>
            <a:r>
              <a:rPr lang="en-US" sz="1600" dirty="0" smtClean="0">
                <a:solidFill>
                  <a:schemeClr val="tx1"/>
                </a:solidFill>
              </a:rPr>
              <a:t>Fraternal twins </a:t>
            </a:r>
            <a:r>
              <a:rPr lang="mr-IN" sz="1600" dirty="0" smtClean="0">
                <a:solidFill>
                  <a:schemeClr val="tx1"/>
                </a:solidFill>
              </a:rPr>
              <a:t>–</a:t>
            </a:r>
            <a:r>
              <a:rPr lang="en-US" sz="1600" dirty="0" smtClean="0">
                <a:solidFill>
                  <a:schemeClr val="tx1"/>
                </a:solidFill>
              </a:rPr>
              <a:t> 16% concordance rate.</a:t>
            </a:r>
          </a:p>
          <a:p>
            <a:r>
              <a:rPr lang="en-US" sz="1600" b="1" u="sng" dirty="0" smtClean="0">
                <a:solidFill>
                  <a:srgbClr val="6CB255"/>
                </a:solidFill>
              </a:rPr>
              <a:t>Hormones</a:t>
            </a:r>
          </a:p>
          <a:p>
            <a:r>
              <a:rPr lang="en-US" sz="1600" dirty="0" smtClean="0">
                <a:solidFill>
                  <a:schemeClr val="tx1"/>
                </a:solidFill>
              </a:rPr>
              <a:t>Elevated levels of </a:t>
            </a:r>
            <a:r>
              <a:rPr lang="en-US" sz="1600" u="sng" dirty="0" smtClean="0">
                <a:solidFill>
                  <a:schemeClr val="tx1"/>
                </a:solidFill>
              </a:rPr>
              <a:t>cortisol</a:t>
            </a:r>
            <a:r>
              <a:rPr lang="en-US" sz="1600" dirty="0" smtClean="0">
                <a:solidFill>
                  <a:schemeClr val="tx1"/>
                </a:solidFill>
              </a:rPr>
              <a:t> (stress hormone) are found in depression.</a:t>
            </a:r>
          </a:p>
          <a:p>
            <a:pPr marL="285750" indent="-285750">
              <a:buFont typeface="Arial" charset="0"/>
              <a:buChar char="•"/>
            </a:pPr>
            <a:r>
              <a:rPr lang="en-US" sz="1600" i="1" dirty="0" smtClean="0"/>
              <a:t>Cause or consequence of depression?</a:t>
            </a:r>
          </a:p>
          <a:p>
            <a:pPr marL="285750" indent="-285750">
              <a:buFont typeface="Arial" charset="0"/>
              <a:buChar char="•"/>
            </a:pPr>
            <a:r>
              <a:rPr lang="en-US" sz="1600" dirty="0" smtClean="0">
                <a:solidFill>
                  <a:schemeClr val="tx1"/>
                </a:solidFill>
              </a:rPr>
              <a:t>A risk factor for future depression.</a:t>
            </a:r>
          </a:p>
          <a:p>
            <a:pPr marL="285750" indent="-285750">
              <a:buFont typeface="Arial" charset="0"/>
              <a:buChar char="•"/>
            </a:pPr>
            <a:r>
              <a:rPr lang="en-US" sz="1600" dirty="0" smtClean="0"/>
              <a:t>Cortisol activates the amygdala and deactivates the prefrontal cortex (disturbances connected to depression).</a:t>
            </a:r>
            <a:endParaRPr lang="en-US" sz="1600" dirty="0">
              <a:solidFill>
                <a:schemeClr val="tx1"/>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86564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smtClean="0">
                <a:solidFill>
                  <a:srgbClr val="6CB255"/>
                </a:solidFill>
              </a:rPr>
              <a:t>BIOLOGICAL BASIS OF MOOD DISORDERS</a:t>
            </a:r>
            <a:endParaRPr lang="en-US" sz="2400" dirty="0">
              <a:solidFill>
                <a:srgbClr val="6CB255"/>
              </a:solidFill>
            </a:endParaRPr>
          </a:p>
        </p:txBody>
      </p:sp>
      <p:pic>
        <p:nvPicPr>
          <p:cNvPr id="2" name="Picture Placeholder 1" descr="CNX_Psych_15_07_Neuron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626" b="-10626"/>
          <a:stretch>
            <a:fillRect/>
          </a:stretch>
        </p:blipFill>
        <p:spPr>
          <a:xfrm>
            <a:off x="4482059" y="1107617"/>
            <a:ext cx="4450389" cy="5621496"/>
          </a:xfrm>
        </p:spPr>
      </p:pic>
      <p:sp>
        <p:nvSpPr>
          <p:cNvPr id="14" name="Text Placeholder 13"/>
          <p:cNvSpPr>
            <a:spLocks noGrp="1"/>
          </p:cNvSpPr>
          <p:nvPr>
            <p:ph type="body" sz="quarter" idx="14"/>
          </p:nvPr>
        </p:nvSpPr>
        <p:spPr>
          <a:xfrm>
            <a:off x="457200" y="1229193"/>
            <a:ext cx="3829987" cy="5450016"/>
          </a:xfrm>
        </p:spPr>
        <p:txBody>
          <a:bodyPr>
            <a:noAutofit/>
          </a:bodyPr>
          <a:lstStyle/>
          <a:p>
            <a:r>
              <a:rPr lang="en-US" sz="1600" b="1" u="sng" dirty="0" smtClean="0">
                <a:solidFill>
                  <a:srgbClr val="6CB255"/>
                </a:solidFill>
              </a:rPr>
              <a:t>Neurotransmitters</a:t>
            </a:r>
          </a:p>
          <a:p>
            <a:r>
              <a:rPr lang="en-US" sz="1600" dirty="0" smtClean="0">
                <a:solidFill>
                  <a:schemeClr val="tx1"/>
                </a:solidFill>
              </a:rPr>
              <a:t>Mood disorders often involve imbalances in neurotransmitters.</a:t>
            </a:r>
          </a:p>
          <a:p>
            <a:pPr marL="285750" indent="-285750">
              <a:buFont typeface="Arial" charset="0"/>
              <a:buChar char="•"/>
            </a:pPr>
            <a:r>
              <a:rPr lang="en-US" sz="1600" dirty="0">
                <a:solidFill>
                  <a:schemeClr val="tx1"/>
                </a:solidFill>
              </a:rPr>
              <a:t>P</a:t>
            </a:r>
            <a:r>
              <a:rPr lang="en-US" sz="1600" dirty="0" smtClean="0">
                <a:solidFill>
                  <a:schemeClr val="tx1"/>
                </a:solidFill>
              </a:rPr>
              <a:t>articularly </a:t>
            </a:r>
            <a:r>
              <a:rPr lang="en-US" sz="1600" u="sng" dirty="0" smtClean="0">
                <a:solidFill>
                  <a:schemeClr val="tx1"/>
                </a:solidFill>
              </a:rPr>
              <a:t>serotonin</a:t>
            </a:r>
            <a:r>
              <a:rPr lang="en-US" sz="1600" dirty="0" smtClean="0">
                <a:solidFill>
                  <a:schemeClr val="tx1"/>
                </a:solidFill>
              </a:rPr>
              <a:t> and </a:t>
            </a:r>
            <a:r>
              <a:rPr lang="en-US" sz="1600" u="sng" dirty="0" smtClean="0">
                <a:solidFill>
                  <a:schemeClr val="tx1"/>
                </a:solidFill>
              </a:rPr>
              <a:t>norepinephrine</a:t>
            </a:r>
            <a:r>
              <a:rPr lang="en-US" sz="1600" dirty="0" smtClean="0">
                <a:solidFill>
                  <a:schemeClr val="tx1"/>
                </a:solidFill>
              </a:rPr>
              <a:t>.</a:t>
            </a:r>
          </a:p>
          <a:p>
            <a:r>
              <a:rPr lang="en-US" sz="1600" dirty="0" smtClean="0">
                <a:solidFill>
                  <a:schemeClr val="tx1"/>
                </a:solidFill>
              </a:rPr>
              <a:t>These neurotransmitters are involved in bodily functions that are disrupted in mood disorders.</a:t>
            </a:r>
          </a:p>
          <a:p>
            <a:r>
              <a:rPr lang="en-US" sz="1600" dirty="0" smtClean="0">
                <a:solidFill>
                  <a:schemeClr val="tx1"/>
                </a:solidFill>
              </a:rPr>
              <a:t>Many medications designed to treat mood disorders work by altering neurotransmitter activity in the neural synapse.</a:t>
            </a:r>
          </a:p>
          <a:p>
            <a:r>
              <a:rPr lang="en-US" sz="1600" b="1" dirty="0" smtClean="0">
                <a:solidFill>
                  <a:schemeClr val="tx1"/>
                </a:solidFill>
              </a:rPr>
              <a:t>Medications for depression </a:t>
            </a:r>
            <a:r>
              <a:rPr lang="mr-IN" sz="1600" dirty="0" smtClean="0">
                <a:solidFill>
                  <a:schemeClr val="tx1"/>
                </a:solidFill>
              </a:rPr>
              <a:t>–</a:t>
            </a:r>
            <a:r>
              <a:rPr lang="en-US" sz="1600" dirty="0" smtClean="0">
                <a:solidFill>
                  <a:schemeClr val="tx1"/>
                </a:solidFill>
              </a:rPr>
              <a:t> usually increase serotonin and norepinephrine activity.</a:t>
            </a:r>
          </a:p>
          <a:p>
            <a:r>
              <a:rPr lang="en-US" sz="1600" b="1" dirty="0" smtClean="0">
                <a:solidFill>
                  <a:schemeClr val="tx1"/>
                </a:solidFill>
              </a:rPr>
              <a:t>Medication for bipolar </a:t>
            </a:r>
            <a:r>
              <a:rPr lang="mr-IN" sz="1600" dirty="0" smtClean="0">
                <a:solidFill>
                  <a:schemeClr val="tx1"/>
                </a:solidFill>
              </a:rPr>
              <a:t>–</a:t>
            </a:r>
            <a:r>
              <a:rPr lang="en-US" sz="1600" dirty="0" smtClean="0">
                <a:solidFill>
                  <a:schemeClr val="tx1"/>
                </a:solidFill>
              </a:rPr>
              <a:t> Lithium, which blocks norepinephrine activity at the synapse.</a:t>
            </a: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3" name="TextBox 2"/>
          <p:cNvSpPr txBox="1"/>
          <p:nvPr/>
        </p:nvSpPr>
        <p:spPr>
          <a:xfrm>
            <a:off x="7435121" y="6386821"/>
            <a:ext cx="1708879" cy="292388"/>
          </a:xfrm>
          <a:prstGeom prst="rect">
            <a:avLst/>
          </a:prstGeom>
          <a:noFill/>
        </p:spPr>
        <p:txBody>
          <a:bodyPr wrap="square" rtlCol="0">
            <a:spAutoFit/>
          </a:bodyPr>
          <a:lstStyle/>
          <a:p>
            <a:r>
              <a:rPr lang="en-US" sz="1300" dirty="0"/>
              <a:t>Figure 15.16</a:t>
            </a:r>
          </a:p>
        </p:txBody>
      </p:sp>
    </p:spTree>
    <p:extLst>
      <p:ext uri="{BB962C8B-B14F-4D97-AF65-F5344CB8AC3E}">
        <p14:creationId xmlns:p14="http://schemas.microsoft.com/office/powerpoint/2010/main" val="3061586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BIOLOGICAL BASIS OF MOOD DISORDERS</a:t>
            </a:r>
          </a:p>
        </p:txBody>
      </p:sp>
      <p:pic>
        <p:nvPicPr>
          <p:cNvPr id="2" name="Picture Placeholder 1" descr="CNX_Psych_15_07_SadFac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552" r="-26552"/>
          <a:stretch>
            <a:fillRect/>
          </a:stretch>
        </p:blipFill>
        <p:spPr>
          <a:xfrm>
            <a:off x="3208197" y="3412416"/>
            <a:ext cx="6740183" cy="2925880"/>
          </a:xfrm>
        </p:spPr>
      </p:pic>
      <p:sp>
        <p:nvSpPr>
          <p:cNvPr id="7" name="Text Placeholder 6"/>
          <p:cNvSpPr>
            <a:spLocks noGrp="1"/>
          </p:cNvSpPr>
          <p:nvPr>
            <p:ph type="body" sz="quarter" idx="14"/>
          </p:nvPr>
        </p:nvSpPr>
        <p:spPr>
          <a:xfrm>
            <a:off x="457199" y="1136449"/>
            <a:ext cx="8367221" cy="2275967"/>
          </a:xfrm>
        </p:spPr>
        <p:txBody>
          <a:bodyPr>
            <a:normAutofit/>
          </a:bodyPr>
          <a:lstStyle/>
          <a:p>
            <a:pPr>
              <a:spcAft>
                <a:spcPts val="400"/>
              </a:spcAft>
            </a:pPr>
            <a:r>
              <a:rPr lang="en-US" sz="1600" b="1" u="sng" dirty="0" smtClean="0">
                <a:solidFill>
                  <a:srgbClr val="6CB255"/>
                </a:solidFill>
              </a:rPr>
              <a:t>Brain Anatomy</a:t>
            </a:r>
          </a:p>
          <a:p>
            <a:pPr>
              <a:spcAft>
                <a:spcPts val="400"/>
              </a:spcAft>
            </a:pPr>
            <a:r>
              <a:rPr lang="en-US" sz="1600" b="1" dirty="0" smtClean="0"/>
              <a:t>Depression:</a:t>
            </a:r>
          </a:p>
          <a:p>
            <a:pPr marL="285750" indent="-285750">
              <a:spcAft>
                <a:spcPts val="400"/>
              </a:spcAft>
              <a:buFont typeface="Arial" charset="0"/>
              <a:buChar char="•"/>
            </a:pPr>
            <a:r>
              <a:rPr lang="en-US" sz="1600" b="1" dirty="0" smtClean="0"/>
              <a:t>Amygdala</a:t>
            </a:r>
            <a:r>
              <a:rPr lang="en-US" sz="1600" dirty="0" smtClean="0"/>
              <a:t> </a:t>
            </a:r>
            <a:r>
              <a:rPr lang="mr-IN" sz="1600" dirty="0" smtClean="0"/>
              <a:t>–</a:t>
            </a:r>
            <a:r>
              <a:rPr lang="en-US" sz="1600" dirty="0" smtClean="0"/>
              <a:t> important in assessing the emotional significance of stimuli and experiencing emotions.</a:t>
            </a:r>
          </a:p>
          <a:p>
            <a:pPr marL="1017270" lvl="1" indent="-285750">
              <a:spcAft>
                <a:spcPts val="400"/>
              </a:spcAft>
              <a:buFont typeface="Arial" charset="0"/>
              <a:buChar char="•"/>
            </a:pPr>
            <a:r>
              <a:rPr lang="en-US" sz="1600" dirty="0" smtClean="0"/>
              <a:t>Depressed </a:t>
            </a:r>
            <a:r>
              <a:rPr lang="en-US" sz="1600" dirty="0"/>
              <a:t>individuals react to negative emotional stimuli, such as sad faces, with greater amygdala activation than do non-depressed individuals. </a:t>
            </a:r>
            <a:endParaRPr lang="en-US" sz="1600" dirty="0" smtClean="0"/>
          </a:p>
          <a:p>
            <a:pPr marL="1017270" lvl="1" indent="-285750">
              <a:spcAft>
                <a:spcPts val="400"/>
              </a:spcAft>
              <a:buFont typeface="Arial" charset="0"/>
              <a:buChar char="•"/>
            </a:pPr>
            <a:r>
              <a:rPr lang="en-US" sz="1600" dirty="0" smtClean="0"/>
              <a:t>More prone to react emotionally to negative stimuli.</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6220918" y="6430470"/>
            <a:ext cx="2788171" cy="292388"/>
          </a:xfrm>
          <a:prstGeom prst="rect">
            <a:avLst/>
          </a:prstGeom>
          <a:noFill/>
        </p:spPr>
        <p:txBody>
          <a:bodyPr wrap="square" rtlCol="0">
            <a:spAutoFit/>
          </a:bodyPr>
          <a:lstStyle/>
          <a:p>
            <a:r>
              <a:rPr lang="en-US" sz="1300" dirty="0"/>
              <a:t>Figure 15.17 (credit: Ian Munroe</a:t>
            </a:r>
            <a:r>
              <a:rPr lang="en-US" sz="1300" dirty="0" smtClean="0"/>
              <a:t>)</a:t>
            </a:r>
            <a:endParaRPr lang="en-US" sz="1300" dirty="0"/>
          </a:p>
        </p:txBody>
      </p:sp>
      <p:sp>
        <p:nvSpPr>
          <p:cNvPr id="4" name="TextBox 3"/>
          <p:cNvSpPr txBox="1"/>
          <p:nvPr/>
        </p:nvSpPr>
        <p:spPr>
          <a:xfrm>
            <a:off x="457198" y="3412416"/>
            <a:ext cx="3874959" cy="2646878"/>
          </a:xfrm>
          <a:prstGeom prst="rect">
            <a:avLst/>
          </a:prstGeom>
          <a:noFill/>
        </p:spPr>
        <p:txBody>
          <a:bodyPr wrap="square" rtlCol="0">
            <a:spAutoFit/>
          </a:bodyPr>
          <a:lstStyle/>
          <a:p>
            <a:pPr marL="285750" indent="-285750">
              <a:spcBef>
                <a:spcPts val="384"/>
              </a:spcBef>
              <a:spcAft>
                <a:spcPts val="400"/>
              </a:spcAft>
              <a:buClr>
                <a:srgbClr val="6CB255"/>
              </a:buClr>
              <a:buFont typeface="Arial" charset="0"/>
              <a:buChar char="•"/>
            </a:pPr>
            <a:r>
              <a:rPr lang="en-US" sz="1600" b="1" dirty="0"/>
              <a:t>Prefrontal cortex </a:t>
            </a:r>
            <a:r>
              <a:rPr lang="mr-IN" sz="1600" dirty="0"/>
              <a:t>–</a:t>
            </a:r>
            <a:r>
              <a:rPr lang="en-US" sz="1600" dirty="0"/>
              <a:t> important in regulating and controlling emotions.</a:t>
            </a:r>
          </a:p>
          <a:p>
            <a:pPr marL="1017270" lvl="1" indent="-285750">
              <a:spcBef>
                <a:spcPts val="384"/>
              </a:spcBef>
              <a:spcAft>
                <a:spcPts val="400"/>
              </a:spcAft>
              <a:buClr>
                <a:srgbClr val="6CB255"/>
              </a:buClr>
              <a:buFont typeface="Arial" charset="0"/>
              <a:buChar char="•"/>
            </a:pPr>
            <a:r>
              <a:rPr lang="en-US" sz="1600" dirty="0"/>
              <a:t>Decreased activation in depressed individuals which may inhibit its ability to override negative emotions</a:t>
            </a:r>
            <a:r>
              <a:rPr lang="en-US" sz="1600" dirty="0" smtClean="0"/>
              <a:t>.</a:t>
            </a:r>
          </a:p>
          <a:p>
            <a:pPr marL="1017270" lvl="1" indent="-285750">
              <a:spcBef>
                <a:spcPts val="384"/>
              </a:spcBef>
              <a:spcAft>
                <a:spcPts val="400"/>
              </a:spcAft>
              <a:buClr>
                <a:srgbClr val="6CB255"/>
              </a:buClr>
              <a:buFont typeface="Arial" charset="0"/>
              <a:buChar char="•"/>
            </a:pPr>
            <a:r>
              <a:rPr lang="en-US" sz="1600" dirty="0" smtClean="0"/>
              <a:t>Greater difficulty controlling emotional reactions.</a:t>
            </a:r>
            <a:endParaRPr lang="en-US" sz="1600" dirty="0"/>
          </a:p>
          <a:p>
            <a:pPr>
              <a:spcBef>
                <a:spcPts val="384"/>
              </a:spcBef>
              <a:buClr>
                <a:srgbClr val="6CB255"/>
              </a:buClr>
            </a:pPr>
            <a:endParaRPr lang="en-US" dirty="0"/>
          </a:p>
        </p:txBody>
      </p:sp>
    </p:spTree>
    <p:extLst>
      <p:ext uri="{BB962C8B-B14F-4D97-AF65-F5344CB8AC3E}">
        <p14:creationId xmlns:p14="http://schemas.microsoft.com/office/powerpoint/2010/main" val="1670340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smtClean="0"/>
              <a:t>DIATHESIS-STRESS MODEL &amp; MAJOR</a:t>
            </a:r>
            <a:br>
              <a:rPr lang="en-US" smtClean="0"/>
            </a:br>
            <a:r>
              <a:rPr lang="en-US" smtClean="0"/>
              <a:t>DEPRESSIVE DISORDERS</a:t>
            </a:r>
            <a:endParaRPr lang="en-US" dirty="0"/>
          </a:p>
        </p:txBody>
      </p:sp>
      <p:pic>
        <p:nvPicPr>
          <p:cNvPr id="2" name="Picture Placeholder 1" descr="CNX_Psych_15_07_GxE_Interacti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06" b="-7506"/>
          <a:stretch>
            <a:fillRect/>
          </a:stretch>
        </p:blipFill>
        <p:spPr>
          <a:xfrm>
            <a:off x="973459" y="4017364"/>
            <a:ext cx="7030393" cy="2886350"/>
          </a:xfrm>
        </p:spPr>
      </p:pic>
      <p:sp>
        <p:nvSpPr>
          <p:cNvPr id="7" name="Text Placeholder 6"/>
          <p:cNvSpPr>
            <a:spLocks noGrp="1"/>
          </p:cNvSpPr>
          <p:nvPr>
            <p:ph type="body" sz="quarter" idx="14"/>
          </p:nvPr>
        </p:nvSpPr>
        <p:spPr>
          <a:xfrm>
            <a:off x="457199" y="1154243"/>
            <a:ext cx="8545892" cy="4062334"/>
          </a:xfrm>
        </p:spPr>
        <p:txBody>
          <a:bodyPr>
            <a:normAutofit/>
          </a:bodyPr>
          <a:lstStyle/>
          <a:p>
            <a:pPr>
              <a:spcBef>
                <a:spcPts val="300"/>
              </a:spcBef>
              <a:spcAft>
                <a:spcPts val="400"/>
              </a:spcAft>
            </a:pPr>
            <a:r>
              <a:rPr lang="en-US" sz="1600" dirty="0" smtClean="0"/>
              <a:t>Stressful life events often precede the onset of depressive episodes.</a:t>
            </a:r>
          </a:p>
          <a:p>
            <a:pPr>
              <a:spcBef>
                <a:spcPts val="300"/>
              </a:spcBef>
              <a:spcAft>
                <a:spcPts val="400"/>
              </a:spcAft>
            </a:pPr>
            <a:r>
              <a:rPr lang="en-US" sz="1600" dirty="0" smtClean="0"/>
              <a:t>However, not everyone who experiences stressful life events develop depression, suggesting predispositions or vulnerability factors could be involved.</a:t>
            </a:r>
          </a:p>
          <a:p>
            <a:pPr>
              <a:spcBef>
                <a:spcPts val="300"/>
              </a:spcBef>
              <a:spcAft>
                <a:spcPts val="400"/>
              </a:spcAft>
            </a:pPr>
            <a:r>
              <a:rPr lang="en-US" sz="1600" b="1" dirty="0" smtClean="0"/>
              <a:t>Genetic vulnerability:</a:t>
            </a:r>
          </a:p>
          <a:p>
            <a:pPr marL="285750" indent="-285750">
              <a:spcBef>
                <a:spcPts val="300"/>
              </a:spcBef>
              <a:spcAft>
                <a:spcPts val="400"/>
              </a:spcAft>
              <a:buFont typeface="Arial" charset="0"/>
              <a:buChar char="•"/>
            </a:pPr>
            <a:r>
              <a:rPr lang="en-US" sz="1600" dirty="0"/>
              <a:t>A</a:t>
            </a:r>
            <a:r>
              <a:rPr lang="en-US" sz="1600" dirty="0" smtClean="0"/>
              <a:t>lteration in the 5-HTTLPR gene (regulates serotonin).</a:t>
            </a:r>
          </a:p>
          <a:p>
            <a:pPr>
              <a:spcBef>
                <a:spcPts val="300"/>
              </a:spcBef>
              <a:spcAft>
                <a:spcPts val="400"/>
              </a:spcAft>
            </a:pPr>
            <a:r>
              <a:rPr lang="en-US" sz="1600" dirty="0" smtClean="0"/>
              <a:t>1 or 2 short alleles + stressful life events </a:t>
            </a:r>
            <a:r>
              <a:rPr lang="en-US" sz="1600" dirty="0" smtClean="0">
                <a:sym typeface="Wingdings"/>
              </a:rPr>
              <a:t> increasingly likely to experience a depressive episode.</a:t>
            </a:r>
          </a:p>
          <a:p>
            <a:pPr>
              <a:spcBef>
                <a:spcPts val="300"/>
              </a:spcBef>
              <a:spcAft>
                <a:spcPts val="400"/>
              </a:spcAft>
            </a:pPr>
            <a:r>
              <a:rPr lang="en-US" sz="1600" dirty="0" smtClean="0"/>
              <a:t>A </a:t>
            </a:r>
            <a:r>
              <a:rPr lang="en-US" sz="1600" dirty="0"/>
              <a:t>study on gene-environment interaction in people experiencing chronic depression in </a:t>
            </a:r>
            <a:r>
              <a:rPr lang="en-US" sz="1600" dirty="0" smtClean="0"/>
              <a:t>adulthood suggests </a:t>
            </a:r>
            <a:r>
              <a:rPr lang="en-US" sz="1600" dirty="0"/>
              <a:t>a much higher incidence in individuals with a short version of the gene in combination with </a:t>
            </a:r>
            <a:r>
              <a:rPr lang="en-US" sz="1600" dirty="0" smtClean="0"/>
              <a:t>childhood </a:t>
            </a:r>
            <a:r>
              <a:rPr lang="it-IT" sz="1600" dirty="0" err="1" smtClean="0"/>
              <a:t>maltreatment</a:t>
            </a:r>
            <a:r>
              <a:rPr lang="it-IT" sz="1600" dirty="0" smtClean="0"/>
              <a:t> </a:t>
            </a:r>
            <a:r>
              <a:rPr lang="it-IT" sz="1600" dirty="0"/>
              <a:t>(</a:t>
            </a:r>
            <a:r>
              <a:rPr lang="it-IT" sz="1600" dirty="0" err="1"/>
              <a:t>Brown</a:t>
            </a:r>
            <a:r>
              <a:rPr lang="it-IT" sz="1600" dirty="0"/>
              <a:t> &amp; Harris, 2013).</a:t>
            </a:r>
            <a:endParaRPr lang="en-US" sz="1600" dirty="0"/>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594016" y="6471652"/>
            <a:ext cx="1409075" cy="292388"/>
          </a:xfrm>
          <a:prstGeom prst="rect">
            <a:avLst/>
          </a:prstGeom>
          <a:noFill/>
        </p:spPr>
        <p:txBody>
          <a:bodyPr wrap="square" rtlCol="0">
            <a:spAutoFit/>
          </a:bodyPr>
          <a:lstStyle/>
          <a:p>
            <a:r>
              <a:rPr lang="en-US" sz="1300" dirty="0"/>
              <a:t>Figure </a:t>
            </a:r>
            <a:r>
              <a:rPr lang="en-US" sz="1300" dirty="0" smtClean="0"/>
              <a:t>15.18</a:t>
            </a:r>
            <a:endParaRPr lang="en-US" sz="1300" dirty="0"/>
          </a:p>
        </p:txBody>
      </p:sp>
    </p:spTree>
    <p:extLst>
      <p:ext uri="{BB962C8B-B14F-4D97-AF65-F5344CB8AC3E}">
        <p14:creationId xmlns:p14="http://schemas.microsoft.com/office/powerpoint/2010/main" val="3652467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THEORIES OF DEPRESSION</a:t>
            </a:r>
            <a:endParaRPr lang="en-US" dirty="0"/>
          </a:p>
        </p:txBody>
      </p:sp>
      <p:sp>
        <p:nvSpPr>
          <p:cNvPr id="4" name="Text Placeholder 3"/>
          <p:cNvSpPr>
            <a:spLocks noGrp="1"/>
          </p:cNvSpPr>
          <p:nvPr>
            <p:ph type="body" sz="quarter" idx="14"/>
          </p:nvPr>
        </p:nvSpPr>
        <p:spPr>
          <a:xfrm>
            <a:off x="457199" y="1261331"/>
            <a:ext cx="8367222" cy="5214419"/>
          </a:xfrm>
        </p:spPr>
        <p:txBody>
          <a:bodyPr>
            <a:normAutofit/>
          </a:bodyPr>
          <a:lstStyle/>
          <a:p>
            <a:pPr>
              <a:spcBef>
                <a:spcPts val="300"/>
              </a:spcBef>
              <a:spcAft>
                <a:spcPts val="400"/>
              </a:spcAft>
            </a:pPr>
            <a:r>
              <a:rPr lang="en-US" sz="1600" dirty="0" smtClean="0"/>
              <a:t>Cognitive theories suggest that depression is triggered by negative thoughts, interpretations, self-evaluations, and expectations.</a:t>
            </a:r>
          </a:p>
          <a:p>
            <a:pPr>
              <a:spcBef>
                <a:spcPts val="300"/>
              </a:spcBef>
              <a:spcAft>
                <a:spcPts val="400"/>
              </a:spcAft>
            </a:pPr>
            <a:r>
              <a:rPr lang="en-US" sz="1600" b="1" dirty="0" smtClean="0"/>
              <a:t>Diathesis-Stress model: </a:t>
            </a:r>
            <a:r>
              <a:rPr lang="en-US" sz="1600" dirty="0" smtClean="0"/>
              <a:t>cognitive vulnerability + stressful life events </a:t>
            </a:r>
            <a:r>
              <a:rPr lang="en-US" sz="1600" dirty="0" smtClean="0">
                <a:sym typeface="Wingdings"/>
              </a:rPr>
              <a:t> depression.</a:t>
            </a:r>
          </a:p>
          <a:p>
            <a:pPr>
              <a:spcBef>
                <a:spcPts val="300"/>
              </a:spcBef>
              <a:spcAft>
                <a:spcPts val="400"/>
              </a:spcAft>
            </a:pPr>
            <a:r>
              <a:rPr lang="en-US" sz="1600" b="1" u="sng" dirty="0" smtClean="0">
                <a:solidFill>
                  <a:srgbClr val="6CB255"/>
                </a:solidFill>
                <a:sym typeface="Wingdings"/>
              </a:rPr>
              <a:t>Aaron Beck (1960s)</a:t>
            </a:r>
          </a:p>
          <a:p>
            <a:pPr>
              <a:spcBef>
                <a:spcPts val="300"/>
              </a:spcBef>
              <a:spcAft>
                <a:spcPts val="400"/>
              </a:spcAft>
            </a:pPr>
            <a:r>
              <a:rPr lang="en-US" sz="1600" dirty="0" smtClean="0"/>
              <a:t>Theorized that depression-prone people possess mental predispositions to think about most things in a negative way (depressive schemas).</a:t>
            </a:r>
          </a:p>
          <a:p>
            <a:pPr>
              <a:spcBef>
                <a:spcPts val="300"/>
              </a:spcBef>
              <a:spcAft>
                <a:spcPts val="400"/>
              </a:spcAft>
            </a:pPr>
            <a:r>
              <a:rPr lang="en-US" sz="1600" b="1" dirty="0" smtClean="0"/>
              <a:t>Depressive schemas </a:t>
            </a:r>
            <a:r>
              <a:rPr lang="mr-IN" sz="1600" dirty="0" smtClean="0"/>
              <a:t>–</a:t>
            </a:r>
            <a:r>
              <a:rPr lang="en-US" sz="1600" dirty="0" smtClean="0"/>
              <a:t> contain themes of loss, failure, rejection, worthlessness, and inadequacy.</a:t>
            </a:r>
          </a:p>
          <a:p>
            <a:pPr marL="285750" indent="-285750">
              <a:spcBef>
                <a:spcPts val="300"/>
              </a:spcBef>
              <a:spcAft>
                <a:spcPts val="400"/>
              </a:spcAft>
              <a:buFont typeface="Arial" charset="0"/>
              <a:buChar char="•"/>
            </a:pPr>
            <a:r>
              <a:rPr lang="en-US" sz="1600" dirty="0" smtClean="0"/>
              <a:t>May develop in childhood in response to adverse experiences.</a:t>
            </a:r>
          </a:p>
          <a:p>
            <a:pPr marL="285750" indent="-285750">
              <a:spcBef>
                <a:spcPts val="300"/>
              </a:spcBef>
              <a:spcAft>
                <a:spcPts val="400"/>
              </a:spcAft>
              <a:buFont typeface="Arial" charset="0"/>
              <a:buChar char="•"/>
            </a:pPr>
            <a:r>
              <a:rPr lang="en-US" sz="1600" dirty="0" smtClean="0"/>
              <a:t>Dormant until activated by stressful or negative life events.</a:t>
            </a:r>
          </a:p>
          <a:p>
            <a:pPr marL="285750" indent="-285750">
              <a:spcBef>
                <a:spcPts val="300"/>
              </a:spcBef>
              <a:spcAft>
                <a:spcPts val="400"/>
              </a:spcAft>
              <a:buFont typeface="Arial" charset="0"/>
              <a:buChar char="•"/>
            </a:pPr>
            <a:r>
              <a:rPr lang="en-US" sz="1600" dirty="0" smtClean="0"/>
              <a:t>Prompt dysfunctional and pessimistic thoughts about the self, world, and the future.</a:t>
            </a:r>
          </a:p>
          <a:p>
            <a:pPr marL="285750" indent="-285750">
              <a:spcBef>
                <a:spcPts val="300"/>
              </a:spcBef>
              <a:spcAft>
                <a:spcPts val="400"/>
              </a:spcAft>
              <a:buFont typeface="Arial" charset="0"/>
              <a:buChar char="•"/>
            </a:pPr>
            <a:r>
              <a:rPr lang="en-US" sz="1600" dirty="0" smtClean="0"/>
              <a:t>Maintained by cognitive biases which lead us to focus on negative aspects of experiences, interpret things negatively, and block positive memories.</a:t>
            </a:r>
          </a:p>
          <a:p>
            <a:pPr>
              <a:spcBef>
                <a:spcPts val="300"/>
              </a:spcBef>
              <a:spcAft>
                <a:spcPts val="400"/>
              </a:spcAft>
            </a:pPr>
            <a:r>
              <a:rPr lang="en-US" sz="1600" dirty="0" smtClean="0"/>
              <a:t>Supported by research.</a:t>
            </a:r>
          </a:p>
          <a:p>
            <a:pPr>
              <a:spcBef>
                <a:spcPts val="300"/>
              </a:spcBef>
              <a:spcAft>
                <a:spcPts val="400"/>
              </a:spcAft>
            </a:pPr>
            <a:r>
              <a:rPr lang="en-US" sz="1600" dirty="0" smtClean="0"/>
              <a:t>Lead to the development of cognitive therapies.</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53439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THEORIES OF DEPRESSION</a:t>
            </a:r>
          </a:p>
        </p:txBody>
      </p:sp>
      <p:sp>
        <p:nvSpPr>
          <p:cNvPr id="4" name="Text Placeholder 3"/>
          <p:cNvSpPr>
            <a:spLocks noGrp="1"/>
          </p:cNvSpPr>
          <p:nvPr>
            <p:ph type="body" sz="quarter" idx="14"/>
          </p:nvPr>
        </p:nvSpPr>
        <p:spPr>
          <a:xfrm>
            <a:off x="457199" y="993035"/>
            <a:ext cx="8367222" cy="5692578"/>
          </a:xfrm>
        </p:spPr>
        <p:txBody>
          <a:bodyPr>
            <a:normAutofit/>
          </a:bodyPr>
          <a:lstStyle/>
          <a:p>
            <a:pPr>
              <a:spcAft>
                <a:spcPts val="500"/>
              </a:spcAft>
            </a:pPr>
            <a:r>
              <a:rPr lang="en-US" sz="1600" b="1" u="sng" dirty="0" smtClean="0">
                <a:solidFill>
                  <a:srgbClr val="6CB255"/>
                </a:solidFill>
              </a:rPr>
              <a:t>Hopelessness Theory</a:t>
            </a:r>
          </a:p>
          <a:p>
            <a:pPr>
              <a:spcAft>
                <a:spcPts val="500"/>
              </a:spcAft>
            </a:pPr>
            <a:r>
              <a:rPr lang="en-US" sz="1600" dirty="0" smtClean="0"/>
              <a:t>Specific negative thinking style </a:t>
            </a:r>
            <a:r>
              <a:rPr lang="en-US" sz="1600" dirty="0" smtClean="0">
                <a:sym typeface="Wingdings"/>
              </a:rPr>
              <a:t> </a:t>
            </a:r>
            <a:r>
              <a:rPr lang="en-US" sz="1600" dirty="0" smtClean="0"/>
              <a:t>sense of hopelessness </a:t>
            </a:r>
            <a:r>
              <a:rPr lang="en-US" sz="1600" dirty="0" smtClean="0">
                <a:sym typeface="Wingdings"/>
              </a:rPr>
              <a:t> depression.</a:t>
            </a:r>
          </a:p>
          <a:p>
            <a:pPr marL="342900" indent="-342900">
              <a:spcAft>
                <a:spcPts val="500"/>
              </a:spcAft>
              <a:buFont typeface="+mj-lt"/>
              <a:buAutoNum type="arabicPeriod"/>
            </a:pPr>
            <a:r>
              <a:rPr lang="en-US" sz="1600" b="1" dirty="0" smtClean="0">
                <a:sym typeface="Wingdings"/>
              </a:rPr>
              <a:t>Negative thinking</a:t>
            </a:r>
            <a:r>
              <a:rPr lang="en-US" sz="1600" dirty="0" smtClean="0">
                <a:sym typeface="Wingdings"/>
              </a:rPr>
              <a:t> </a:t>
            </a:r>
            <a:r>
              <a:rPr lang="mr-IN" sz="1600" dirty="0" smtClean="0">
                <a:sym typeface="Wingdings"/>
              </a:rPr>
              <a:t>–</a:t>
            </a:r>
            <a:r>
              <a:rPr lang="en-US" sz="1600" dirty="0" smtClean="0">
                <a:sym typeface="Wingdings"/>
              </a:rPr>
              <a:t> refers to a tendency to perceive negative life events as having stable (”It’s never going to change”) and global (“It’s going to affect my whole life”) causes.</a:t>
            </a:r>
          </a:p>
          <a:p>
            <a:pPr marL="1017270" lvl="1" indent="-285750">
              <a:spcAft>
                <a:spcPts val="500"/>
              </a:spcAft>
              <a:buFont typeface="Arial" charset="0"/>
              <a:buChar char="•"/>
            </a:pPr>
            <a:r>
              <a:rPr lang="en-US" sz="1600" dirty="0" smtClean="0">
                <a:sym typeface="Wingdings"/>
              </a:rPr>
              <a:t>Creates view that the life event will have negative implications for the person’s future and self-worth, increasing likelihood of hopelessness.</a:t>
            </a:r>
          </a:p>
          <a:p>
            <a:pPr marL="342900" indent="-342900">
              <a:spcAft>
                <a:spcPts val="500"/>
              </a:spcAft>
              <a:buFont typeface="+mj-lt"/>
              <a:buAutoNum type="arabicPeriod"/>
            </a:pPr>
            <a:r>
              <a:rPr lang="en-US" sz="1600" b="1" dirty="0" smtClean="0">
                <a:sym typeface="Wingdings"/>
              </a:rPr>
              <a:t>Hopelessness</a:t>
            </a:r>
            <a:r>
              <a:rPr lang="en-US" sz="1600" dirty="0" smtClean="0">
                <a:sym typeface="Wingdings"/>
              </a:rPr>
              <a:t> -</a:t>
            </a:r>
            <a:r>
              <a:rPr lang="en-US" sz="1600" dirty="0"/>
              <a:t> </a:t>
            </a:r>
            <a:r>
              <a:rPr lang="en-US" sz="1600" dirty="0" smtClean="0"/>
              <a:t>expectation </a:t>
            </a:r>
            <a:r>
              <a:rPr lang="en-US" sz="1600" dirty="0"/>
              <a:t>that unpleasant outcomes will occur or desired outcomes will not </a:t>
            </a:r>
            <a:r>
              <a:rPr lang="en-US" sz="1600" dirty="0" smtClean="0"/>
              <a:t>occur, and there is nothing one can do to prevent such outcomes (seen as the primary cause of depression).</a:t>
            </a:r>
          </a:p>
          <a:p>
            <a:pPr>
              <a:spcAft>
                <a:spcPts val="500"/>
              </a:spcAft>
            </a:pPr>
            <a:r>
              <a:rPr lang="en-US" sz="1600" b="1" u="sng" dirty="0" smtClean="0">
                <a:solidFill>
                  <a:srgbClr val="6CB255"/>
                </a:solidFill>
              </a:rPr>
              <a:t>Rumination</a:t>
            </a:r>
          </a:p>
          <a:p>
            <a:pPr>
              <a:spcAft>
                <a:spcPts val="500"/>
              </a:spcAft>
            </a:pPr>
            <a:r>
              <a:rPr lang="en-US" sz="1600" dirty="0" smtClean="0"/>
              <a:t>Distressed mood </a:t>
            </a:r>
            <a:r>
              <a:rPr lang="en-US" sz="1600" dirty="0" smtClean="0">
                <a:sym typeface="Wingdings"/>
              </a:rPr>
              <a:t> Rumination  increased risk and duration of mood.</a:t>
            </a:r>
          </a:p>
          <a:p>
            <a:pPr>
              <a:spcAft>
                <a:spcPts val="500"/>
              </a:spcAft>
            </a:pPr>
            <a:r>
              <a:rPr lang="en-US" sz="1600" b="1" dirty="0"/>
              <a:t>Rumination</a:t>
            </a:r>
            <a:r>
              <a:rPr lang="en-US" sz="1600" dirty="0"/>
              <a:t> </a:t>
            </a:r>
            <a:r>
              <a:rPr lang="mr-IN" sz="1600" dirty="0"/>
              <a:t>–</a:t>
            </a:r>
            <a:r>
              <a:rPr lang="en-US" sz="1600" dirty="0"/>
              <a:t> repetitive and passive focus on the fact that one is depressed and dwelling on depressed symptoms, rather than distracting one’s self from the symptoms or attempting to address them in an active, problem-solving manner</a:t>
            </a:r>
            <a:r>
              <a:rPr lang="en-US" sz="1600" dirty="0" smtClean="0"/>
              <a:t>.</a:t>
            </a:r>
            <a:endParaRPr lang="en-US" sz="1600" dirty="0" smtClean="0">
              <a:sym typeface="Wingdings"/>
            </a:endParaRPr>
          </a:p>
          <a:p>
            <a:pPr marL="285750" indent="-285750">
              <a:spcAft>
                <a:spcPts val="500"/>
              </a:spcAft>
              <a:buFont typeface="Arial" charset="0"/>
              <a:buChar char="•"/>
            </a:pPr>
            <a:r>
              <a:rPr lang="en-US" sz="1600" dirty="0" smtClean="0">
                <a:sym typeface="Wingdings"/>
              </a:rPr>
              <a:t>Described to explain higher rates of depression in women, who are more likely to ruminate, than in men.</a:t>
            </a:r>
            <a:endParaRPr lang="en-US" sz="1600" dirty="0" smtClean="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99552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a:t>
            </a:r>
            <a:endParaRPr lang="en-US" dirty="0"/>
          </a:p>
        </p:txBody>
      </p:sp>
      <p:sp>
        <p:nvSpPr>
          <p:cNvPr id="4" name="Text Placeholder 3"/>
          <p:cNvSpPr>
            <a:spLocks noGrp="1"/>
          </p:cNvSpPr>
          <p:nvPr>
            <p:ph type="body" sz="quarter" idx="14"/>
          </p:nvPr>
        </p:nvSpPr>
        <p:spPr>
          <a:xfrm>
            <a:off x="457199" y="993035"/>
            <a:ext cx="8367221" cy="5752539"/>
          </a:xfrm>
        </p:spPr>
        <p:txBody>
          <a:bodyPr>
            <a:normAutofit/>
          </a:bodyPr>
          <a:lstStyle/>
          <a:p>
            <a:pPr>
              <a:spcBef>
                <a:spcPts val="300"/>
              </a:spcBef>
              <a:spcAft>
                <a:spcPts val="400"/>
              </a:spcAft>
            </a:pPr>
            <a:r>
              <a:rPr lang="en-US" sz="1600" b="1" u="sng" dirty="0" smtClean="0">
                <a:solidFill>
                  <a:srgbClr val="6CB255"/>
                </a:solidFill>
              </a:rPr>
              <a:t>Statistics</a:t>
            </a:r>
          </a:p>
          <a:p>
            <a:pPr marL="285750" indent="-285750">
              <a:spcBef>
                <a:spcPts val="300"/>
              </a:spcBef>
              <a:spcAft>
                <a:spcPts val="400"/>
              </a:spcAft>
              <a:buFont typeface="Arial" charset="0"/>
              <a:buChar char="•"/>
            </a:pPr>
            <a:r>
              <a:rPr lang="en-US" sz="1600" dirty="0" smtClean="0"/>
              <a:t>90% of those who complete suicides have a diagnosis of at least one mental disorder (most frequently mood disorders).</a:t>
            </a:r>
          </a:p>
          <a:p>
            <a:pPr marL="285750" indent="-285750">
              <a:spcBef>
                <a:spcPts val="300"/>
              </a:spcBef>
              <a:spcAft>
                <a:spcPts val="400"/>
              </a:spcAft>
              <a:buFont typeface="Arial" charset="0"/>
              <a:buChar char="•"/>
            </a:pPr>
            <a:r>
              <a:rPr lang="en-US" sz="1600" dirty="0" smtClean="0"/>
              <a:t>10</a:t>
            </a:r>
            <a:r>
              <a:rPr lang="en-US" sz="1600" baseline="30000" dirty="0" smtClean="0"/>
              <a:t>th</a:t>
            </a:r>
            <a:r>
              <a:rPr lang="en-US" sz="1600" dirty="0" smtClean="0"/>
              <a:t> leading cause of death for all ages in 2010 (an average of 105 each day).</a:t>
            </a:r>
          </a:p>
          <a:p>
            <a:pPr marL="285750" indent="-285750">
              <a:spcBef>
                <a:spcPts val="300"/>
              </a:spcBef>
              <a:spcAft>
                <a:spcPts val="400"/>
              </a:spcAft>
              <a:buFont typeface="Arial" charset="0"/>
              <a:buChar char="•"/>
            </a:pPr>
            <a:r>
              <a:rPr lang="en-US" sz="1600" dirty="0" smtClean="0"/>
              <a:t>4 times higher among males (79% of all suicides) than females.</a:t>
            </a:r>
          </a:p>
          <a:p>
            <a:pPr marL="285750" indent="-285750">
              <a:spcBef>
                <a:spcPts val="300"/>
              </a:spcBef>
              <a:spcAft>
                <a:spcPts val="400"/>
              </a:spcAft>
              <a:buFont typeface="Arial" charset="0"/>
              <a:buChar char="•"/>
            </a:pPr>
            <a:r>
              <a:rPr lang="en-US" sz="1600" dirty="0" smtClean="0"/>
              <a:t>Males most commonly use fire arms, females most commonly use poison.</a:t>
            </a:r>
          </a:p>
          <a:p>
            <a:pPr>
              <a:spcBef>
                <a:spcPts val="300"/>
              </a:spcBef>
              <a:spcAft>
                <a:spcPts val="400"/>
              </a:spcAft>
            </a:pPr>
            <a:r>
              <a:rPr lang="en-US" sz="1600" b="1" u="sng" dirty="0" smtClean="0">
                <a:solidFill>
                  <a:srgbClr val="6CB255"/>
                </a:solidFill>
              </a:rPr>
              <a:t>Risk Factors</a:t>
            </a:r>
          </a:p>
          <a:p>
            <a:pPr marL="285750" indent="-285750">
              <a:spcBef>
                <a:spcPts val="300"/>
              </a:spcBef>
              <a:spcAft>
                <a:spcPts val="400"/>
              </a:spcAft>
              <a:buFont typeface="Arial" charset="0"/>
              <a:buChar char="•"/>
            </a:pPr>
            <a:r>
              <a:rPr lang="en-US" sz="1600" dirty="0" smtClean="0"/>
              <a:t>Substance abuse problems (10 times greater in individuals with alcohol dependence).</a:t>
            </a:r>
          </a:p>
          <a:p>
            <a:pPr marL="285750" indent="-285750">
              <a:spcBef>
                <a:spcPts val="300"/>
              </a:spcBef>
              <a:spcAft>
                <a:spcPts val="400"/>
              </a:spcAft>
              <a:buFont typeface="Arial" charset="0"/>
              <a:buChar char="•"/>
            </a:pPr>
            <a:r>
              <a:rPr lang="en-US" sz="1600" dirty="0" smtClean="0"/>
              <a:t>Previous suicide attempts.</a:t>
            </a:r>
          </a:p>
          <a:p>
            <a:pPr marL="285750" indent="-285750">
              <a:spcBef>
                <a:spcPts val="300"/>
              </a:spcBef>
              <a:spcAft>
                <a:spcPts val="400"/>
              </a:spcAft>
              <a:buFont typeface="Arial" charset="0"/>
              <a:buChar char="•"/>
            </a:pPr>
            <a:r>
              <a:rPr lang="en-US" sz="1600" dirty="0" smtClean="0"/>
              <a:t>Access to lethal means in which to act (e.g., firearm in the home).</a:t>
            </a:r>
          </a:p>
          <a:p>
            <a:pPr marL="285750" indent="-285750">
              <a:spcBef>
                <a:spcPts val="300"/>
              </a:spcBef>
              <a:spcAft>
                <a:spcPts val="400"/>
              </a:spcAft>
              <a:buFont typeface="Arial" charset="0"/>
              <a:buChar char="•"/>
            </a:pPr>
            <a:r>
              <a:rPr lang="en-US" sz="1600" dirty="0" smtClean="0"/>
              <a:t>Precursors </a:t>
            </a:r>
            <a:r>
              <a:rPr lang="mr-IN" sz="1600" dirty="0" smtClean="0"/>
              <a:t>–</a:t>
            </a:r>
            <a:r>
              <a:rPr lang="en-US" sz="1600" dirty="0" smtClean="0"/>
              <a:t> withdrawal from social relationships, feeling like a burden, engaging in reckless and risk-taking behaviors.</a:t>
            </a:r>
          </a:p>
          <a:p>
            <a:pPr marL="285750" indent="-285750">
              <a:spcBef>
                <a:spcPts val="300"/>
              </a:spcBef>
              <a:spcAft>
                <a:spcPts val="400"/>
              </a:spcAft>
              <a:buFont typeface="Arial" charset="0"/>
              <a:buChar char="•"/>
            </a:pPr>
            <a:r>
              <a:rPr lang="en-US" sz="1600" dirty="0" smtClean="0"/>
              <a:t>Sense of entrapment (feeling unable to escape feelings or external circumstances).</a:t>
            </a:r>
          </a:p>
          <a:p>
            <a:pPr marL="285750" indent="-285750">
              <a:spcBef>
                <a:spcPts val="300"/>
              </a:spcBef>
              <a:spcAft>
                <a:spcPts val="400"/>
              </a:spcAft>
              <a:buFont typeface="Arial" charset="0"/>
              <a:buChar char="•"/>
            </a:pPr>
            <a:r>
              <a:rPr lang="en-US" sz="1600" dirty="0" smtClean="0"/>
              <a:t>Cyberbullying.</a:t>
            </a:r>
          </a:p>
          <a:p>
            <a:pPr marL="285750" indent="-285750">
              <a:spcBef>
                <a:spcPts val="300"/>
              </a:spcBef>
              <a:spcAft>
                <a:spcPts val="400"/>
              </a:spcAft>
              <a:buFont typeface="Arial" charset="0"/>
              <a:buChar char="•"/>
            </a:pPr>
            <a:r>
              <a:rPr lang="en-US" sz="1600" dirty="0" smtClean="0"/>
              <a:t>Suicide of a family member.</a:t>
            </a:r>
          </a:p>
          <a:p>
            <a:pPr marL="285750" indent="-285750">
              <a:spcBef>
                <a:spcPts val="300"/>
              </a:spcBef>
              <a:spcAft>
                <a:spcPts val="400"/>
              </a:spcAft>
              <a:buFont typeface="Arial" charset="0"/>
              <a:buChar char="•"/>
            </a:pPr>
            <a:r>
              <a:rPr lang="en-US" sz="1600" dirty="0" smtClean="0"/>
              <a:t>Serotonin dysfunction.</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91434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1186382"/>
            <a:ext cx="8367221" cy="3385618"/>
          </a:xfrm>
          <a:ln w="76200">
            <a:solidFill>
              <a:srgbClr val="6CB255"/>
            </a:solidFill>
          </a:ln>
        </p:spPr>
        <p:txBody>
          <a:bodyPr>
            <a:normAutofit/>
          </a:bodyPr>
          <a:lstStyle/>
          <a:p>
            <a:pPr algn="ctr"/>
            <a:endParaRPr lang="en-US" b="1" dirty="0" smtClean="0">
              <a:solidFill>
                <a:srgbClr val="6CB255"/>
              </a:solidFill>
            </a:endParaRPr>
          </a:p>
          <a:p>
            <a:pPr algn="ctr"/>
            <a:r>
              <a:rPr lang="en-US" sz="3600" b="1" dirty="0" smtClean="0">
                <a:solidFill>
                  <a:srgbClr val="6CB255"/>
                </a:solidFill>
              </a:rPr>
              <a:t>SCHIZOPHRENIA</a:t>
            </a:r>
          </a:p>
          <a:p>
            <a:pPr algn="ctr"/>
            <a:endParaRPr lang="en-US" dirty="0" smtClean="0">
              <a:solidFill>
                <a:srgbClr val="6CB255"/>
              </a:solidFill>
            </a:endParaRPr>
          </a:p>
          <a:p>
            <a:pPr algn="ctr"/>
            <a:r>
              <a:rPr lang="en-US" dirty="0" smtClean="0">
                <a:solidFill>
                  <a:srgbClr val="6CB255"/>
                </a:solidFill>
              </a:rPr>
              <a:t>SYMPTOMS</a:t>
            </a:r>
          </a:p>
          <a:p>
            <a:pPr algn="ctr"/>
            <a:r>
              <a:rPr lang="en-US" dirty="0" smtClean="0">
                <a:solidFill>
                  <a:srgbClr val="6CB255"/>
                </a:solidFill>
              </a:rPr>
              <a:t>CAUSES</a:t>
            </a: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168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972877"/>
          </a:xfrm>
        </p:spPr>
        <p:txBody>
          <a:bodyPr>
            <a:normAutofit/>
          </a:bodyPr>
          <a:lstStyle/>
          <a:p>
            <a:r>
              <a:rPr lang="en-US"/>
              <a:t>DEFINITION OF A PSYCHOLOGICAL </a:t>
            </a:r>
            <a:br>
              <a:rPr lang="en-US"/>
            </a:br>
            <a:r>
              <a:rPr lang="en-US"/>
              <a:t>DISORDER</a:t>
            </a:r>
            <a:endParaRPr lang="en-US" dirty="0"/>
          </a:p>
        </p:txBody>
      </p:sp>
      <p:sp>
        <p:nvSpPr>
          <p:cNvPr id="4" name="Text Placeholder 3"/>
          <p:cNvSpPr>
            <a:spLocks noGrp="1"/>
          </p:cNvSpPr>
          <p:nvPr>
            <p:ph type="body" sz="quarter" idx="14"/>
          </p:nvPr>
        </p:nvSpPr>
        <p:spPr>
          <a:xfrm>
            <a:off x="457200" y="1424064"/>
            <a:ext cx="8367221" cy="4504787"/>
          </a:xfrm>
        </p:spPr>
        <p:txBody>
          <a:bodyPr>
            <a:normAutofit/>
          </a:bodyPr>
          <a:lstStyle/>
          <a:p>
            <a:pPr>
              <a:spcAft>
                <a:spcPts val="400"/>
              </a:spcAft>
            </a:pPr>
            <a:r>
              <a:rPr lang="en-US" sz="1600" b="1" u="sng" dirty="0" smtClean="0">
                <a:solidFill>
                  <a:srgbClr val="6CB255"/>
                </a:solidFill>
              </a:rPr>
              <a:t>American Psychological Association (APA) Definition</a:t>
            </a:r>
          </a:p>
          <a:p>
            <a:pPr>
              <a:spcAft>
                <a:spcPts val="400"/>
              </a:spcAft>
            </a:pPr>
            <a:r>
              <a:rPr lang="en-US" sz="1600" dirty="0" smtClean="0"/>
              <a:t>A psychological disorder is a condition that consists of the following:</a:t>
            </a:r>
          </a:p>
          <a:p>
            <a:pPr marL="285750" indent="-285750">
              <a:spcAft>
                <a:spcPts val="400"/>
              </a:spcAft>
              <a:buFont typeface="Arial" charset="0"/>
              <a:buChar char="•"/>
            </a:pPr>
            <a:r>
              <a:rPr lang="en-US" sz="1600" dirty="0" smtClean="0"/>
              <a:t>Significant disturbances in thoughts, feelings, and behaviors.</a:t>
            </a:r>
          </a:p>
          <a:p>
            <a:pPr marL="1017270" lvl="1" indent="-285750">
              <a:spcAft>
                <a:spcPts val="400"/>
              </a:spcAft>
              <a:buFont typeface="Arial" charset="0"/>
              <a:buChar char="•"/>
            </a:pPr>
            <a:r>
              <a:rPr lang="en-US" sz="1600" dirty="0" smtClean="0"/>
              <a:t>Outside of cultural norms.</a:t>
            </a:r>
          </a:p>
          <a:p>
            <a:pPr marL="285750" indent="-285750">
              <a:spcAft>
                <a:spcPts val="400"/>
              </a:spcAft>
              <a:buFont typeface="Arial" charset="0"/>
              <a:buChar char="•"/>
            </a:pPr>
            <a:r>
              <a:rPr lang="en-US" sz="1600" dirty="0" smtClean="0"/>
              <a:t>The disturbances reflect some kind of biological, psychological, or developmental dysfunction.</a:t>
            </a:r>
          </a:p>
          <a:p>
            <a:pPr marL="285750" indent="-285750">
              <a:spcAft>
                <a:spcPts val="400"/>
              </a:spcAft>
              <a:buFont typeface="Arial" charset="0"/>
              <a:buChar char="•"/>
            </a:pPr>
            <a:r>
              <a:rPr lang="en-US" sz="1600" dirty="0" smtClean="0"/>
              <a:t>The disturbances lead to significant distress or disability in one’s life.</a:t>
            </a:r>
          </a:p>
          <a:p>
            <a:pPr marL="1017270" lvl="1" indent="-285750">
              <a:spcAft>
                <a:spcPts val="400"/>
              </a:spcAft>
              <a:buFont typeface="Arial" charset="0"/>
              <a:buChar char="•"/>
            </a:pPr>
            <a:r>
              <a:rPr lang="en-US" sz="1600" dirty="0" smtClean="0"/>
              <a:t>E.g. difficulty performing appropriate and expected roles.</a:t>
            </a:r>
          </a:p>
          <a:p>
            <a:pPr marL="285750" indent="-285750">
              <a:spcAft>
                <a:spcPts val="400"/>
              </a:spcAft>
              <a:buFont typeface="Arial" charset="0"/>
              <a:buChar char="•"/>
            </a:pPr>
            <a:endParaRPr lang="en-US" sz="1600" dirty="0"/>
          </a:p>
          <a:p>
            <a:pPr>
              <a:spcAft>
                <a:spcPts val="400"/>
              </a:spcAft>
            </a:pPr>
            <a:r>
              <a:rPr lang="en-US" sz="1600" dirty="0" smtClean="0"/>
              <a:t>Despite the many existing definitions, there is no universal agreement on where the boundary between disordered and not disordered is.</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4984154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 Symptoms</a:t>
            </a:r>
            <a:endParaRPr lang="en-US" dirty="0"/>
          </a:p>
        </p:txBody>
      </p:sp>
      <p:sp>
        <p:nvSpPr>
          <p:cNvPr id="4" name="Text Placeholder 3"/>
          <p:cNvSpPr>
            <a:spLocks noGrp="1"/>
          </p:cNvSpPr>
          <p:nvPr>
            <p:ph type="body" sz="quarter" idx="14"/>
          </p:nvPr>
        </p:nvSpPr>
        <p:spPr>
          <a:xfrm>
            <a:off x="457199" y="1199213"/>
            <a:ext cx="8521909" cy="5658786"/>
          </a:xfrm>
        </p:spPr>
        <p:txBody>
          <a:bodyPr>
            <a:normAutofit/>
          </a:bodyPr>
          <a:lstStyle/>
          <a:p>
            <a:pPr>
              <a:spcBef>
                <a:spcPts val="300"/>
              </a:spcBef>
              <a:spcAft>
                <a:spcPts val="500"/>
              </a:spcAft>
            </a:pPr>
            <a:r>
              <a:rPr lang="en-US" sz="1600" b="1" dirty="0" smtClean="0">
                <a:solidFill>
                  <a:srgbClr val="6CB255"/>
                </a:solidFill>
              </a:rPr>
              <a:t>Hallucinations</a:t>
            </a:r>
            <a:r>
              <a:rPr lang="en-US" sz="1600" dirty="0" smtClean="0">
                <a:solidFill>
                  <a:srgbClr val="6CB255"/>
                </a:solidFill>
              </a:rPr>
              <a:t> </a:t>
            </a:r>
            <a:r>
              <a:rPr lang="mr-IN" sz="1600" dirty="0" smtClean="0"/>
              <a:t>–</a:t>
            </a:r>
            <a:r>
              <a:rPr lang="en-US" sz="1600" dirty="0" smtClean="0"/>
              <a:t> perceptual experience that occurs in the absence of external stimulation. (Auditory hallucinations are most common).</a:t>
            </a:r>
          </a:p>
          <a:p>
            <a:pPr>
              <a:spcBef>
                <a:spcPts val="300"/>
              </a:spcBef>
              <a:spcAft>
                <a:spcPts val="500"/>
              </a:spcAft>
            </a:pPr>
            <a:r>
              <a:rPr lang="en-US" sz="1600" b="1" dirty="0" smtClean="0">
                <a:solidFill>
                  <a:srgbClr val="6CB255"/>
                </a:solidFill>
              </a:rPr>
              <a:t>Delusions</a:t>
            </a:r>
            <a:r>
              <a:rPr lang="en-US" sz="1600" dirty="0" smtClean="0">
                <a:solidFill>
                  <a:srgbClr val="6CB255"/>
                </a:solidFill>
              </a:rPr>
              <a:t> </a:t>
            </a:r>
            <a:r>
              <a:rPr lang="mr-IN" sz="1600" dirty="0" smtClean="0"/>
              <a:t>–</a:t>
            </a:r>
            <a:r>
              <a:rPr lang="en-US" sz="1600" dirty="0" smtClean="0"/>
              <a:t> beliefs that are contrary to reality.</a:t>
            </a:r>
          </a:p>
          <a:p>
            <a:pPr marL="285750" indent="-285750">
              <a:spcBef>
                <a:spcPts val="300"/>
              </a:spcBef>
              <a:spcAft>
                <a:spcPts val="500"/>
              </a:spcAft>
              <a:buFont typeface="Arial" charset="0"/>
              <a:buChar char="•"/>
            </a:pPr>
            <a:r>
              <a:rPr lang="en-US" sz="1600" i="1" dirty="0" smtClean="0"/>
              <a:t>Paranoid delusions </a:t>
            </a:r>
            <a:r>
              <a:rPr lang="mr-IN" sz="1600" dirty="0" smtClean="0"/>
              <a:t>–</a:t>
            </a:r>
            <a:r>
              <a:rPr lang="en-US" sz="1600" dirty="0" smtClean="0"/>
              <a:t> belief that other people or agencies are plotting to harm them.</a:t>
            </a:r>
          </a:p>
          <a:p>
            <a:pPr marL="285750" indent="-285750">
              <a:spcBef>
                <a:spcPts val="300"/>
              </a:spcBef>
              <a:spcAft>
                <a:spcPts val="500"/>
              </a:spcAft>
              <a:buFont typeface="Arial" charset="0"/>
              <a:buChar char="•"/>
            </a:pPr>
            <a:r>
              <a:rPr lang="en-US" sz="1600" i="1" dirty="0" smtClean="0"/>
              <a:t>Grandiose delusions </a:t>
            </a:r>
            <a:r>
              <a:rPr lang="mr-IN" sz="1600" dirty="0" smtClean="0"/>
              <a:t>–</a:t>
            </a:r>
            <a:r>
              <a:rPr lang="en-US" sz="1600" dirty="0" smtClean="0"/>
              <a:t> belief that one holds special power, unique knowledge, or is extremely important.</a:t>
            </a:r>
          </a:p>
          <a:p>
            <a:pPr marL="285750" indent="-285750">
              <a:spcBef>
                <a:spcPts val="300"/>
              </a:spcBef>
              <a:spcAft>
                <a:spcPts val="500"/>
              </a:spcAft>
              <a:buFont typeface="Arial" charset="0"/>
              <a:buChar char="•"/>
            </a:pPr>
            <a:r>
              <a:rPr lang="en-US" sz="1600" i="1" dirty="0" smtClean="0"/>
              <a:t>Somatic delusions </a:t>
            </a:r>
            <a:r>
              <a:rPr lang="mr-IN" sz="1600" dirty="0" smtClean="0"/>
              <a:t>–</a:t>
            </a:r>
            <a:r>
              <a:rPr lang="en-US" sz="1600" dirty="0" smtClean="0"/>
              <a:t> belief that something highly abnormal is happening to one’s body.</a:t>
            </a:r>
          </a:p>
          <a:p>
            <a:pPr marL="285750" indent="-285750">
              <a:spcBef>
                <a:spcPts val="300"/>
              </a:spcBef>
              <a:spcAft>
                <a:spcPts val="500"/>
              </a:spcAft>
              <a:buFont typeface="Arial" charset="0"/>
              <a:buChar char="•"/>
            </a:pPr>
            <a:r>
              <a:rPr lang="en-US" sz="1600" i="1" dirty="0" smtClean="0"/>
              <a:t>Thought withdrawal/insertion</a:t>
            </a:r>
            <a:r>
              <a:rPr lang="en-US" sz="1600" dirty="0" smtClean="0"/>
              <a:t>.</a:t>
            </a:r>
          </a:p>
          <a:p>
            <a:pPr>
              <a:spcBef>
                <a:spcPts val="300"/>
              </a:spcBef>
              <a:spcAft>
                <a:spcPts val="500"/>
              </a:spcAft>
            </a:pPr>
            <a:r>
              <a:rPr lang="en-US" sz="1600" b="1" dirty="0" smtClean="0">
                <a:solidFill>
                  <a:srgbClr val="6CB255"/>
                </a:solidFill>
              </a:rPr>
              <a:t>Disorganized thinking </a:t>
            </a:r>
            <a:r>
              <a:rPr lang="mr-IN" sz="1600" dirty="0" smtClean="0"/>
              <a:t>–</a:t>
            </a:r>
            <a:r>
              <a:rPr lang="en-US" sz="1600" dirty="0" smtClean="0"/>
              <a:t> disjointed and incoherent thought processes.</a:t>
            </a:r>
          </a:p>
          <a:p>
            <a:pPr>
              <a:spcBef>
                <a:spcPts val="300"/>
              </a:spcBef>
              <a:spcAft>
                <a:spcPts val="500"/>
              </a:spcAft>
            </a:pPr>
            <a:r>
              <a:rPr lang="en-US" sz="1600" b="1" dirty="0" smtClean="0">
                <a:solidFill>
                  <a:srgbClr val="6CB255"/>
                </a:solidFill>
              </a:rPr>
              <a:t>Disorganized or abnormal motor behavior </a:t>
            </a:r>
            <a:r>
              <a:rPr lang="mr-IN" sz="1600" dirty="0" smtClean="0"/>
              <a:t>–</a:t>
            </a:r>
            <a:r>
              <a:rPr lang="en-US" sz="1600" dirty="0" smtClean="0"/>
              <a:t> unusual behaviors/movements.</a:t>
            </a:r>
          </a:p>
          <a:p>
            <a:pPr>
              <a:spcBef>
                <a:spcPts val="300"/>
              </a:spcBef>
              <a:spcAft>
                <a:spcPts val="500"/>
              </a:spcAft>
            </a:pPr>
            <a:r>
              <a:rPr lang="en-US" sz="1600" i="1" dirty="0" smtClean="0"/>
              <a:t>Catatonic behaviors </a:t>
            </a:r>
            <a:r>
              <a:rPr lang="mr-IN" sz="1600" dirty="0" smtClean="0"/>
              <a:t>–</a:t>
            </a:r>
            <a:r>
              <a:rPr lang="en-US" sz="1600" dirty="0" smtClean="0"/>
              <a:t> decreased reactivity to the environment </a:t>
            </a:r>
          </a:p>
          <a:p>
            <a:pPr>
              <a:spcBef>
                <a:spcPts val="300"/>
              </a:spcBef>
              <a:spcAft>
                <a:spcPts val="500"/>
              </a:spcAft>
            </a:pPr>
            <a:r>
              <a:rPr lang="en-US" sz="1600" b="1" dirty="0" smtClean="0">
                <a:solidFill>
                  <a:srgbClr val="6CB255"/>
                </a:solidFill>
              </a:rPr>
              <a:t>Negative Symptoms </a:t>
            </a:r>
            <a:r>
              <a:rPr lang="en-US" sz="1600" b="1" dirty="0" smtClean="0">
                <a:solidFill>
                  <a:schemeClr val="tx1"/>
                </a:solidFill>
              </a:rPr>
              <a:t>- </a:t>
            </a:r>
            <a:r>
              <a:rPr lang="en-US" sz="1600" dirty="0" smtClean="0"/>
              <a:t>decreases and absences in certain behaviors, emotions, drives.</a:t>
            </a:r>
          </a:p>
          <a:p>
            <a:pPr marL="285750" indent="-285750">
              <a:spcBef>
                <a:spcPts val="300"/>
              </a:spcBef>
              <a:spcAft>
                <a:spcPts val="500"/>
              </a:spcAft>
              <a:buFont typeface="Arial" charset="0"/>
              <a:buChar char="•"/>
            </a:pPr>
            <a:r>
              <a:rPr lang="en-US" sz="1600" i="1" dirty="0" err="1" smtClean="0"/>
              <a:t>Avolition</a:t>
            </a:r>
            <a:r>
              <a:rPr lang="en-US" sz="1600" dirty="0" smtClean="0"/>
              <a:t> </a:t>
            </a:r>
            <a:r>
              <a:rPr lang="mr-IN" sz="1600" dirty="0" smtClean="0"/>
              <a:t>–</a:t>
            </a:r>
            <a:r>
              <a:rPr lang="en-US" sz="1600" dirty="0" smtClean="0"/>
              <a:t> lack of motivation to engage in self-initiated and meaningful activity.</a:t>
            </a:r>
          </a:p>
          <a:p>
            <a:pPr marL="285750" indent="-285750">
              <a:spcBef>
                <a:spcPts val="300"/>
              </a:spcBef>
              <a:spcAft>
                <a:spcPts val="500"/>
              </a:spcAft>
              <a:buFont typeface="Arial" charset="0"/>
              <a:buChar char="•"/>
            </a:pPr>
            <a:r>
              <a:rPr lang="en-US" sz="1600" i="1" dirty="0" err="1" smtClean="0"/>
              <a:t>Alogia</a:t>
            </a:r>
            <a:r>
              <a:rPr lang="en-US" sz="1600" dirty="0" smtClean="0"/>
              <a:t> </a:t>
            </a:r>
            <a:r>
              <a:rPr lang="mr-IN" sz="1600" dirty="0" smtClean="0"/>
              <a:t>–</a:t>
            </a:r>
            <a:r>
              <a:rPr lang="en-US" sz="1600" dirty="0" smtClean="0"/>
              <a:t> reduced speech output.</a:t>
            </a:r>
          </a:p>
          <a:p>
            <a:pPr marL="285750" indent="-285750">
              <a:spcBef>
                <a:spcPts val="300"/>
              </a:spcBef>
              <a:spcAft>
                <a:spcPts val="500"/>
              </a:spcAft>
              <a:buFont typeface="Arial" charset="0"/>
              <a:buChar char="•"/>
            </a:pPr>
            <a:r>
              <a:rPr lang="en-US" sz="1600" i="1" dirty="0" err="1" smtClean="0"/>
              <a:t>Asociality</a:t>
            </a:r>
            <a:r>
              <a:rPr lang="en-US" sz="1600" dirty="0" smtClean="0"/>
              <a:t> </a:t>
            </a:r>
            <a:r>
              <a:rPr lang="mr-IN" sz="1600" dirty="0" smtClean="0"/>
              <a:t>–</a:t>
            </a:r>
            <a:r>
              <a:rPr lang="en-US" sz="1600" dirty="0" smtClean="0"/>
              <a:t> social withdrawal.</a:t>
            </a:r>
          </a:p>
          <a:p>
            <a:pPr marL="285750" indent="-285750">
              <a:spcBef>
                <a:spcPts val="300"/>
              </a:spcBef>
              <a:spcAft>
                <a:spcPts val="500"/>
              </a:spcAft>
              <a:buFont typeface="Arial" charset="0"/>
              <a:buChar char="•"/>
            </a:pPr>
            <a:r>
              <a:rPr lang="en-US" sz="1600" i="1" dirty="0" smtClean="0"/>
              <a:t>Anhedonia </a:t>
            </a:r>
            <a:r>
              <a:rPr lang="mr-IN" sz="1600" dirty="0" smtClean="0"/>
              <a:t>–</a:t>
            </a:r>
            <a:r>
              <a:rPr lang="en-US" sz="1600" dirty="0" smtClean="0"/>
              <a:t> inability to experience pleasure.</a:t>
            </a:r>
          </a:p>
          <a:p>
            <a:pPr>
              <a:spcBef>
                <a:spcPts val="300"/>
              </a:spcBef>
              <a:spcAft>
                <a:spcPts val="500"/>
              </a:spcAft>
            </a:pP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474778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751709"/>
          </a:xfrm>
        </p:spPr>
        <p:txBody>
          <a:bodyPr>
            <a:normAutofit fontScale="90000"/>
          </a:bodyPr>
          <a:lstStyle/>
          <a:p>
            <a:r>
              <a:rPr lang="en-US" dirty="0" smtClean="0"/>
              <a:t>SCHIZOPHRENIA</a:t>
            </a:r>
            <a:br>
              <a:rPr lang="en-US" dirty="0" smtClean="0"/>
            </a:br>
            <a:r>
              <a:rPr lang="en-US" dirty="0" smtClean="0">
                <a:latin typeface="+mn-lt"/>
              </a:rPr>
              <a:t>causes</a:t>
            </a:r>
            <a:endParaRPr lang="en-US" dirty="0">
              <a:latin typeface="+mn-lt"/>
            </a:endParaRPr>
          </a:p>
        </p:txBody>
      </p:sp>
      <p:sp>
        <p:nvSpPr>
          <p:cNvPr id="4" name="Text Placeholder 3"/>
          <p:cNvSpPr>
            <a:spLocks noGrp="1"/>
          </p:cNvSpPr>
          <p:nvPr>
            <p:ph type="body" sz="quarter" idx="14"/>
          </p:nvPr>
        </p:nvSpPr>
        <p:spPr>
          <a:xfrm>
            <a:off x="457199" y="1139252"/>
            <a:ext cx="8476939" cy="5546361"/>
          </a:xfrm>
        </p:spPr>
        <p:txBody>
          <a:bodyPr>
            <a:normAutofit lnSpcReduction="10000"/>
          </a:bodyPr>
          <a:lstStyle/>
          <a:p>
            <a:pPr>
              <a:spcBef>
                <a:spcPts val="300"/>
              </a:spcBef>
              <a:spcAft>
                <a:spcPts val="400"/>
              </a:spcAft>
            </a:pPr>
            <a:r>
              <a:rPr lang="en-US" sz="1600" b="1" dirty="0" smtClean="0">
                <a:solidFill>
                  <a:srgbClr val="6CB255"/>
                </a:solidFill>
              </a:rPr>
              <a:t>Prevalence </a:t>
            </a:r>
            <a:r>
              <a:rPr lang="mr-IN" sz="1600" b="1" dirty="0" smtClean="0">
                <a:solidFill>
                  <a:srgbClr val="6CB255"/>
                </a:solidFill>
              </a:rPr>
              <a:t>–</a:t>
            </a:r>
            <a:r>
              <a:rPr lang="en-US" sz="1600" b="1" dirty="0" smtClean="0">
                <a:solidFill>
                  <a:srgbClr val="6CB255"/>
                </a:solidFill>
              </a:rPr>
              <a:t> </a:t>
            </a:r>
            <a:r>
              <a:rPr lang="en-US" sz="1600" dirty="0" smtClean="0">
                <a:solidFill>
                  <a:schemeClr val="tx1"/>
                </a:solidFill>
              </a:rPr>
              <a:t>Affects</a:t>
            </a:r>
            <a:r>
              <a:rPr lang="en-US" sz="1600" dirty="0" smtClean="0">
                <a:solidFill>
                  <a:srgbClr val="6CB255"/>
                </a:solidFill>
              </a:rPr>
              <a:t> </a:t>
            </a:r>
            <a:r>
              <a:rPr lang="en-US" sz="1600" dirty="0" smtClean="0">
                <a:solidFill>
                  <a:schemeClr val="tx1"/>
                </a:solidFill>
              </a:rPr>
              <a:t>1% of the population.</a:t>
            </a:r>
          </a:p>
          <a:p>
            <a:pPr>
              <a:spcBef>
                <a:spcPts val="300"/>
              </a:spcBef>
              <a:spcAft>
                <a:spcPts val="400"/>
              </a:spcAft>
            </a:pPr>
            <a:r>
              <a:rPr lang="en-US" sz="1600" b="1" u="sng" dirty="0" smtClean="0">
                <a:solidFill>
                  <a:srgbClr val="6CB255"/>
                </a:solidFill>
              </a:rPr>
              <a:t>Genetics</a:t>
            </a:r>
          </a:p>
          <a:p>
            <a:pPr marL="285750" indent="-285750">
              <a:spcBef>
                <a:spcPts val="300"/>
              </a:spcBef>
              <a:spcAft>
                <a:spcPts val="400"/>
              </a:spcAft>
              <a:buFont typeface="Arial" charset="0"/>
              <a:buChar char="•"/>
            </a:pPr>
            <a:r>
              <a:rPr lang="en-US" sz="1600" dirty="0" smtClean="0"/>
              <a:t>Risk is 6 times greater if one parent has schizophrenia (even if adopted).</a:t>
            </a:r>
          </a:p>
          <a:p>
            <a:pPr>
              <a:spcBef>
                <a:spcPts val="300"/>
              </a:spcBef>
              <a:spcAft>
                <a:spcPts val="400"/>
              </a:spcAft>
            </a:pPr>
            <a:r>
              <a:rPr lang="en-US" sz="1600" b="1" u="sng" dirty="0" smtClean="0">
                <a:solidFill>
                  <a:srgbClr val="6CB255"/>
                </a:solidFill>
              </a:rPr>
              <a:t>Neurotransmitters</a:t>
            </a:r>
          </a:p>
          <a:p>
            <a:pPr marL="285750" indent="-285750">
              <a:spcBef>
                <a:spcPts val="300"/>
              </a:spcBef>
              <a:spcAft>
                <a:spcPts val="400"/>
              </a:spcAft>
              <a:buFont typeface="Arial" charset="0"/>
              <a:buChar char="•"/>
            </a:pPr>
            <a:r>
              <a:rPr lang="en-US" sz="1600" b="1" dirty="0" smtClean="0"/>
              <a:t>Dopamine hypothesis </a:t>
            </a:r>
            <a:r>
              <a:rPr lang="mr-IN" sz="1600" dirty="0" smtClean="0"/>
              <a:t>–</a:t>
            </a:r>
            <a:r>
              <a:rPr lang="en-US" sz="1600" dirty="0" smtClean="0"/>
              <a:t> an overabundance of dopamine or too many dopamine receptors are responsible for the onset and maintenance of schizophrenia.</a:t>
            </a:r>
          </a:p>
          <a:p>
            <a:pPr marL="1017270" lvl="1" indent="-285750">
              <a:spcBef>
                <a:spcPts val="300"/>
              </a:spcBef>
              <a:spcAft>
                <a:spcPts val="400"/>
              </a:spcAft>
              <a:buFont typeface="Arial" charset="0"/>
              <a:buChar char="•"/>
            </a:pPr>
            <a:r>
              <a:rPr lang="en-US" sz="1600" dirty="0" smtClean="0"/>
              <a:t>Drugs that increase dopamine levels can produce schizophrenia-like symptoms.</a:t>
            </a:r>
          </a:p>
          <a:p>
            <a:pPr marL="1017270" lvl="1" indent="-285750">
              <a:spcBef>
                <a:spcPts val="300"/>
              </a:spcBef>
              <a:spcAft>
                <a:spcPts val="400"/>
              </a:spcAft>
              <a:buFont typeface="Arial" charset="0"/>
              <a:buChar char="•"/>
            </a:pPr>
            <a:r>
              <a:rPr lang="en-US" sz="1600" dirty="0" smtClean="0"/>
              <a:t>Medications that block dopamine activity reduce the symptoms.</a:t>
            </a:r>
          </a:p>
          <a:p>
            <a:pPr marL="285750" indent="-285750">
              <a:spcBef>
                <a:spcPts val="300"/>
              </a:spcBef>
              <a:spcAft>
                <a:spcPts val="400"/>
              </a:spcAft>
              <a:buFont typeface="Arial" charset="0"/>
              <a:buChar char="•"/>
            </a:pPr>
            <a:r>
              <a:rPr lang="en-US" sz="1600" dirty="0" smtClean="0"/>
              <a:t>High levels of dopamine in the limbic system </a:t>
            </a:r>
            <a:r>
              <a:rPr lang="en-US" sz="1600" dirty="0" smtClean="0">
                <a:sym typeface="Wingdings"/>
              </a:rPr>
              <a:t> hallucinations and delusions.</a:t>
            </a:r>
          </a:p>
          <a:p>
            <a:pPr marL="285750" indent="-285750">
              <a:spcBef>
                <a:spcPts val="300"/>
              </a:spcBef>
              <a:spcAft>
                <a:spcPts val="400"/>
              </a:spcAft>
              <a:buFont typeface="Arial" charset="0"/>
              <a:buChar char="•"/>
            </a:pPr>
            <a:r>
              <a:rPr lang="en-US" sz="1600" dirty="0" smtClean="0">
                <a:sym typeface="Wingdings"/>
              </a:rPr>
              <a:t>Low levels of dopamine in the prefrontal cortex  negative symptoms.</a:t>
            </a:r>
            <a:endParaRPr lang="en-US" sz="1600" dirty="0" smtClean="0"/>
          </a:p>
          <a:p>
            <a:pPr>
              <a:spcBef>
                <a:spcPts val="300"/>
              </a:spcBef>
              <a:spcAft>
                <a:spcPts val="400"/>
              </a:spcAft>
            </a:pPr>
            <a:r>
              <a:rPr lang="en-US" sz="1600" b="1" u="sng" dirty="0" smtClean="0">
                <a:solidFill>
                  <a:srgbClr val="6CB255"/>
                </a:solidFill>
              </a:rPr>
              <a:t>Brain Anatomy</a:t>
            </a:r>
          </a:p>
          <a:p>
            <a:pPr marL="285750" indent="-285750">
              <a:spcBef>
                <a:spcPts val="300"/>
              </a:spcBef>
              <a:spcAft>
                <a:spcPts val="400"/>
              </a:spcAft>
              <a:buFont typeface="Arial" charset="0"/>
              <a:buChar char="•"/>
            </a:pPr>
            <a:r>
              <a:rPr lang="en-US" sz="1600" dirty="0" smtClean="0"/>
              <a:t>Enlarged ventricles.</a:t>
            </a:r>
          </a:p>
          <a:p>
            <a:pPr marL="285750" indent="-285750">
              <a:spcBef>
                <a:spcPts val="300"/>
              </a:spcBef>
              <a:spcAft>
                <a:spcPts val="400"/>
              </a:spcAft>
              <a:buFont typeface="Arial" charset="0"/>
              <a:buChar char="•"/>
            </a:pPr>
            <a:r>
              <a:rPr lang="en-US" sz="1600" dirty="0" smtClean="0"/>
              <a:t>Reduced gray matter in the frontal lobes.</a:t>
            </a:r>
          </a:p>
          <a:p>
            <a:pPr marL="285750" indent="-285750">
              <a:spcBef>
                <a:spcPts val="300"/>
              </a:spcBef>
              <a:spcAft>
                <a:spcPts val="400"/>
              </a:spcAft>
              <a:buFont typeface="Arial" charset="0"/>
              <a:buChar char="•"/>
            </a:pPr>
            <a:r>
              <a:rPr lang="en-US" sz="1600" dirty="0" smtClean="0"/>
              <a:t>Many show less frontal lobe activity when performing cognitive tasks.</a:t>
            </a:r>
          </a:p>
          <a:p>
            <a:pPr>
              <a:spcBef>
                <a:spcPts val="300"/>
              </a:spcBef>
              <a:spcAft>
                <a:spcPts val="400"/>
              </a:spcAft>
            </a:pPr>
            <a:r>
              <a:rPr lang="en-US" sz="1600" b="1" u="sng" dirty="0">
                <a:solidFill>
                  <a:srgbClr val="6CB255"/>
                </a:solidFill>
              </a:rPr>
              <a:t>Events During Pregnancy</a:t>
            </a:r>
          </a:p>
          <a:p>
            <a:pPr marL="285750" indent="-285750">
              <a:spcBef>
                <a:spcPts val="300"/>
              </a:spcBef>
              <a:spcAft>
                <a:spcPts val="400"/>
              </a:spcAft>
              <a:buFont typeface="Arial" charset="0"/>
              <a:buChar char="•"/>
            </a:pPr>
            <a:r>
              <a:rPr lang="en-US" sz="1600" dirty="0" smtClean="0"/>
              <a:t>Obstetric </a:t>
            </a:r>
            <a:r>
              <a:rPr lang="en-US" sz="1600" dirty="0"/>
              <a:t>complications during birth.</a:t>
            </a:r>
          </a:p>
          <a:p>
            <a:pPr marL="285750" indent="-285750">
              <a:spcBef>
                <a:spcPts val="300"/>
              </a:spcBef>
              <a:spcAft>
                <a:spcPts val="400"/>
              </a:spcAft>
              <a:buFont typeface="Arial" charset="0"/>
              <a:buChar char="•"/>
            </a:pPr>
            <a:r>
              <a:rPr lang="en-US" sz="1600" dirty="0"/>
              <a:t>Mother’s exposure to influenza during the first trimester.</a:t>
            </a:r>
          </a:p>
          <a:p>
            <a:pPr marL="285750" indent="-285750">
              <a:spcBef>
                <a:spcPts val="300"/>
              </a:spcBef>
              <a:spcAft>
                <a:spcPts val="400"/>
              </a:spcAft>
              <a:buFont typeface="Arial" charset="0"/>
              <a:buChar char="•"/>
            </a:pPr>
            <a:r>
              <a:rPr lang="en-US" sz="1600" dirty="0"/>
              <a:t>Mother’s emotional stress.</a:t>
            </a:r>
          </a:p>
          <a:p>
            <a:pPr>
              <a:spcBef>
                <a:spcPts val="300"/>
              </a:spcBef>
              <a:spcAft>
                <a:spcPts val="400"/>
              </a:spcAft>
            </a:pPr>
            <a:endParaRPr lang="en-US" sz="1600" dirty="0" smtClean="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95432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97239" y="1396243"/>
            <a:ext cx="8297056" cy="4300019"/>
          </a:xfrm>
          <a:ln w="76200">
            <a:solidFill>
              <a:srgbClr val="6CB255"/>
            </a:solidFill>
          </a:ln>
        </p:spPr>
        <p:txBody>
          <a:bodyPr>
            <a:normAutofit/>
          </a:bodyPr>
          <a:lstStyle/>
          <a:p>
            <a:pPr algn="ctr"/>
            <a:endParaRPr lang="en-US" b="1" dirty="0" smtClean="0">
              <a:solidFill>
                <a:srgbClr val="6CB255"/>
              </a:solidFill>
            </a:endParaRPr>
          </a:p>
          <a:p>
            <a:pPr algn="ctr"/>
            <a:r>
              <a:rPr lang="en-US" sz="3600" b="1" dirty="0" smtClean="0">
                <a:solidFill>
                  <a:srgbClr val="6CB255"/>
                </a:solidFill>
              </a:rPr>
              <a:t>DISSOCIATIVE DISORDERS</a:t>
            </a:r>
          </a:p>
          <a:p>
            <a:pPr algn="ctr"/>
            <a:endParaRPr lang="en-US" dirty="0">
              <a:solidFill>
                <a:srgbClr val="6CB255"/>
              </a:solidFill>
            </a:endParaRPr>
          </a:p>
          <a:p>
            <a:pPr algn="ctr"/>
            <a:r>
              <a:rPr lang="en-US" dirty="0" smtClean="0">
                <a:solidFill>
                  <a:srgbClr val="6CB255"/>
                </a:solidFill>
              </a:rPr>
              <a:t>DISSOCIATIVE AMNESIA</a:t>
            </a:r>
          </a:p>
          <a:p>
            <a:pPr algn="ctr"/>
            <a:r>
              <a:rPr lang="en-US" dirty="0" smtClean="0">
                <a:solidFill>
                  <a:srgbClr val="6CB255"/>
                </a:solidFill>
              </a:rPr>
              <a:t>DEPERSONALIZATION/DEREALIZATION DISORDER</a:t>
            </a:r>
          </a:p>
          <a:p>
            <a:pPr algn="ctr"/>
            <a:r>
              <a:rPr lang="en-US" dirty="0" smtClean="0">
                <a:solidFill>
                  <a:srgbClr val="6CB255"/>
                </a:solidFill>
              </a:rPr>
              <a:t>DISSOCIATIVE IDENTITY DISORDER</a:t>
            </a: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569459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DISSOCIATIVE DISORDERS</a:t>
            </a:r>
            <a:endParaRPr lang="en-US" dirty="0"/>
          </a:p>
        </p:txBody>
      </p:sp>
      <p:sp>
        <p:nvSpPr>
          <p:cNvPr id="4" name="Text Placeholder 3"/>
          <p:cNvSpPr>
            <a:spLocks noGrp="1"/>
          </p:cNvSpPr>
          <p:nvPr>
            <p:ph type="body" sz="quarter" idx="14"/>
          </p:nvPr>
        </p:nvSpPr>
        <p:spPr>
          <a:xfrm>
            <a:off x="457199" y="993035"/>
            <a:ext cx="8491929" cy="5752539"/>
          </a:xfrm>
        </p:spPr>
        <p:txBody>
          <a:bodyPr>
            <a:normAutofit/>
          </a:bodyPr>
          <a:lstStyle/>
          <a:p>
            <a:pPr>
              <a:spcBef>
                <a:spcPts val="300"/>
              </a:spcBef>
              <a:spcAft>
                <a:spcPts val="500"/>
              </a:spcAft>
            </a:pPr>
            <a:r>
              <a:rPr lang="en-US" sz="1600" dirty="0" smtClean="0"/>
              <a:t>Characterized by an individual becoming split off, or dissociated, from their core sense of self - Memory and identity become disturbed.</a:t>
            </a:r>
          </a:p>
          <a:p>
            <a:pPr>
              <a:spcBef>
                <a:spcPts val="300"/>
              </a:spcBef>
              <a:spcAft>
                <a:spcPts val="500"/>
              </a:spcAft>
            </a:pPr>
            <a:r>
              <a:rPr lang="en-US" sz="1600" b="1" dirty="0" smtClean="0">
                <a:solidFill>
                  <a:srgbClr val="6CB255"/>
                </a:solidFill>
              </a:rPr>
              <a:t>Dissociative Amnesia - </a:t>
            </a:r>
            <a:r>
              <a:rPr lang="en-US" sz="1600" dirty="0" smtClean="0"/>
              <a:t>Inability to recall important personal information.</a:t>
            </a:r>
          </a:p>
          <a:p>
            <a:pPr marL="285750" indent="-285750">
              <a:spcBef>
                <a:spcPts val="300"/>
              </a:spcBef>
              <a:spcAft>
                <a:spcPts val="500"/>
              </a:spcAft>
              <a:buFont typeface="Arial" charset="0"/>
              <a:buChar char="•"/>
            </a:pPr>
            <a:r>
              <a:rPr lang="en-US" sz="1600" dirty="0" smtClean="0"/>
              <a:t>Usually follows a stressful or traumatic experience.</a:t>
            </a:r>
          </a:p>
          <a:p>
            <a:pPr marL="285750" indent="-285750">
              <a:spcBef>
                <a:spcPts val="300"/>
              </a:spcBef>
              <a:spcAft>
                <a:spcPts val="500"/>
              </a:spcAft>
              <a:buFont typeface="Arial" charset="0"/>
              <a:buChar char="•"/>
            </a:pPr>
            <a:r>
              <a:rPr lang="en-US" sz="1600" b="1" dirty="0" smtClean="0"/>
              <a:t>Dissociative fugue </a:t>
            </a:r>
            <a:r>
              <a:rPr lang="mr-IN" sz="1600" dirty="0" smtClean="0"/>
              <a:t>–</a:t>
            </a:r>
            <a:r>
              <a:rPr lang="en-US" sz="1600" dirty="0" smtClean="0"/>
              <a:t> individual suddenly wanders away from home, experiences confusion about their identity, and in some cases may adopt a new identity.</a:t>
            </a:r>
          </a:p>
          <a:p>
            <a:pPr>
              <a:spcBef>
                <a:spcPts val="300"/>
              </a:spcBef>
              <a:spcAft>
                <a:spcPts val="500"/>
              </a:spcAft>
            </a:pPr>
            <a:r>
              <a:rPr lang="en-US" sz="1600" b="1" dirty="0" smtClean="0">
                <a:solidFill>
                  <a:srgbClr val="6CB255"/>
                </a:solidFill>
              </a:rPr>
              <a:t>Depersonalization/</a:t>
            </a:r>
            <a:r>
              <a:rPr lang="en-US" sz="1600" b="1" dirty="0" err="1" smtClean="0">
                <a:solidFill>
                  <a:srgbClr val="6CB255"/>
                </a:solidFill>
              </a:rPr>
              <a:t>Derealization</a:t>
            </a:r>
            <a:r>
              <a:rPr lang="en-US" sz="1600" b="1" dirty="0" smtClean="0">
                <a:solidFill>
                  <a:srgbClr val="6CB255"/>
                </a:solidFill>
              </a:rPr>
              <a:t> Disorder - </a:t>
            </a:r>
            <a:r>
              <a:rPr lang="en-US" sz="1600" dirty="0" smtClean="0"/>
              <a:t>Characterized by recurring episodes of depersonalization, </a:t>
            </a:r>
            <a:r>
              <a:rPr lang="en-US" sz="1600" dirty="0" err="1" smtClean="0"/>
              <a:t>derealization</a:t>
            </a:r>
            <a:r>
              <a:rPr lang="en-US" sz="1600" dirty="0" smtClean="0"/>
              <a:t>, or both.</a:t>
            </a:r>
          </a:p>
          <a:p>
            <a:pPr marL="285750" indent="-285750">
              <a:spcBef>
                <a:spcPts val="300"/>
              </a:spcBef>
              <a:spcAft>
                <a:spcPts val="500"/>
              </a:spcAft>
              <a:buFont typeface="Arial" charset="0"/>
              <a:buChar char="•"/>
            </a:pPr>
            <a:r>
              <a:rPr lang="en-US" sz="1600" b="1" dirty="0" smtClean="0"/>
              <a:t>Depersonalization</a:t>
            </a:r>
            <a:r>
              <a:rPr lang="en-US" sz="1600" dirty="0" smtClean="0"/>
              <a:t> </a:t>
            </a:r>
            <a:r>
              <a:rPr lang="mr-IN" sz="1600" dirty="0" smtClean="0"/>
              <a:t>–</a:t>
            </a:r>
            <a:r>
              <a:rPr lang="en-US" sz="1600" dirty="0" smtClean="0"/>
              <a:t> feelings of “unreality or detachment from, or unfamiliarity with, one’s whole self or from aspects of the self” (APA 2013).</a:t>
            </a:r>
          </a:p>
          <a:p>
            <a:pPr marL="285750" indent="-285750">
              <a:spcBef>
                <a:spcPts val="300"/>
              </a:spcBef>
              <a:spcAft>
                <a:spcPts val="500"/>
              </a:spcAft>
              <a:buFont typeface="Arial" charset="0"/>
              <a:buChar char="•"/>
            </a:pPr>
            <a:r>
              <a:rPr lang="en-US" sz="1600" b="1" dirty="0" err="1" smtClean="0"/>
              <a:t>Derealization</a:t>
            </a:r>
            <a:r>
              <a:rPr lang="en-US" sz="1600" dirty="0" smtClean="0"/>
              <a:t> </a:t>
            </a:r>
            <a:r>
              <a:rPr lang="mr-IN" sz="1600" dirty="0" smtClean="0"/>
              <a:t>–</a:t>
            </a:r>
            <a:r>
              <a:rPr lang="en-US" sz="1600" dirty="0" smtClean="0"/>
              <a:t> a sense of ”unreality or detachment from, or unfamiliarity with, the world, be it individuals, inanimate objects, or all surroundings” (APA, 2013).</a:t>
            </a:r>
            <a:endParaRPr lang="en-US" sz="1600" dirty="0"/>
          </a:p>
          <a:p>
            <a:pPr>
              <a:spcBef>
                <a:spcPts val="300"/>
              </a:spcBef>
              <a:spcAft>
                <a:spcPts val="500"/>
              </a:spcAft>
            </a:pPr>
            <a:r>
              <a:rPr lang="en-US" sz="1600" b="1" dirty="0" smtClean="0">
                <a:solidFill>
                  <a:srgbClr val="6CB255"/>
                </a:solidFill>
              </a:rPr>
              <a:t>Dissociative Identity Disorder</a:t>
            </a:r>
            <a:r>
              <a:rPr lang="en-US" sz="1600" dirty="0" smtClean="0"/>
              <a:t> (formerly multiple personality disorder) </a:t>
            </a:r>
            <a:r>
              <a:rPr lang="en-US" sz="1600" dirty="0"/>
              <a:t>- Individual exhibits two or more separate personalities or identities.</a:t>
            </a:r>
          </a:p>
          <a:p>
            <a:pPr marL="285750" indent="-285750">
              <a:spcBef>
                <a:spcPts val="300"/>
              </a:spcBef>
              <a:spcAft>
                <a:spcPts val="500"/>
              </a:spcAft>
              <a:buFont typeface="Arial" charset="0"/>
              <a:buChar char="•"/>
            </a:pPr>
            <a:r>
              <a:rPr lang="en-US" sz="1600" dirty="0" smtClean="0"/>
              <a:t>Involves memory </a:t>
            </a:r>
            <a:r>
              <a:rPr lang="en-US" sz="1600" dirty="0"/>
              <a:t>gaps for the time during which another identity is in charge</a:t>
            </a:r>
            <a:r>
              <a:rPr lang="en-US" sz="1600" dirty="0" smtClean="0"/>
              <a:t>.</a:t>
            </a:r>
          </a:p>
          <a:p>
            <a:pPr marL="285750" indent="-285750">
              <a:spcBef>
                <a:spcPts val="300"/>
              </a:spcBef>
              <a:spcAft>
                <a:spcPts val="500"/>
              </a:spcAft>
              <a:buFont typeface="Arial" charset="0"/>
              <a:buChar char="•"/>
            </a:pPr>
            <a:r>
              <a:rPr lang="en-US" sz="1600" dirty="0"/>
              <a:t>Individuals tend to report a history of childhood trauma - Adoption of multiple personalities may serve as a psychologically important coping mechanism for threat and danger.</a:t>
            </a:r>
          </a:p>
          <a:p>
            <a:pPr marL="285750" indent="-285750">
              <a:spcBef>
                <a:spcPts val="300"/>
              </a:spcBef>
              <a:spcAft>
                <a:spcPts val="500"/>
              </a:spcAft>
              <a:buFont typeface="Arial" charset="0"/>
              <a:buChar char="•"/>
            </a:pP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19840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32151" y="1426224"/>
            <a:ext cx="8062912" cy="4404949"/>
          </a:xfrm>
          <a:ln w="76200">
            <a:solidFill>
              <a:srgbClr val="6CB255"/>
            </a:solidFill>
          </a:ln>
        </p:spPr>
        <p:txBody>
          <a:bodyPr>
            <a:normAutofit/>
          </a:bodyPr>
          <a:lstStyle/>
          <a:p>
            <a:pPr algn="ctr"/>
            <a:endParaRPr lang="en-US" b="1" dirty="0" smtClean="0">
              <a:solidFill>
                <a:srgbClr val="6CB255"/>
              </a:solidFill>
            </a:endParaRPr>
          </a:p>
          <a:p>
            <a:pPr algn="ctr"/>
            <a:r>
              <a:rPr lang="en-US" sz="3600" b="1" dirty="0" smtClean="0">
                <a:solidFill>
                  <a:srgbClr val="6CB255"/>
                </a:solidFill>
              </a:rPr>
              <a:t>PERSONALITY DISORDERS</a:t>
            </a:r>
          </a:p>
          <a:p>
            <a:pPr algn="ctr"/>
            <a:endParaRPr lang="en-US" dirty="0">
              <a:solidFill>
                <a:srgbClr val="6CB255"/>
              </a:solidFill>
            </a:endParaRPr>
          </a:p>
          <a:p>
            <a:pPr algn="ctr"/>
            <a:r>
              <a:rPr lang="en-US" dirty="0" smtClean="0">
                <a:solidFill>
                  <a:srgbClr val="6CB255"/>
                </a:solidFill>
              </a:rPr>
              <a:t>BORDERLINE PERSONALITY DISORDER</a:t>
            </a:r>
          </a:p>
          <a:p>
            <a:pPr algn="ctr"/>
            <a:r>
              <a:rPr lang="en-US" dirty="0" smtClean="0">
                <a:solidFill>
                  <a:srgbClr val="6CB255"/>
                </a:solidFill>
              </a:rPr>
              <a:t>ANTISOCIAL PERSONALITY DISORDER</a:t>
            </a:r>
          </a:p>
          <a:p>
            <a:pPr algn="ct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83904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Disorders</a:t>
            </a:r>
            <a:endParaRPr lang="en-US" dirty="0"/>
          </a:p>
        </p:txBody>
      </p:sp>
      <p:sp>
        <p:nvSpPr>
          <p:cNvPr id="4" name="Text Placeholder 3"/>
          <p:cNvSpPr>
            <a:spLocks noGrp="1"/>
          </p:cNvSpPr>
          <p:nvPr>
            <p:ph type="body" sz="quarter" idx="14"/>
          </p:nvPr>
        </p:nvSpPr>
        <p:spPr>
          <a:xfrm>
            <a:off x="457199" y="1106129"/>
            <a:ext cx="8367221" cy="2300748"/>
          </a:xfrm>
        </p:spPr>
        <p:txBody>
          <a:bodyPr>
            <a:normAutofit/>
          </a:bodyPr>
          <a:lstStyle/>
          <a:p>
            <a:pPr>
              <a:spcBef>
                <a:spcPts val="300"/>
              </a:spcBef>
              <a:spcAft>
                <a:spcPts val="400"/>
              </a:spcAft>
            </a:pPr>
            <a:r>
              <a:rPr lang="en-US" sz="1600" dirty="0" smtClean="0"/>
              <a:t>Characterized by a pervasive and inflexible personality style that differs markedly from the expectations of the individuals culture and causes distress or impairment. </a:t>
            </a:r>
          </a:p>
          <a:p>
            <a:pPr marL="285750" indent="-285750">
              <a:spcBef>
                <a:spcPts val="300"/>
              </a:spcBef>
              <a:spcAft>
                <a:spcPts val="400"/>
              </a:spcAft>
              <a:buFont typeface="Arial" charset="0"/>
              <a:buChar char="•"/>
            </a:pPr>
            <a:r>
              <a:rPr lang="en-US" sz="1600" dirty="0" smtClean="0"/>
              <a:t>Begins in adolescence or early adulthood.</a:t>
            </a:r>
          </a:p>
          <a:p>
            <a:pPr>
              <a:spcBef>
                <a:spcPts val="300"/>
              </a:spcBef>
              <a:spcAft>
                <a:spcPts val="400"/>
              </a:spcAft>
            </a:pPr>
            <a:r>
              <a:rPr lang="en-US" sz="1600" b="1" u="sng" dirty="0" smtClean="0">
                <a:solidFill>
                  <a:srgbClr val="6CB255"/>
                </a:solidFill>
              </a:rPr>
              <a:t>Prevalence</a:t>
            </a:r>
          </a:p>
          <a:p>
            <a:pPr marL="285750" indent="-285750">
              <a:spcBef>
                <a:spcPts val="300"/>
              </a:spcBef>
              <a:spcAft>
                <a:spcPts val="400"/>
              </a:spcAft>
              <a:buFont typeface="Arial" charset="0"/>
              <a:buChar char="•"/>
            </a:pPr>
            <a:r>
              <a:rPr lang="en-US" sz="1600" dirty="0" smtClean="0"/>
              <a:t>Slightly over 9% of the U.S. population suffers from a personality disorder.</a:t>
            </a:r>
          </a:p>
          <a:p>
            <a:pPr marL="285750" indent="-285750">
              <a:spcBef>
                <a:spcPts val="300"/>
              </a:spcBef>
              <a:spcAft>
                <a:spcPts val="400"/>
              </a:spcAft>
              <a:buFont typeface="Arial" charset="0"/>
              <a:buChar char="•"/>
            </a:pPr>
            <a:r>
              <a:rPr lang="en-US" sz="1600" dirty="0" smtClean="0"/>
              <a:t>Avoidant and schizoid personality disorders are most frequent.</a:t>
            </a:r>
          </a:p>
          <a:p>
            <a:pPr marL="285750" indent="-285750">
              <a:spcBef>
                <a:spcPts val="300"/>
              </a:spcBef>
              <a:spcAft>
                <a:spcPts val="400"/>
              </a:spcAft>
              <a:buFont typeface="Arial" charset="0"/>
              <a:buChar char="•"/>
            </a:pPr>
            <a:r>
              <a:rPr lang="en-US" sz="1600" dirty="0" smtClean="0"/>
              <a:t>Antisocial and borderline personality disorder are most problematic.</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7" name="TextBox 6"/>
          <p:cNvSpPr txBox="1"/>
          <p:nvPr/>
        </p:nvSpPr>
        <p:spPr>
          <a:xfrm>
            <a:off x="457198" y="3406877"/>
            <a:ext cx="8367222" cy="3056029"/>
          </a:xfrm>
          <a:prstGeom prst="rect">
            <a:avLst/>
          </a:prstGeom>
          <a:noFill/>
        </p:spPr>
        <p:txBody>
          <a:bodyPr wrap="square" numCol="2" rtlCol="0">
            <a:spAutoFit/>
          </a:bodyPr>
          <a:lstStyle/>
          <a:p>
            <a:pPr>
              <a:spcBef>
                <a:spcPts val="300"/>
              </a:spcBef>
              <a:spcAft>
                <a:spcPts val="400"/>
              </a:spcAft>
            </a:pPr>
            <a:r>
              <a:rPr lang="en-US" sz="1600" b="1" u="sng" dirty="0">
                <a:solidFill>
                  <a:srgbClr val="6CB255"/>
                </a:solidFill>
              </a:rPr>
              <a:t>Cluster A</a:t>
            </a:r>
          </a:p>
          <a:p>
            <a:pPr marL="342900" indent="-342900">
              <a:spcBef>
                <a:spcPts val="300"/>
              </a:spcBef>
              <a:spcAft>
                <a:spcPts val="400"/>
              </a:spcAft>
              <a:buFont typeface="+mj-lt"/>
              <a:buAutoNum type="arabicPeriod"/>
            </a:pPr>
            <a:r>
              <a:rPr lang="en-US" sz="1600" dirty="0"/>
              <a:t>Paranoid personality disorder</a:t>
            </a:r>
          </a:p>
          <a:p>
            <a:pPr marL="342900" indent="-342900">
              <a:spcBef>
                <a:spcPts val="300"/>
              </a:spcBef>
              <a:spcAft>
                <a:spcPts val="400"/>
              </a:spcAft>
              <a:buFont typeface="+mj-lt"/>
              <a:buAutoNum type="arabicPeriod"/>
            </a:pPr>
            <a:r>
              <a:rPr lang="en-US" sz="1600" dirty="0"/>
              <a:t>Schizoid personality disorder</a:t>
            </a:r>
          </a:p>
          <a:p>
            <a:pPr marL="342900" indent="-342900">
              <a:spcBef>
                <a:spcPts val="300"/>
              </a:spcBef>
              <a:spcAft>
                <a:spcPts val="400"/>
              </a:spcAft>
              <a:buFont typeface="+mj-lt"/>
              <a:buAutoNum type="arabicPeriod"/>
            </a:pPr>
            <a:r>
              <a:rPr lang="en-US" sz="1600" dirty="0"/>
              <a:t>Schizotypal personality disorder</a:t>
            </a:r>
          </a:p>
          <a:p>
            <a:pPr>
              <a:spcBef>
                <a:spcPts val="300"/>
              </a:spcBef>
              <a:spcAft>
                <a:spcPts val="400"/>
              </a:spcAft>
            </a:pPr>
            <a:r>
              <a:rPr lang="en-US" sz="1600" b="1" u="sng" dirty="0">
                <a:solidFill>
                  <a:srgbClr val="6CB255"/>
                </a:solidFill>
              </a:rPr>
              <a:t>Cluster B</a:t>
            </a:r>
          </a:p>
          <a:p>
            <a:pPr marL="342900" indent="-342900">
              <a:spcBef>
                <a:spcPts val="300"/>
              </a:spcBef>
              <a:spcAft>
                <a:spcPts val="400"/>
              </a:spcAft>
              <a:buFont typeface="+mj-lt"/>
              <a:buAutoNum type="arabicPeriod" startAt="4"/>
            </a:pPr>
            <a:r>
              <a:rPr lang="en-US" sz="1600" dirty="0"/>
              <a:t>Antisocial personality disorder</a:t>
            </a:r>
          </a:p>
          <a:p>
            <a:pPr marL="342900" indent="-342900">
              <a:spcBef>
                <a:spcPts val="300"/>
              </a:spcBef>
              <a:spcAft>
                <a:spcPts val="400"/>
              </a:spcAft>
              <a:buFont typeface="+mj-lt"/>
              <a:buAutoNum type="arabicPeriod" startAt="4"/>
            </a:pPr>
            <a:r>
              <a:rPr lang="en-US" sz="1600" dirty="0"/>
              <a:t>Histrionic personality disorder</a:t>
            </a:r>
          </a:p>
          <a:p>
            <a:pPr marL="342900" indent="-342900">
              <a:spcBef>
                <a:spcPts val="300"/>
              </a:spcBef>
              <a:spcAft>
                <a:spcPts val="400"/>
              </a:spcAft>
              <a:buFont typeface="+mj-lt"/>
              <a:buAutoNum type="arabicPeriod" startAt="4"/>
            </a:pPr>
            <a:r>
              <a:rPr lang="en-US" sz="1600" dirty="0"/>
              <a:t>Narcissistic personality disorder</a:t>
            </a:r>
          </a:p>
          <a:p>
            <a:pPr marL="342900" indent="-342900">
              <a:spcBef>
                <a:spcPts val="300"/>
              </a:spcBef>
              <a:spcAft>
                <a:spcPts val="400"/>
              </a:spcAft>
              <a:buFont typeface="+mj-lt"/>
              <a:buAutoNum type="arabicPeriod" startAt="4"/>
            </a:pPr>
            <a:r>
              <a:rPr lang="en-US" sz="1600" dirty="0"/>
              <a:t>Borderline personality </a:t>
            </a:r>
            <a:r>
              <a:rPr lang="en-US" sz="1600" dirty="0" smtClean="0"/>
              <a:t>disorder</a:t>
            </a:r>
          </a:p>
          <a:p>
            <a:pPr>
              <a:spcBef>
                <a:spcPts val="300"/>
              </a:spcBef>
              <a:spcAft>
                <a:spcPts val="400"/>
              </a:spcAft>
            </a:pPr>
            <a:r>
              <a:rPr lang="en-US" sz="1600" b="1" u="sng" dirty="0">
                <a:solidFill>
                  <a:srgbClr val="6CB255"/>
                </a:solidFill>
              </a:rPr>
              <a:t>Cluster C</a:t>
            </a:r>
          </a:p>
          <a:p>
            <a:pPr marL="342900" indent="-342900">
              <a:spcBef>
                <a:spcPts val="300"/>
              </a:spcBef>
              <a:spcAft>
                <a:spcPts val="400"/>
              </a:spcAft>
              <a:buFont typeface="+mj-lt"/>
              <a:buAutoNum type="arabicPeriod" startAt="8"/>
            </a:pPr>
            <a:r>
              <a:rPr lang="en-US" sz="1600" dirty="0"/>
              <a:t>Avoidant personality disorder</a:t>
            </a:r>
          </a:p>
          <a:p>
            <a:pPr marL="342900" indent="-342900">
              <a:spcBef>
                <a:spcPts val="300"/>
              </a:spcBef>
              <a:spcAft>
                <a:spcPts val="400"/>
              </a:spcAft>
              <a:buFont typeface="+mj-lt"/>
              <a:buAutoNum type="arabicPeriod" startAt="8"/>
            </a:pPr>
            <a:r>
              <a:rPr lang="en-US" sz="1600" dirty="0"/>
              <a:t>Dependent personality disorder</a:t>
            </a:r>
          </a:p>
          <a:p>
            <a:pPr marL="342900" indent="-342900">
              <a:spcBef>
                <a:spcPts val="300"/>
              </a:spcBef>
              <a:spcAft>
                <a:spcPts val="400"/>
              </a:spcAft>
              <a:buFont typeface="+mj-lt"/>
              <a:buAutoNum type="arabicPeriod" startAt="8"/>
            </a:pPr>
            <a:r>
              <a:rPr lang="en-US" sz="1600" dirty="0"/>
              <a:t>Obsessive-compulsive personality </a:t>
            </a:r>
            <a:r>
              <a:rPr lang="en-US" sz="1600" dirty="0" smtClean="0"/>
              <a:t>disorder</a:t>
            </a:r>
            <a:endParaRPr lang="en-US" sz="1600" dirty="0"/>
          </a:p>
        </p:txBody>
      </p:sp>
    </p:spTree>
    <p:extLst>
      <p:ext uri="{BB962C8B-B14F-4D97-AF65-F5344CB8AC3E}">
        <p14:creationId xmlns:p14="http://schemas.microsoft.com/office/powerpoint/2010/main" val="9690488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Borderline personality disorder</a:t>
            </a:r>
            <a:endParaRPr lang="en-US" dirty="0"/>
          </a:p>
        </p:txBody>
      </p:sp>
      <p:sp>
        <p:nvSpPr>
          <p:cNvPr id="4" name="Text Placeholder 3"/>
          <p:cNvSpPr>
            <a:spLocks noGrp="1"/>
          </p:cNvSpPr>
          <p:nvPr>
            <p:ph type="body" sz="quarter" idx="14"/>
          </p:nvPr>
        </p:nvSpPr>
        <p:spPr>
          <a:xfrm>
            <a:off x="457199" y="1150374"/>
            <a:ext cx="8367221" cy="5456903"/>
          </a:xfrm>
        </p:spPr>
        <p:txBody>
          <a:bodyPr>
            <a:normAutofit/>
          </a:bodyPr>
          <a:lstStyle/>
          <a:p>
            <a:pPr>
              <a:spcBef>
                <a:spcPts val="300"/>
              </a:spcBef>
              <a:spcAft>
                <a:spcPts val="400"/>
              </a:spcAft>
            </a:pPr>
            <a:r>
              <a:rPr lang="en-US" sz="1600" dirty="0" smtClean="0"/>
              <a:t>Characterized by instability in interpersonal relationships, self-image, and mood, as well as marked impulsivity.</a:t>
            </a:r>
          </a:p>
          <a:p>
            <a:pPr>
              <a:spcBef>
                <a:spcPts val="300"/>
              </a:spcBef>
              <a:spcAft>
                <a:spcPts val="400"/>
              </a:spcAft>
            </a:pPr>
            <a:r>
              <a:rPr lang="en-US" sz="1600" b="1" u="sng" dirty="0" smtClean="0">
                <a:solidFill>
                  <a:srgbClr val="6CB255"/>
                </a:solidFill>
              </a:rPr>
              <a:t>Symptoms</a:t>
            </a:r>
          </a:p>
          <a:p>
            <a:pPr marL="285750" indent="-285750">
              <a:spcBef>
                <a:spcPts val="300"/>
              </a:spcBef>
              <a:spcAft>
                <a:spcPts val="400"/>
              </a:spcAft>
              <a:buFont typeface="Arial" charset="0"/>
              <a:buChar char="•"/>
            </a:pPr>
            <a:r>
              <a:rPr lang="en-US" sz="1600" dirty="0" smtClean="0"/>
              <a:t>Cannot tolerate the thought of being alone </a:t>
            </a:r>
            <a:r>
              <a:rPr lang="mr-IN" sz="1600" dirty="0" smtClean="0"/>
              <a:t>–</a:t>
            </a:r>
            <a:r>
              <a:rPr lang="en-US" sz="1600" dirty="0" smtClean="0"/>
              <a:t> will make frantic efforts to avoid abandonment or separation.</a:t>
            </a:r>
          </a:p>
          <a:p>
            <a:pPr marL="285750" indent="-285750">
              <a:spcBef>
                <a:spcPts val="300"/>
              </a:spcBef>
              <a:spcAft>
                <a:spcPts val="400"/>
              </a:spcAft>
              <a:buFont typeface="Arial" charset="0"/>
              <a:buChar char="•"/>
            </a:pPr>
            <a:r>
              <a:rPr lang="en-US" sz="1600" dirty="0" smtClean="0"/>
              <a:t>Relationships are intense and unstable.</a:t>
            </a:r>
          </a:p>
          <a:p>
            <a:pPr marL="285750" indent="-285750">
              <a:spcBef>
                <a:spcPts val="300"/>
              </a:spcBef>
              <a:spcAft>
                <a:spcPts val="400"/>
              </a:spcAft>
              <a:buFont typeface="Arial" charset="0"/>
              <a:buChar char="•"/>
            </a:pPr>
            <a:r>
              <a:rPr lang="en-US" sz="1600" dirty="0" smtClean="0"/>
              <a:t>Unstable view of self </a:t>
            </a:r>
            <a:r>
              <a:rPr lang="mr-IN" sz="1600" dirty="0" smtClean="0"/>
              <a:t>–</a:t>
            </a:r>
            <a:r>
              <a:rPr lang="en-US" sz="1600" dirty="0" smtClean="0"/>
              <a:t> might suddenly display a shift in personal attitudes, interests, career plans, and choice of friends.</a:t>
            </a:r>
          </a:p>
          <a:p>
            <a:pPr marL="285750" indent="-285750">
              <a:spcBef>
                <a:spcPts val="300"/>
              </a:spcBef>
              <a:spcAft>
                <a:spcPts val="400"/>
              </a:spcAft>
              <a:buFont typeface="Arial" charset="0"/>
              <a:buChar char="•"/>
            </a:pPr>
            <a:r>
              <a:rPr lang="en-US" sz="1600" dirty="0" smtClean="0"/>
              <a:t>May be highly impulsive and may engage in reckless and self-destructive behaviors.</a:t>
            </a:r>
          </a:p>
          <a:p>
            <a:pPr marL="285750" indent="-285750">
              <a:spcBef>
                <a:spcPts val="300"/>
              </a:spcBef>
              <a:spcAft>
                <a:spcPts val="400"/>
              </a:spcAft>
              <a:buFont typeface="Arial" charset="0"/>
              <a:buChar char="•"/>
            </a:pPr>
            <a:r>
              <a:rPr lang="en-US" sz="1600" dirty="0" smtClean="0"/>
              <a:t>May sometimes show intense and inappropriate anger.</a:t>
            </a:r>
          </a:p>
          <a:p>
            <a:pPr marL="285750" indent="-285750">
              <a:spcBef>
                <a:spcPts val="300"/>
              </a:spcBef>
              <a:spcAft>
                <a:spcPts val="400"/>
              </a:spcAft>
              <a:buFont typeface="Arial" charset="0"/>
              <a:buChar char="•"/>
            </a:pPr>
            <a:r>
              <a:rPr lang="en-US" sz="1600" dirty="0" smtClean="0"/>
              <a:t>Can be moody, sarcastic, bitter and verbally abusive.</a:t>
            </a:r>
          </a:p>
          <a:p>
            <a:pPr>
              <a:spcBef>
                <a:spcPts val="300"/>
              </a:spcBef>
              <a:spcAft>
                <a:spcPts val="400"/>
              </a:spcAft>
            </a:pPr>
            <a:r>
              <a:rPr lang="en-US" sz="1600" b="1" dirty="0" smtClean="0">
                <a:solidFill>
                  <a:srgbClr val="6CB255"/>
                </a:solidFill>
              </a:rPr>
              <a:t>Prevalence</a:t>
            </a:r>
            <a:r>
              <a:rPr lang="en-US" sz="1600" dirty="0" smtClean="0">
                <a:solidFill>
                  <a:srgbClr val="6CB255"/>
                </a:solidFill>
              </a:rPr>
              <a:t> </a:t>
            </a:r>
            <a:r>
              <a:rPr lang="mr-IN" sz="1600" dirty="0" smtClean="0">
                <a:solidFill>
                  <a:srgbClr val="6CB255"/>
                </a:solidFill>
              </a:rPr>
              <a:t>–</a:t>
            </a:r>
            <a:r>
              <a:rPr lang="en-US" sz="1600" dirty="0" smtClean="0">
                <a:solidFill>
                  <a:schemeClr val="tx1"/>
                </a:solidFill>
              </a:rPr>
              <a:t> afflicts 1.4% of the U.S. population.</a:t>
            </a:r>
          </a:p>
          <a:p>
            <a:pPr>
              <a:spcBef>
                <a:spcPts val="300"/>
              </a:spcBef>
              <a:spcAft>
                <a:spcPts val="400"/>
              </a:spcAft>
            </a:pPr>
            <a:r>
              <a:rPr lang="en-US" sz="1600" b="1" dirty="0" smtClean="0">
                <a:solidFill>
                  <a:srgbClr val="6CB255"/>
                </a:solidFill>
              </a:rPr>
              <a:t>Comorbidity</a:t>
            </a:r>
            <a:r>
              <a:rPr lang="en-US" sz="1600" b="1" dirty="0" smtClean="0">
                <a:solidFill>
                  <a:schemeClr val="tx1"/>
                </a:solidFill>
              </a:rPr>
              <a:t> </a:t>
            </a:r>
            <a:r>
              <a:rPr lang="mr-IN" sz="1600" dirty="0" smtClean="0">
                <a:solidFill>
                  <a:schemeClr val="tx1"/>
                </a:solidFill>
              </a:rPr>
              <a:t>–</a:t>
            </a:r>
            <a:r>
              <a:rPr lang="en-US" sz="1600" dirty="0" smtClean="0">
                <a:solidFill>
                  <a:schemeClr val="tx1"/>
                </a:solidFill>
              </a:rPr>
              <a:t> anxiety, mood, and substance use disorders.</a:t>
            </a:r>
          </a:p>
          <a:p>
            <a:pPr>
              <a:spcBef>
                <a:spcPts val="300"/>
              </a:spcBef>
              <a:spcAft>
                <a:spcPts val="400"/>
              </a:spcAft>
            </a:pPr>
            <a:r>
              <a:rPr lang="en-US" sz="1600" b="1" u="sng" dirty="0" smtClean="0">
                <a:solidFill>
                  <a:srgbClr val="6CB255"/>
                </a:solidFill>
              </a:rPr>
              <a:t>Causes</a:t>
            </a:r>
          </a:p>
          <a:p>
            <a:pPr marL="285750" indent="-285750">
              <a:spcBef>
                <a:spcPts val="300"/>
              </a:spcBef>
              <a:spcAft>
                <a:spcPts val="400"/>
              </a:spcAft>
              <a:buFont typeface="Arial" charset="0"/>
              <a:buChar char="•"/>
            </a:pPr>
            <a:r>
              <a:rPr lang="en-US" sz="1600" dirty="0" smtClean="0">
                <a:solidFill>
                  <a:schemeClr val="tx1"/>
                </a:solidFill>
              </a:rPr>
              <a:t>Core personality traits such as impulsivity and emotional instability show a high degree of heritability.</a:t>
            </a:r>
          </a:p>
          <a:p>
            <a:pPr marL="285750" indent="-285750">
              <a:spcBef>
                <a:spcPts val="300"/>
              </a:spcBef>
              <a:spcAft>
                <a:spcPts val="400"/>
              </a:spcAft>
              <a:buFont typeface="Arial" charset="0"/>
              <a:buChar char="•"/>
            </a:pPr>
            <a:r>
              <a:rPr lang="en-US" sz="1600" dirty="0" smtClean="0">
                <a:solidFill>
                  <a:schemeClr val="tx1"/>
                </a:solidFill>
              </a:rPr>
              <a:t>Many individuals report childhood abuse.</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10153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26"/>
            <a:ext cx="8062912" cy="628829"/>
          </a:xfrm>
        </p:spPr>
        <p:txBody>
          <a:bodyPr>
            <a:normAutofit/>
          </a:bodyPr>
          <a:lstStyle/>
          <a:p>
            <a:r>
              <a:rPr lang="en-US" sz="2400" dirty="0" smtClean="0">
                <a:solidFill>
                  <a:srgbClr val="6CB255"/>
                </a:solidFill>
              </a:rPr>
              <a:t>ANTISOCIAL </a:t>
            </a:r>
            <a:r>
              <a:rPr lang="en-US" dirty="0" smtClean="0"/>
              <a:t>PERSONALITY DISORDER</a:t>
            </a:r>
            <a:endParaRPr lang="en-US" sz="2400" dirty="0">
              <a:solidFill>
                <a:srgbClr val="6CB255"/>
              </a:solidFill>
            </a:endParaRPr>
          </a:p>
        </p:txBody>
      </p:sp>
      <p:pic>
        <p:nvPicPr>
          <p:cNvPr id="2" name="Picture Placeholder 1" descr="CNX_Psych_15_10_Riskfacto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55" r="-1055"/>
          <a:stretch>
            <a:fillRect/>
          </a:stretch>
        </p:blipFill>
        <p:spPr>
          <a:xfrm>
            <a:off x="457200" y="1107617"/>
            <a:ext cx="3924491" cy="5332401"/>
          </a:xfrm>
        </p:spPr>
      </p:pic>
      <p:sp>
        <p:nvSpPr>
          <p:cNvPr id="14" name="Text Placeholder 13"/>
          <p:cNvSpPr>
            <a:spLocks noGrp="1"/>
          </p:cNvSpPr>
          <p:nvPr>
            <p:ph type="body" sz="quarter" idx="14"/>
          </p:nvPr>
        </p:nvSpPr>
        <p:spPr>
          <a:xfrm>
            <a:off x="4513005" y="1107617"/>
            <a:ext cx="4454013" cy="5549059"/>
          </a:xfrm>
        </p:spPr>
        <p:txBody>
          <a:bodyPr>
            <a:noAutofit/>
          </a:bodyPr>
          <a:lstStyle/>
          <a:p>
            <a:pPr>
              <a:spcBef>
                <a:spcPts val="300"/>
              </a:spcBef>
              <a:spcAft>
                <a:spcPts val="400"/>
              </a:spcAft>
            </a:pPr>
            <a:r>
              <a:rPr lang="en-US" sz="1600" dirty="0" smtClean="0">
                <a:solidFill>
                  <a:schemeClr val="tx1"/>
                </a:solidFill>
              </a:rPr>
              <a:t>Characterized by complete lack of regard for other people’s rights or feelings.</a:t>
            </a:r>
          </a:p>
          <a:p>
            <a:pPr>
              <a:spcBef>
                <a:spcPts val="300"/>
              </a:spcBef>
              <a:spcAft>
                <a:spcPts val="400"/>
              </a:spcAft>
            </a:pPr>
            <a:r>
              <a:rPr lang="en-US" sz="1600" b="1" u="sng" dirty="0" smtClean="0">
                <a:solidFill>
                  <a:srgbClr val="6CB255"/>
                </a:solidFill>
              </a:rPr>
              <a:t>Symptoms</a:t>
            </a:r>
          </a:p>
          <a:p>
            <a:pPr marL="285750" indent="-285750">
              <a:spcBef>
                <a:spcPts val="300"/>
              </a:spcBef>
              <a:spcAft>
                <a:spcPts val="400"/>
              </a:spcAft>
              <a:buFont typeface="Arial" charset="0"/>
              <a:buChar char="•"/>
            </a:pPr>
            <a:r>
              <a:rPr lang="en-US" sz="1600" dirty="0" smtClean="0">
                <a:solidFill>
                  <a:schemeClr val="tx1"/>
                </a:solidFill>
              </a:rPr>
              <a:t>Repeatedly performing illegal acts.</a:t>
            </a:r>
          </a:p>
          <a:p>
            <a:pPr marL="285750" indent="-285750">
              <a:spcBef>
                <a:spcPts val="300"/>
              </a:spcBef>
              <a:spcAft>
                <a:spcPts val="400"/>
              </a:spcAft>
              <a:buFont typeface="Arial" charset="0"/>
              <a:buChar char="•"/>
            </a:pPr>
            <a:r>
              <a:rPr lang="en-US" sz="1600" dirty="0" smtClean="0">
                <a:solidFill>
                  <a:schemeClr val="tx1"/>
                </a:solidFill>
              </a:rPr>
              <a:t>Lying to or conning others.</a:t>
            </a:r>
          </a:p>
          <a:p>
            <a:pPr marL="285750" indent="-285750">
              <a:spcBef>
                <a:spcPts val="300"/>
              </a:spcBef>
              <a:spcAft>
                <a:spcPts val="400"/>
              </a:spcAft>
              <a:buFont typeface="Arial" charset="0"/>
              <a:buChar char="•"/>
            </a:pPr>
            <a:r>
              <a:rPr lang="en-US" sz="1600" dirty="0" smtClean="0">
                <a:solidFill>
                  <a:schemeClr val="tx1"/>
                </a:solidFill>
              </a:rPr>
              <a:t>Impulsivity and recklessness.</a:t>
            </a:r>
          </a:p>
          <a:p>
            <a:pPr marL="285750" indent="-285750">
              <a:spcBef>
                <a:spcPts val="300"/>
              </a:spcBef>
              <a:spcAft>
                <a:spcPts val="400"/>
              </a:spcAft>
              <a:buFont typeface="Arial" charset="0"/>
              <a:buChar char="•"/>
            </a:pPr>
            <a:r>
              <a:rPr lang="en-US" sz="1600" dirty="0" smtClean="0">
                <a:solidFill>
                  <a:schemeClr val="tx1"/>
                </a:solidFill>
              </a:rPr>
              <a:t>Irritability and aggressiveness.</a:t>
            </a:r>
          </a:p>
          <a:p>
            <a:pPr marL="285750" indent="-285750">
              <a:spcBef>
                <a:spcPts val="300"/>
              </a:spcBef>
              <a:spcAft>
                <a:spcPts val="400"/>
              </a:spcAft>
              <a:buFont typeface="Arial" charset="0"/>
              <a:buChar char="•"/>
            </a:pPr>
            <a:r>
              <a:rPr lang="en-US" sz="1600" dirty="0" smtClean="0">
                <a:solidFill>
                  <a:schemeClr val="tx1"/>
                </a:solidFill>
              </a:rPr>
              <a:t>Failure to act in responsible ways.</a:t>
            </a:r>
          </a:p>
          <a:p>
            <a:pPr marL="285750" indent="-285750">
              <a:spcBef>
                <a:spcPts val="300"/>
              </a:spcBef>
              <a:spcAft>
                <a:spcPts val="400"/>
              </a:spcAft>
              <a:buFont typeface="Arial" charset="0"/>
              <a:buChar char="•"/>
            </a:pPr>
            <a:r>
              <a:rPr lang="en-US" sz="1600" dirty="0" smtClean="0">
                <a:solidFill>
                  <a:schemeClr val="tx1"/>
                </a:solidFill>
              </a:rPr>
              <a:t>Lack of remorse.</a:t>
            </a:r>
          </a:p>
          <a:p>
            <a:pPr marL="285750" indent="-285750">
              <a:spcBef>
                <a:spcPts val="300"/>
              </a:spcBef>
              <a:spcAft>
                <a:spcPts val="400"/>
              </a:spcAft>
              <a:buFont typeface="Arial" charset="0"/>
              <a:buChar char="•"/>
            </a:pPr>
            <a:r>
              <a:rPr lang="en-US" sz="1600" dirty="0" smtClean="0">
                <a:solidFill>
                  <a:schemeClr val="tx1"/>
                </a:solidFill>
              </a:rPr>
              <a:t>Overinflated sense of self.</a:t>
            </a:r>
          </a:p>
          <a:p>
            <a:pPr marL="285750" indent="-285750">
              <a:spcBef>
                <a:spcPts val="300"/>
              </a:spcBef>
              <a:spcAft>
                <a:spcPts val="400"/>
              </a:spcAft>
              <a:buFont typeface="Arial" charset="0"/>
              <a:buChar char="•"/>
            </a:pPr>
            <a:r>
              <a:rPr lang="en-US" sz="1600" dirty="0">
                <a:solidFill>
                  <a:schemeClr val="tx1"/>
                </a:solidFill>
              </a:rPr>
              <a:t>S</a:t>
            </a:r>
            <a:r>
              <a:rPr lang="en-US" sz="1600" dirty="0" smtClean="0">
                <a:solidFill>
                  <a:schemeClr val="tx1"/>
                </a:solidFill>
              </a:rPr>
              <a:t>uperficial charm.</a:t>
            </a:r>
          </a:p>
          <a:p>
            <a:pPr marL="285750" indent="-285750">
              <a:spcBef>
                <a:spcPts val="300"/>
              </a:spcBef>
              <a:spcAft>
                <a:spcPts val="400"/>
              </a:spcAft>
              <a:buFont typeface="Arial" charset="0"/>
              <a:buChar char="•"/>
            </a:pPr>
            <a:r>
              <a:rPr lang="en-US" sz="1600" dirty="0" smtClean="0">
                <a:solidFill>
                  <a:schemeClr val="tx1"/>
                </a:solidFill>
              </a:rPr>
              <a:t>Lack ability to empathize.</a:t>
            </a:r>
          </a:p>
          <a:p>
            <a:pPr>
              <a:spcBef>
                <a:spcPts val="300"/>
              </a:spcBef>
              <a:spcAft>
                <a:spcPts val="400"/>
              </a:spcAft>
            </a:pPr>
            <a:r>
              <a:rPr lang="en-US" sz="1600" dirty="0" smtClean="0">
                <a:solidFill>
                  <a:schemeClr val="tx1"/>
                </a:solidFill>
              </a:rPr>
              <a:t>Diagnosis requires individual to be at least 18 years old.</a:t>
            </a:r>
          </a:p>
          <a:p>
            <a:pPr>
              <a:spcBef>
                <a:spcPts val="300"/>
              </a:spcBef>
              <a:spcAft>
                <a:spcPts val="400"/>
              </a:spcAft>
            </a:pPr>
            <a:r>
              <a:rPr lang="en-US" sz="1600" b="1" u="sng" dirty="0" smtClean="0">
                <a:solidFill>
                  <a:srgbClr val="6CB255"/>
                </a:solidFill>
              </a:rPr>
              <a:t>Prevalence</a:t>
            </a:r>
          </a:p>
          <a:p>
            <a:pPr marL="285750" indent="-285750">
              <a:spcBef>
                <a:spcPts val="300"/>
              </a:spcBef>
              <a:spcAft>
                <a:spcPts val="400"/>
              </a:spcAft>
              <a:buFont typeface="Arial" charset="0"/>
              <a:buChar char="•"/>
            </a:pPr>
            <a:r>
              <a:rPr lang="en-US" sz="1600" dirty="0" smtClean="0">
                <a:solidFill>
                  <a:schemeClr val="tx1"/>
                </a:solidFill>
              </a:rPr>
              <a:t>Observed in 3.6% of the population.</a:t>
            </a:r>
          </a:p>
          <a:p>
            <a:pPr marL="285750" indent="-285750">
              <a:spcBef>
                <a:spcPts val="300"/>
              </a:spcBef>
              <a:spcAft>
                <a:spcPts val="400"/>
              </a:spcAft>
              <a:buFont typeface="Arial" charset="0"/>
              <a:buChar char="•"/>
            </a:pPr>
            <a:r>
              <a:rPr lang="en-US" sz="1600" dirty="0" smtClean="0">
                <a:solidFill>
                  <a:schemeClr val="tx1"/>
                </a:solidFill>
              </a:rPr>
              <a:t>More common in males.</a:t>
            </a: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200" y="6510482"/>
            <a:ext cx="1228227" cy="292388"/>
          </a:xfrm>
          <a:prstGeom prst="rect">
            <a:avLst/>
          </a:prstGeom>
          <a:noFill/>
        </p:spPr>
        <p:txBody>
          <a:bodyPr wrap="square" rtlCol="0">
            <a:spAutoFit/>
          </a:bodyPr>
          <a:lstStyle/>
          <a:p>
            <a:r>
              <a:rPr lang="en-US" sz="1300" dirty="0"/>
              <a:t>Figure 15.19</a:t>
            </a:r>
          </a:p>
        </p:txBody>
      </p:sp>
    </p:spTree>
    <p:extLst>
      <p:ext uri="{BB962C8B-B14F-4D97-AF65-F5344CB8AC3E}">
        <p14:creationId xmlns:p14="http://schemas.microsoft.com/office/powerpoint/2010/main" val="14891210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751709"/>
          </a:xfrm>
        </p:spPr>
        <p:txBody>
          <a:bodyPr>
            <a:normAutofit fontScale="90000"/>
          </a:bodyPr>
          <a:lstStyle/>
          <a:p>
            <a:r>
              <a:rPr lang="en-US" dirty="0"/>
              <a:t>ANTISOCIAL PERSONALITY </a:t>
            </a:r>
            <a:r>
              <a:rPr lang="en-US" dirty="0" smtClean="0"/>
              <a:t>DISORDER</a:t>
            </a:r>
            <a:br>
              <a:rPr lang="en-US" dirty="0" smtClean="0"/>
            </a:br>
            <a:r>
              <a:rPr lang="en-US" dirty="0" smtClean="0">
                <a:latin typeface="+mn-lt"/>
              </a:rPr>
              <a:t>causes</a:t>
            </a:r>
            <a:endParaRPr lang="en-US" dirty="0">
              <a:latin typeface="+mn-lt"/>
            </a:endParaRPr>
          </a:p>
        </p:txBody>
      </p:sp>
      <p:sp>
        <p:nvSpPr>
          <p:cNvPr id="4" name="Text Placeholder 3"/>
          <p:cNvSpPr>
            <a:spLocks noGrp="1"/>
          </p:cNvSpPr>
          <p:nvPr>
            <p:ph type="body" sz="quarter" idx="14"/>
          </p:nvPr>
        </p:nvSpPr>
        <p:spPr>
          <a:xfrm>
            <a:off x="457199" y="1260124"/>
            <a:ext cx="8367221" cy="5391400"/>
          </a:xfrm>
        </p:spPr>
        <p:txBody>
          <a:bodyPr>
            <a:normAutofit/>
          </a:bodyPr>
          <a:lstStyle/>
          <a:p>
            <a:r>
              <a:rPr lang="en-US" sz="1600" b="1" u="sng" dirty="0" smtClean="0">
                <a:solidFill>
                  <a:srgbClr val="6CB255"/>
                </a:solidFill>
              </a:rPr>
              <a:t>Genetics</a:t>
            </a:r>
          </a:p>
          <a:p>
            <a:r>
              <a:rPr lang="en-US" sz="1600" dirty="0" smtClean="0"/>
              <a:t>Personality and temperament dimensions related to this disorder (fearlessness, impulsive </a:t>
            </a:r>
            <a:r>
              <a:rPr lang="en-US" sz="1600" dirty="0" err="1" smtClean="0"/>
              <a:t>antisociality</a:t>
            </a:r>
            <a:r>
              <a:rPr lang="en-US" sz="1600" dirty="0" smtClean="0"/>
              <a:t>, and callousness) have a genetic influence.</a:t>
            </a:r>
          </a:p>
          <a:p>
            <a:r>
              <a:rPr lang="en-US" sz="1600" dirty="0" smtClean="0"/>
              <a:t>Adoption studies suggest antisocial behavior is determined by the interaction of genetic factors and adverse environmental circumstances.</a:t>
            </a:r>
          </a:p>
          <a:p>
            <a:r>
              <a:rPr lang="en-US" sz="1600" b="1" u="sng" dirty="0" smtClean="0">
                <a:solidFill>
                  <a:srgbClr val="6CB255"/>
                </a:solidFill>
              </a:rPr>
              <a:t>Emotional Deficits</a:t>
            </a:r>
          </a:p>
          <a:p>
            <a:r>
              <a:rPr lang="en-US" sz="1600" dirty="0" smtClean="0"/>
              <a:t>Individuals with antisocial personality disorder fail to show fear in response to environment cues that signal punishment, pain, or noxious stimulation.</a:t>
            </a:r>
          </a:p>
          <a:p>
            <a:pPr marL="285750" indent="-285750">
              <a:buFont typeface="Arial" charset="0"/>
              <a:buChar char="•"/>
            </a:pPr>
            <a:r>
              <a:rPr lang="en-US" sz="1600" dirty="0" smtClean="0"/>
              <a:t>Show less skin conductance which may indicate emotional deficits.</a:t>
            </a:r>
          </a:p>
          <a:p>
            <a:r>
              <a:rPr lang="en-US" sz="1600" b="1" u="sng" dirty="0" smtClean="0">
                <a:solidFill>
                  <a:srgbClr val="6CB255"/>
                </a:solidFill>
              </a:rPr>
              <a:t>Brain Anatomy</a:t>
            </a:r>
          </a:p>
          <a:p>
            <a:r>
              <a:rPr lang="en-US" sz="1600" dirty="0" smtClean="0"/>
              <a:t>Research has revealed:</a:t>
            </a:r>
          </a:p>
          <a:p>
            <a:pPr marL="285750" indent="-285750">
              <a:buFont typeface="Arial" charset="0"/>
              <a:buChar char="•"/>
            </a:pPr>
            <a:r>
              <a:rPr lang="en-US" sz="1600" dirty="0"/>
              <a:t>L</a:t>
            </a:r>
            <a:r>
              <a:rPr lang="en-US" sz="1600" dirty="0" smtClean="0"/>
              <a:t>ess activation in brain regions involved in the experience of empathy and feeling concerned for others.</a:t>
            </a:r>
          </a:p>
          <a:p>
            <a:pPr marL="285750" indent="-285750">
              <a:buFont typeface="Arial" charset="0"/>
              <a:buChar char="•"/>
            </a:pPr>
            <a:r>
              <a:rPr lang="en-US" sz="1600" dirty="0" smtClean="0"/>
              <a:t>Greater activation in a brain area involved in self-awareness, cognitive function and interpersonal experience.</a:t>
            </a: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347041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97239" y="1546146"/>
            <a:ext cx="8427181" cy="3040844"/>
          </a:xfrm>
          <a:ln w="76200">
            <a:solidFill>
              <a:srgbClr val="6CB255"/>
            </a:solidFill>
          </a:ln>
        </p:spPr>
        <p:txBody>
          <a:bodyPr>
            <a:normAutofit/>
          </a:bodyPr>
          <a:lstStyle/>
          <a:p>
            <a:pPr algn="ctr"/>
            <a:endParaRPr lang="en-US" b="1" dirty="0" smtClean="0">
              <a:solidFill>
                <a:srgbClr val="6CB255"/>
              </a:solidFill>
            </a:endParaRPr>
          </a:p>
          <a:p>
            <a:pPr algn="ctr"/>
            <a:r>
              <a:rPr lang="en-US" sz="3600" b="1" dirty="0" smtClean="0">
                <a:solidFill>
                  <a:srgbClr val="6CB255"/>
                </a:solidFill>
              </a:rPr>
              <a:t>DISORDERS IN CHILDHOOD</a:t>
            </a:r>
            <a:endParaRPr lang="en-US" sz="3600" b="1" dirty="0">
              <a:solidFill>
                <a:srgbClr val="6CB255"/>
              </a:solidFill>
            </a:endParaRPr>
          </a:p>
          <a:p>
            <a:pPr algn="ctr"/>
            <a:endParaRPr lang="en-US" dirty="0" smtClean="0">
              <a:solidFill>
                <a:srgbClr val="6CB255"/>
              </a:solidFill>
            </a:endParaRPr>
          </a:p>
          <a:p>
            <a:pPr algn="ctr"/>
            <a:r>
              <a:rPr lang="en-US" dirty="0" smtClean="0">
                <a:solidFill>
                  <a:srgbClr val="6CB255"/>
                </a:solidFill>
              </a:rPr>
              <a:t>ATTENTION DEFICIT/HYPERACTIVITY DISORDER (ADHD)</a:t>
            </a:r>
          </a:p>
          <a:p>
            <a:pPr algn="ctr"/>
            <a:r>
              <a:rPr lang="en-US" dirty="0" smtClean="0">
                <a:solidFill>
                  <a:srgbClr val="6CB255"/>
                </a:solidFill>
              </a:rPr>
              <a:t>AUTISM SPECTRUM DISORDER</a:t>
            </a:r>
          </a:p>
          <a:p>
            <a:pPr algn="ctr"/>
            <a:endParaRPr lang="en-US"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6" y="226336"/>
            <a:ext cx="1051734" cy="751709"/>
          </a:xfrm>
          <a:prstGeom prst="rect">
            <a:avLst/>
          </a:prstGeom>
        </p:spPr>
      </p:pic>
    </p:spTree>
    <p:extLst>
      <p:ext uri="{BB962C8B-B14F-4D97-AF65-F5344CB8AC3E}">
        <p14:creationId xmlns:p14="http://schemas.microsoft.com/office/powerpoint/2010/main" val="172905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72189" y="1396244"/>
            <a:ext cx="8352231" cy="4165108"/>
          </a:xfrm>
          <a:ln w="76200">
            <a:solidFill>
              <a:srgbClr val="6CB255"/>
            </a:solidFill>
          </a:ln>
        </p:spPr>
        <p:txBody>
          <a:bodyPr>
            <a:noAutofit/>
          </a:bodyPr>
          <a:lstStyle/>
          <a:p>
            <a:pPr algn="ctr"/>
            <a:endParaRPr lang="en-US" b="1" dirty="0" smtClean="0">
              <a:solidFill>
                <a:srgbClr val="6CB255"/>
              </a:solidFill>
            </a:endParaRPr>
          </a:p>
          <a:p>
            <a:pPr algn="ctr"/>
            <a:r>
              <a:rPr lang="en-US" sz="3600" b="1" dirty="0" smtClean="0">
                <a:solidFill>
                  <a:srgbClr val="6CB255"/>
                </a:solidFill>
              </a:rPr>
              <a:t>DIAGNOSING &amp; CLASSIFYING PSYCHOLOGICAL DISORDERS</a:t>
            </a:r>
          </a:p>
          <a:p>
            <a:pPr algn="ctr"/>
            <a:endParaRPr lang="en-US" dirty="0">
              <a:solidFill>
                <a:srgbClr val="6CB255"/>
              </a:solidFill>
            </a:endParaRPr>
          </a:p>
          <a:p>
            <a:pPr algn="ctr"/>
            <a:r>
              <a:rPr lang="en-US" dirty="0" smtClean="0">
                <a:solidFill>
                  <a:srgbClr val="6CB255"/>
                </a:solidFill>
              </a:rPr>
              <a:t>THE DAGNOSTIC AND STATISTICAL MANUAL OF MENTAL DISORDERS (DSM)</a:t>
            </a:r>
          </a:p>
          <a:p>
            <a:pPr algn="ctr"/>
            <a:r>
              <a:rPr lang="en-US" dirty="0" smtClean="0">
                <a:solidFill>
                  <a:srgbClr val="6CB255"/>
                </a:solidFill>
              </a:rPr>
              <a:t>THE INTERNATIONAL CLASSIFICATION OF DISEASES</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37428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ADHD</a:t>
            </a:r>
            <a:endParaRPr lang="en-US" dirty="0"/>
          </a:p>
        </p:txBody>
      </p:sp>
      <p:sp>
        <p:nvSpPr>
          <p:cNvPr id="4" name="Text Placeholder 3"/>
          <p:cNvSpPr>
            <a:spLocks noGrp="1"/>
          </p:cNvSpPr>
          <p:nvPr>
            <p:ph type="body" sz="quarter" idx="14"/>
          </p:nvPr>
        </p:nvSpPr>
        <p:spPr>
          <a:xfrm>
            <a:off x="457200" y="1018079"/>
            <a:ext cx="8367220" cy="2535535"/>
          </a:xfrm>
        </p:spPr>
        <p:txBody>
          <a:bodyPr>
            <a:noAutofit/>
          </a:bodyPr>
          <a:lstStyle/>
          <a:p>
            <a:pPr>
              <a:spcBef>
                <a:spcPts val="300"/>
              </a:spcBef>
              <a:spcAft>
                <a:spcPts val="400"/>
              </a:spcAft>
            </a:pPr>
            <a:r>
              <a:rPr lang="en-US" sz="1600" dirty="0" smtClean="0"/>
              <a:t>ADHD is a neurodevelopmental disorder.</a:t>
            </a:r>
          </a:p>
          <a:p>
            <a:pPr>
              <a:spcBef>
                <a:spcPts val="300"/>
              </a:spcBef>
              <a:spcAft>
                <a:spcPts val="400"/>
              </a:spcAft>
            </a:pPr>
            <a:r>
              <a:rPr lang="en-US" sz="1600" b="1" dirty="0" smtClean="0"/>
              <a:t>Neurodevelopmental </a:t>
            </a:r>
            <a:r>
              <a:rPr lang="en-US" sz="1600" b="1" dirty="0"/>
              <a:t>disorders </a:t>
            </a:r>
            <a:r>
              <a:rPr lang="mr-IN" sz="1600" dirty="0"/>
              <a:t>–</a:t>
            </a:r>
            <a:r>
              <a:rPr lang="en-US" sz="1600" dirty="0"/>
              <a:t> involve developmental problems in personal, social, academic, and intellectual functioning</a:t>
            </a:r>
            <a:r>
              <a:rPr lang="en-US" sz="1600" dirty="0" smtClean="0"/>
              <a:t>.</a:t>
            </a:r>
            <a:endParaRPr lang="en-US" sz="1600" dirty="0" smtClean="0">
              <a:solidFill>
                <a:schemeClr val="tx1"/>
              </a:solidFill>
            </a:endParaRPr>
          </a:p>
          <a:p>
            <a:pPr>
              <a:spcBef>
                <a:spcPts val="300"/>
              </a:spcBef>
              <a:spcAft>
                <a:spcPts val="400"/>
              </a:spcAft>
            </a:pPr>
            <a:r>
              <a:rPr lang="en-US" sz="1600" b="1" dirty="0" smtClean="0">
                <a:solidFill>
                  <a:schemeClr val="tx1"/>
                </a:solidFill>
              </a:rPr>
              <a:t>ADHD </a:t>
            </a:r>
            <a:r>
              <a:rPr lang="en-US" sz="1600" dirty="0" smtClean="0">
                <a:solidFill>
                  <a:schemeClr val="tx1"/>
                </a:solidFill>
              </a:rPr>
              <a:t>- constant pattern of inattention and/or hyperactive and impulsive behavior that interferes with normal functioning.</a:t>
            </a:r>
          </a:p>
          <a:p>
            <a:pPr>
              <a:spcBef>
                <a:spcPts val="300"/>
              </a:spcBef>
              <a:spcAft>
                <a:spcPts val="400"/>
              </a:spcAft>
            </a:pPr>
            <a:r>
              <a:rPr lang="en-US" sz="1600" b="1" u="sng" dirty="0" smtClean="0">
                <a:solidFill>
                  <a:srgbClr val="6CB255"/>
                </a:solidFill>
              </a:rPr>
              <a:t>Symptoms</a:t>
            </a:r>
            <a:endParaRPr lang="en-US" sz="1600" dirty="0" smtClean="0"/>
          </a:p>
          <a:p>
            <a:pPr>
              <a:spcBef>
                <a:spcPts val="300"/>
              </a:spcBef>
              <a:spcAft>
                <a:spcPts val="400"/>
              </a:spcAft>
            </a:pPr>
            <a:endParaRPr lang="en-US" sz="1600" dirty="0" smtClean="0"/>
          </a:p>
          <a:p>
            <a:pPr>
              <a:spcBef>
                <a:spcPts val="300"/>
              </a:spcBef>
              <a:spcAft>
                <a:spcPts val="400"/>
              </a:spcAft>
            </a:pPr>
            <a:endParaRPr lang="en-US" sz="16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6" y="226336"/>
            <a:ext cx="1051734" cy="751709"/>
          </a:xfrm>
          <a:prstGeom prst="rect">
            <a:avLst/>
          </a:prstGeom>
        </p:spPr>
      </p:pic>
      <p:sp>
        <p:nvSpPr>
          <p:cNvPr id="6" name="TextBox 5"/>
          <p:cNvSpPr txBox="1"/>
          <p:nvPr/>
        </p:nvSpPr>
        <p:spPr>
          <a:xfrm>
            <a:off x="457198" y="4852666"/>
            <a:ext cx="8495071" cy="1826141"/>
          </a:xfrm>
          <a:prstGeom prst="rect">
            <a:avLst/>
          </a:prstGeom>
          <a:noFill/>
        </p:spPr>
        <p:txBody>
          <a:bodyPr wrap="square" rtlCol="0">
            <a:spAutoFit/>
          </a:bodyPr>
          <a:lstStyle/>
          <a:p>
            <a:pPr>
              <a:spcBef>
                <a:spcPts val="200"/>
              </a:spcBef>
              <a:spcAft>
                <a:spcPts val="300"/>
              </a:spcAft>
              <a:buClr>
                <a:srgbClr val="6CB255"/>
              </a:buClr>
            </a:pPr>
            <a:r>
              <a:rPr lang="en-US" sz="1600" b="1" u="sng" dirty="0">
                <a:solidFill>
                  <a:srgbClr val="6CB255"/>
                </a:solidFill>
              </a:rPr>
              <a:t>Prevalence</a:t>
            </a:r>
          </a:p>
          <a:p>
            <a:pPr marL="285750" indent="-285750">
              <a:spcBef>
                <a:spcPts val="200"/>
              </a:spcBef>
              <a:spcAft>
                <a:spcPts val="300"/>
              </a:spcAft>
              <a:buClr>
                <a:srgbClr val="6CB255"/>
              </a:buClr>
              <a:buFont typeface="Arial" charset="0"/>
              <a:buChar char="•"/>
            </a:pPr>
            <a:r>
              <a:rPr lang="en-US" sz="1600" dirty="0"/>
              <a:t>Occurs in about 5% of children.</a:t>
            </a:r>
          </a:p>
          <a:p>
            <a:pPr marL="285750" indent="-285750">
              <a:spcBef>
                <a:spcPts val="200"/>
              </a:spcBef>
              <a:spcAft>
                <a:spcPts val="300"/>
              </a:spcAft>
              <a:buClr>
                <a:srgbClr val="6CB255"/>
              </a:buClr>
              <a:buFont typeface="Arial" charset="0"/>
              <a:buChar char="•"/>
            </a:pPr>
            <a:r>
              <a:rPr lang="en-US" sz="1600" dirty="0"/>
              <a:t>Boys are 3 times more likely to have ADHD than girls</a:t>
            </a:r>
            <a:r>
              <a:rPr lang="en-US" sz="1600" dirty="0" smtClean="0"/>
              <a:t>.</a:t>
            </a:r>
          </a:p>
          <a:p>
            <a:pPr>
              <a:spcBef>
                <a:spcPts val="200"/>
              </a:spcBef>
              <a:spcAft>
                <a:spcPts val="300"/>
              </a:spcAft>
              <a:buClr>
                <a:srgbClr val="6CB255"/>
              </a:buClr>
            </a:pPr>
            <a:r>
              <a:rPr lang="en-US" sz="1600" b="1" u="sng" dirty="0">
                <a:solidFill>
                  <a:srgbClr val="6CB255"/>
                </a:solidFill>
              </a:rPr>
              <a:t>Life Problems</a:t>
            </a:r>
          </a:p>
          <a:p>
            <a:pPr marL="285750" indent="-285750">
              <a:spcBef>
                <a:spcPts val="200"/>
              </a:spcBef>
              <a:spcAft>
                <a:spcPts val="300"/>
              </a:spcAft>
              <a:buClr>
                <a:srgbClr val="6CB255"/>
              </a:buClr>
              <a:buFont typeface="Arial" charset="0"/>
              <a:buChar char="•"/>
            </a:pPr>
            <a:r>
              <a:rPr lang="en-US" sz="1600" dirty="0"/>
              <a:t>Low educational attainment, low socioeconomic status, unemployment, low wages, substance abuse problems, and relationship problems. </a:t>
            </a:r>
          </a:p>
        </p:txBody>
      </p:sp>
      <p:sp>
        <p:nvSpPr>
          <p:cNvPr id="7" name="TextBox 6"/>
          <p:cNvSpPr txBox="1"/>
          <p:nvPr/>
        </p:nvSpPr>
        <p:spPr>
          <a:xfrm>
            <a:off x="457199" y="2820760"/>
            <a:ext cx="8495071" cy="2768578"/>
          </a:xfrm>
          <a:prstGeom prst="rect">
            <a:avLst/>
          </a:prstGeom>
          <a:noFill/>
        </p:spPr>
        <p:txBody>
          <a:bodyPr wrap="square" numCol="2" rtlCol="0">
            <a:spAutoFit/>
          </a:bodyPr>
          <a:lstStyle/>
          <a:p>
            <a:pPr>
              <a:spcBef>
                <a:spcPts val="300"/>
              </a:spcBef>
              <a:spcAft>
                <a:spcPts val="400"/>
              </a:spcAft>
              <a:buClr>
                <a:srgbClr val="6CB255"/>
              </a:buClr>
            </a:pPr>
            <a:r>
              <a:rPr lang="en-US" sz="1600" b="1" dirty="0"/>
              <a:t>Inattention:</a:t>
            </a:r>
          </a:p>
          <a:p>
            <a:pPr marL="285750" indent="-285750">
              <a:spcBef>
                <a:spcPts val="300"/>
              </a:spcBef>
              <a:spcAft>
                <a:spcPts val="400"/>
              </a:spcAft>
              <a:buClr>
                <a:srgbClr val="6CB255"/>
              </a:buClr>
              <a:buFont typeface="Arial" charset="0"/>
              <a:buChar char="•"/>
            </a:pPr>
            <a:r>
              <a:rPr lang="en-US" sz="1600" dirty="0"/>
              <a:t>Difficulty sustaining attention.</a:t>
            </a:r>
          </a:p>
          <a:p>
            <a:pPr marL="285750" indent="-285750">
              <a:spcBef>
                <a:spcPts val="300"/>
              </a:spcBef>
              <a:spcAft>
                <a:spcPts val="400"/>
              </a:spcAft>
              <a:buClr>
                <a:srgbClr val="6CB255"/>
              </a:buClr>
              <a:buFont typeface="Arial" charset="0"/>
              <a:buChar char="•"/>
            </a:pPr>
            <a:r>
              <a:rPr lang="en-US" sz="1600" dirty="0"/>
              <a:t>Failure to follow instructions.</a:t>
            </a:r>
          </a:p>
          <a:p>
            <a:pPr marL="285750" indent="-285750">
              <a:spcBef>
                <a:spcPts val="300"/>
              </a:spcBef>
              <a:spcAft>
                <a:spcPts val="400"/>
              </a:spcAft>
              <a:buClr>
                <a:srgbClr val="6CB255"/>
              </a:buClr>
              <a:buFont typeface="Arial" charset="0"/>
              <a:buChar char="•"/>
            </a:pPr>
            <a:r>
              <a:rPr lang="en-US" sz="1600" dirty="0"/>
              <a:t>Disorganization.</a:t>
            </a:r>
          </a:p>
          <a:p>
            <a:pPr marL="285750" indent="-285750">
              <a:spcBef>
                <a:spcPts val="300"/>
              </a:spcBef>
              <a:spcAft>
                <a:spcPts val="400"/>
              </a:spcAft>
              <a:buClr>
                <a:srgbClr val="6CB255"/>
              </a:buClr>
              <a:buFont typeface="Arial" charset="0"/>
              <a:buChar char="•"/>
            </a:pPr>
            <a:r>
              <a:rPr lang="en-US" sz="1600" dirty="0"/>
              <a:t>Lack of attention to detail.</a:t>
            </a:r>
          </a:p>
          <a:p>
            <a:pPr marL="285750" indent="-285750">
              <a:spcBef>
                <a:spcPts val="300"/>
              </a:spcBef>
              <a:spcAft>
                <a:spcPts val="400"/>
              </a:spcAft>
              <a:buClr>
                <a:srgbClr val="6CB255"/>
              </a:buClr>
              <a:buFont typeface="Arial" charset="0"/>
              <a:buChar char="•"/>
            </a:pPr>
            <a:r>
              <a:rPr lang="en-US" sz="1600" dirty="0"/>
              <a:t>Easily distracted and forgetful</a:t>
            </a:r>
            <a:r>
              <a:rPr lang="en-US" sz="1600" dirty="0" smtClean="0"/>
              <a:t>.</a:t>
            </a:r>
          </a:p>
          <a:p>
            <a:pPr marL="285750" indent="-285750">
              <a:spcBef>
                <a:spcPts val="300"/>
              </a:spcBef>
              <a:spcAft>
                <a:spcPts val="400"/>
              </a:spcAft>
              <a:buClr>
                <a:srgbClr val="6CB255"/>
              </a:buClr>
              <a:buFont typeface="Arial" charset="0"/>
              <a:buChar char="•"/>
            </a:pPr>
            <a:endParaRPr lang="en-US" sz="1600" dirty="0" smtClean="0"/>
          </a:p>
          <a:p>
            <a:pPr marL="285750" indent="-285750">
              <a:spcBef>
                <a:spcPts val="300"/>
              </a:spcBef>
              <a:spcAft>
                <a:spcPts val="400"/>
              </a:spcAft>
              <a:buClr>
                <a:srgbClr val="6CB255"/>
              </a:buClr>
              <a:buFont typeface="Arial" charset="0"/>
              <a:buChar char="•"/>
            </a:pPr>
            <a:endParaRPr lang="en-US" sz="1600" dirty="0" smtClean="0"/>
          </a:p>
          <a:p>
            <a:pPr>
              <a:spcBef>
                <a:spcPts val="300"/>
              </a:spcBef>
              <a:spcAft>
                <a:spcPts val="400"/>
              </a:spcAft>
              <a:buClr>
                <a:srgbClr val="6CB255"/>
              </a:buClr>
            </a:pPr>
            <a:r>
              <a:rPr lang="en-US" sz="1600" b="1" dirty="0" smtClean="0"/>
              <a:t>Hyperactivity:</a:t>
            </a:r>
          </a:p>
          <a:p>
            <a:pPr marL="285750" indent="-285750">
              <a:spcBef>
                <a:spcPts val="300"/>
              </a:spcBef>
              <a:spcAft>
                <a:spcPts val="400"/>
              </a:spcAft>
              <a:buClr>
                <a:srgbClr val="6CB255"/>
              </a:buClr>
              <a:buFont typeface="Arial" charset="0"/>
              <a:buChar char="•"/>
            </a:pPr>
            <a:r>
              <a:rPr lang="en-US" sz="1600" dirty="0" smtClean="0"/>
              <a:t>Excessive movement.</a:t>
            </a:r>
          </a:p>
          <a:p>
            <a:pPr marL="285750" indent="-285750">
              <a:spcBef>
                <a:spcPts val="300"/>
              </a:spcBef>
              <a:spcAft>
                <a:spcPts val="400"/>
              </a:spcAft>
              <a:buClr>
                <a:srgbClr val="6CB255"/>
              </a:buClr>
              <a:buFont typeface="Arial" charset="0"/>
              <a:buChar char="•"/>
            </a:pPr>
            <a:r>
              <a:rPr lang="en-US" sz="1600" dirty="0" smtClean="0"/>
              <a:t>Interrupting and intruding on others.</a:t>
            </a:r>
          </a:p>
          <a:p>
            <a:pPr marL="285750" indent="-285750">
              <a:spcBef>
                <a:spcPts val="300"/>
              </a:spcBef>
              <a:spcAft>
                <a:spcPts val="400"/>
              </a:spcAft>
              <a:buClr>
                <a:srgbClr val="6CB255"/>
              </a:buClr>
              <a:buFont typeface="Arial" charset="0"/>
              <a:buChar char="•"/>
            </a:pPr>
            <a:r>
              <a:rPr lang="en-US" sz="1600" dirty="0" smtClean="0"/>
              <a:t>Blurting out responses before questions have been completed.</a:t>
            </a:r>
          </a:p>
          <a:p>
            <a:pPr marL="285750" indent="-285750">
              <a:spcBef>
                <a:spcPts val="300"/>
              </a:spcBef>
              <a:spcAft>
                <a:spcPts val="400"/>
              </a:spcAft>
              <a:buClr>
                <a:srgbClr val="6CB255"/>
              </a:buClr>
              <a:buFont typeface="Arial" charset="0"/>
              <a:buChar char="•"/>
            </a:pPr>
            <a:r>
              <a:rPr lang="en-US" sz="1600" dirty="0" smtClean="0"/>
              <a:t>Difficulty waiting ones turn.</a:t>
            </a:r>
          </a:p>
          <a:p>
            <a:pPr marL="285750" indent="-285750">
              <a:spcBef>
                <a:spcPts val="300"/>
              </a:spcBef>
              <a:spcAft>
                <a:spcPts val="400"/>
              </a:spcAft>
              <a:buClr>
                <a:srgbClr val="6CB255"/>
              </a:buClr>
              <a:buFont typeface="Arial" charset="0"/>
              <a:buChar char="•"/>
            </a:pPr>
            <a:endParaRPr lang="en-US" sz="1600" dirty="0" smtClean="0"/>
          </a:p>
        </p:txBody>
      </p:sp>
    </p:spTree>
    <p:extLst>
      <p:ext uri="{BB962C8B-B14F-4D97-AF65-F5344CB8AC3E}">
        <p14:creationId xmlns:p14="http://schemas.microsoft.com/office/powerpoint/2010/main" val="4459397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751709"/>
          </a:xfrm>
        </p:spPr>
        <p:txBody>
          <a:bodyPr>
            <a:normAutofit fontScale="90000"/>
          </a:bodyPr>
          <a:lstStyle/>
          <a:p>
            <a:r>
              <a:rPr lang="en-US" dirty="0" smtClean="0"/>
              <a:t>ADHD</a:t>
            </a:r>
            <a:br>
              <a:rPr lang="en-US" dirty="0" smtClean="0"/>
            </a:br>
            <a:r>
              <a:rPr lang="en-US" dirty="0" smtClean="0">
                <a:latin typeface="+mn-lt"/>
              </a:rPr>
              <a:t>causes</a:t>
            </a:r>
            <a:endParaRPr lang="en-US" dirty="0">
              <a:latin typeface="+mn-lt"/>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6" y="226336"/>
            <a:ext cx="1051734" cy="751709"/>
          </a:xfrm>
          <a:prstGeom prst="rect">
            <a:avLst/>
          </a:prstGeom>
        </p:spPr>
      </p:pic>
      <p:sp>
        <p:nvSpPr>
          <p:cNvPr id="6" name="Text Placeholder 5"/>
          <p:cNvSpPr>
            <a:spLocks noGrp="1"/>
          </p:cNvSpPr>
          <p:nvPr>
            <p:ph type="body" sz="quarter" idx="14"/>
          </p:nvPr>
        </p:nvSpPr>
        <p:spPr>
          <a:xfrm>
            <a:off x="457200" y="1120876"/>
            <a:ext cx="8367220" cy="5737123"/>
          </a:xfrm>
        </p:spPr>
        <p:txBody>
          <a:bodyPr>
            <a:normAutofit/>
          </a:bodyPr>
          <a:lstStyle/>
          <a:p>
            <a:r>
              <a:rPr lang="en-US" sz="1600" b="1" u="sng" dirty="0" smtClean="0">
                <a:solidFill>
                  <a:srgbClr val="6CB255"/>
                </a:solidFill>
              </a:rPr>
              <a:t>Genetics</a:t>
            </a:r>
          </a:p>
          <a:p>
            <a:r>
              <a:rPr lang="en-US" sz="1600" dirty="0" smtClean="0">
                <a:solidFill>
                  <a:schemeClr val="tx1"/>
                </a:solidFill>
              </a:rPr>
              <a:t>Inattention </a:t>
            </a:r>
            <a:r>
              <a:rPr lang="mr-IN" sz="1600" dirty="0" smtClean="0">
                <a:solidFill>
                  <a:schemeClr val="tx1"/>
                </a:solidFill>
              </a:rPr>
              <a:t>–</a:t>
            </a:r>
            <a:r>
              <a:rPr lang="en-US" sz="1600" dirty="0" smtClean="0">
                <a:solidFill>
                  <a:schemeClr val="tx1"/>
                </a:solidFill>
              </a:rPr>
              <a:t> 71% heritable.</a:t>
            </a:r>
          </a:p>
          <a:p>
            <a:r>
              <a:rPr lang="en-US" sz="1600" dirty="0" smtClean="0">
                <a:solidFill>
                  <a:schemeClr val="tx1"/>
                </a:solidFill>
              </a:rPr>
              <a:t>Hyperactivity </a:t>
            </a:r>
            <a:r>
              <a:rPr lang="mr-IN" sz="1600" dirty="0" smtClean="0">
                <a:solidFill>
                  <a:schemeClr val="tx1"/>
                </a:solidFill>
              </a:rPr>
              <a:t>–</a:t>
            </a:r>
            <a:r>
              <a:rPr lang="en-US" sz="1600" dirty="0" smtClean="0">
                <a:solidFill>
                  <a:schemeClr val="tx1"/>
                </a:solidFill>
              </a:rPr>
              <a:t> 73% heritable.</a:t>
            </a:r>
          </a:p>
          <a:p>
            <a:r>
              <a:rPr lang="en-US" sz="1600" b="1" u="sng" dirty="0" smtClean="0">
                <a:solidFill>
                  <a:srgbClr val="6CB255"/>
                </a:solidFill>
              </a:rPr>
              <a:t>Neurotransmitters</a:t>
            </a:r>
          </a:p>
          <a:p>
            <a:r>
              <a:rPr lang="en-US" sz="1600" b="1" dirty="0" smtClean="0">
                <a:solidFill>
                  <a:schemeClr val="tx1"/>
                </a:solidFill>
              </a:rPr>
              <a:t>Dopamine:</a:t>
            </a:r>
          </a:p>
          <a:p>
            <a:pPr marL="285750" indent="-285750">
              <a:buFont typeface="Arial" charset="0"/>
              <a:buChar char="•"/>
            </a:pPr>
            <a:r>
              <a:rPr lang="en-US" sz="1600" dirty="0" smtClean="0">
                <a:solidFill>
                  <a:schemeClr val="tx1"/>
                </a:solidFill>
              </a:rPr>
              <a:t>Genes involved are thought to include at least two that are important in the regulation of dopamine.</a:t>
            </a:r>
          </a:p>
          <a:p>
            <a:pPr marL="285750" indent="-285750">
              <a:buFont typeface="Arial" charset="0"/>
              <a:buChar char="•"/>
            </a:pPr>
            <a:r>
              <a:rPr lang="en-US" sz="1600" dirty="0" smtClean="0">
                <a:solidFill>
                  <a:schemeClr val="tx1"/>
                </a:solidFill>
              </a:rPr>
              <a:t>Individuals with ADHD show less dopamine activity in key brain regions (especially those associated with motivation and reward.</a:t>
            </a:r>
          </a:p>
          <a:p>
            <a:pPr marL="285750" indent="-285750">
              <a:buFont typeface="Arial" charset="0"/>
              <a:buChar char="•"/>
            </a:pPr>
            <a:r>
              <a:rPr lang="en-US" sz="1600" dirty="0" smtClean="0">
                <a:solidFill>
                  <a:schemeClr val="tx1"/>
                </a:solidFill>
              </a:rPr>
              <a:t>Medications have stimulant qualities and elevate dopamine activity.</a:t>
            </a:r>
          </a:p>
          <a:p>
            <a:r>
              <a:rPr lang="en-US" sz="1600" b="1" u="sng" dirty="0" smtClean="0">
                <a:solidFill>
                  <a:srgbClr val="6CB255"/>
                </a:solidFill>
              </a:rPr>
              <a:t>Brain Anatomy</a:t>
            </a:r>
          </a:p>
          <a:p>
            <a:pPr marL="285750" indent="-285750">
              <a:buFont typeface="Arial" charset="0"/>
              <a:buChar char="•"/>
            </a:pPr>
            <a:r>
              <a:rPr lang="en-US" sz="1600" dirty="0" smtClean="0">
                <a:solidFill>
                  <a:schemeClr val="tx1"/>
                </a:solidFill>
              </a:rPr>
              <a:t>Studies show smaller frontal lobe volume and less activation when performing mental tasks. </a:t>
            </a:r>
          </a:p>
          <a:p>
            <a:pPr marL="285750" indent="-285750">
              <a:buFont typeface="Arial" charset="0"/>
              <a:buChar char="•"/>
            </a:pPr>
            <a:r>
              <a:rPr lang="en-US" sz="1600" dirty="0" smtClean="0">
                <a:solidFill>
                  <a:schemeClr val="tx1"/>
                </a:solidFill>
              </a:rPr>
              <a:t>Frontal lobe inhibits behavior </a:t>
            </a:r>
            <a:r>
              <a:rPr lang="mr-IN" sz="1600" dirty="0" smtClean="0">
                <a:solidFill>
                  <a:schemeClr val="tx1"/>
                </a:solidFill>
              </a:rPr>
              <a:t>–</a:t>
            </a:r>
            <a:r>
              <a:rPr lang="en-US" sz="1600" dirty="0" smtClean="0">
                <a:solidFill>
                  <a:schemeClr val="tx1"/>
                </a:solidFill>
              </a:rPr>
              <a:t> may explain hyperactive, uncontrolled behavior of ADHD.</a:t>
            </a:r>
          </a:p>
        </p:txBody>
      </p:sp>
    </p:spTree>
    <p:extLst>
      <p:ext uri="{BB962C8B-B14F-4D97-AF65-F5344CB8AC3E}">
        <p14:creationId xmlns:p14="http://schemas.microsoft.com/office/powerpoint/2010/main" val="1949874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AuTism</a:t>
            </a:r>
            <a:r>
              <a:rPr lang="en-US" dirty="0" smtClean="0"/>
              <a:t> Spectrum Disorder</a:t>
            </a:r>
            <a:endParaRPr lang="en-US" dirty="0"/>
          </a:p>
        </p:txBody>
      </p:sp>
      <p:sp>
        <p:nvSpPr>
          <p:cNvPr id="4" name="Text Placeholder 3"/>
          <p:cNvSpPr>
            <a:spLocks noGrp="1"/>
          </p:cNvSpPr>
          <p:nvPr>
            <p:ph type="body" sz="quarter" idx="14"/>
          </p:nvPr>
        </p:nvSpPr>
        <p:spPr>
          <a:xfrm>
            <a:off x="457199" y="978045"/>
            <a:ext cx="8495071" cy="5879955"/>
          </a:xfrm>
        </p:spPr>
        <p:txBody>
          <a:bodyPr>
            <a:normAutofit/>
          </a:bodyPr>
          <a:lstStyle/>
          <a:p>
            <a:pPr>
              <a:spcBef>
                <a:spcPts val="300"/>
              </a:spcBef>
              <a:spcAft>
                <a:spcPts val="400"/>
              </a:spcAft>
            </a:pPr>
            <a:r>
              <a:rPr lang="en-US" sz="1600" b="1" u="sng" dirty="0" smtClean="0">
                <a:solidFill>
                  <a:srgbClr val="6CB255"/>
                </a:solidFill>
              </a:rPr>
              <a:t>Symptoms</a:t>
            </a:r>
          </a:p>
          <a:p>
            <a:pPr marL="285750" indent="-285750">
              <a:spcBef>
                <a:spcPts val="300"/>
              </a:spcBef>
              <a:spcAft>
                <a:spcPts val="400"/>
              </a:spcAft>
              <a:buFont typeface="Arial" charset="0"/>
              <a:buChar char="•"/>
            </a:pPr>
            <a:r>
              <a:rPr lang="en-US" sz="1600" b="1" dirty="0" smtClean="0"/>
              <a:t>Deficits in social interaction </a:t>
            </a:r>
            <a:r>
              <a:rPr lang="en-US" sz="1600" dirty="0" smtClean="0"/>
              <a:t>(e.g., do not make eye contact, turn head away when spoken to, prefer playing alone).</a:t>
            </a:r>
          </a:p>
          <a:p>
            <a:pPr marL="285750" indent="-285750">
              <a:spcBef>
                <a:spcPts val="300"/>
              </a:spcBef>
              <a:spcAft>
                <a:spcPts val="400"/>
              </a:spcAft>
              <a:buFont typeface="Arial" charset="0"/>
              <a:buChar char="•"/>
            </a:pPr>
            <a:r>
              <a:rPr lang="en-US" sz="1600" b="1" dirty="0" smtClean="0"/>
              <a:t>Deficits in communication </a:t>
            </a:r>
            <a:r>
              <a:rPr lang="en-US" sz="1600" dirty="0" smtClean="0"/>
              <a:t>(e.g., one word responses, difficulty maintaining conversation, echoed speech, and problems using and understanding nonverbal cues).</a:t>
            </a:r>
          </a:p>
          <a:p>
            <a:pPr marL="285750" indent="-285750">
              <a:spcBef>
                <a:spcPts val="300"/>
              </a:spcBef>
              <a:spcAft>
                <a:spcPts val="400"/>
              </a:spcAft>
              <a:buFont typeface="Arial" charset="0"/>
              <a:buChar char="•"/>
            </a:pPr>
            <a:r>
              <a:rPr lang="en-US" sz="1600" b="1" dirty="0" smtClean="0"/>
              <a:t>Repetitive patterns of behavior or interests.</a:t>
            </a:r>
            <a:endParaRPr lang="en-US" sz="1600" b="1" dirty="0"/>
          </a:p>
          <a:p>
            <a:pPr>
              <a:spcBef>
                <a:spcPts val="300"/>
              </a:spcBef>
              <a:spcAft>
                <a:spcPts val="400"/>
              </a:spcAft>
            </a:pPr>
            <a:r>
              <a:rPr lang="en-US" sz="1600" b="1" u="sng" dirty="0" smtClean="0">
                <a:solidFill>
                  <a:srgbClr val="6CB255"/>
                </a:solidFill>
              </a:rPr>
              <a:t>Prevalence</a:t>
            </a:r>
          </a:p>
          <a:p>
            <a:pPr marL="285750" indent="-285750">
              <a:spcBef>
                <a:spcPts val="300"/>
              </a:spcBef>
              <a:spcAft>
                <a:spcPts val="400"/>
              </a:spcAft>
              <a:buFont typeface="Arial" charset="0"/>
              <a:buChar char="•"/>
            </a:pPr>
            <a:r>
              <a:rPr lang="en-US" sz="1600" dirty="0" smtClean="0"/>
              <a:t>Affects approximately 1 in 88 children in the U.S.</a:t>
            </a:r>
          </a:p>
          <a:p>
            <a:pPr marL="285750" indent="-285750">
              <a:spcBef>
                <a:spcPts val="300"/>
              </a:spcBef>
              <a:spcAft>
                <a:spcPts val="400"/>
              </a:spcAft>
              <a:buFont typeface="Arial" charset="0"/>
              <a:buChar char="•"/>
            </a:pPr>
            <a:r>
              <a:rPr lang="en-US" sz="1600" dirty="0" smtClean="0"/>
              <a:t>5 times more common in boys.</a:t>
            </a:r>
            <a:endParaRPr lang="en-US" sz="1600" dirty="0"/>
          </a:p>
          <a:p>
            <a:pPr>
              <a:spcBef>
                <a:spcPts val="300"/>
              </a:spcBef>
              <a:spcAft>
                <a:spcPts val="400"/>
              </a:spcAft>
            </a:pPr>
            <a:r>
              <a:rPr lang="en-US" sz="1600" b="1" u="sng" dirty="0" smtClean="0">
                <a:solidFill>
                  <a:srgbClr val="6CB255"/>
                </a:solidFill>
              </a:rPr>
              <a:t>Causes</a:t>
            </a:r>
          </a:p>
          <a:p>
            <a:pPr>
              <a:spcBef>
                <a:spcPts val="300"/>
              </a:spcBef>
              <a:spcAft>
                <a:spcPts val="400"/>
              </a:spcAft>
            </a:pPr>
            <a:r>
              <a:rPr lang="en-US" sz="1600" b="1" dirty="0" smtClean="0">
                <a:solidFill>
                  <a:srgbClr val="6CB255"/>
                </a:solidFill>
              </a:rPr>
              <a:t>Genetics:</a:t>
            </a:r>
          </a:p>
          <a:p>
            <a:pPr marL="285750" indent="-285750">
              <a:spcBef>
                <a:spcPts val="300"/>
              </a:spcBef>
              <a:spcAft>
                <a:spcPts val="400"/>
              </a:spcAft>
              <a:buFont typeface="Arial" charset="0"/>
              <a:buChar char="•"/>
            </a:pPr>
            <a:r>
              <a:rPr lang="en-US" sz="1600" dirty="0" smtClean="0">
                <a:solidFill>
                  <a:schemeClr val="tx1"/>
                </a:solidFill>
              </a:rPr>
              <a:t>Identical twins </a:t>
            </a:r>
            <a:r>
              <a:rPr lang="mr-IN" sz="1600" dirty="0" smtClean="0">
                <a:solidFill>
                  <a:schemeClr val="tx1"/>
                </a:solidFill>
              </a:rPr>
              <a:t>–</a:t>
            </a:r>
            <a:r>
              <a:rPr lang="en-US" sz="1600" dirty="0" smtClean="0">
                <a:solidFill>
                  <a:schemeClr val="tx1"/>
                </a:solidFill>
              </a:rPr>
              <a:t> 60%-90% concordance rates.</a:t>
            </a:r>
          </a:p>
          <a:p>
            <a:pPr marL="285750" indent="-285750">
              <a:spcBef>
                <a:spcPts val="300"/>
              </a:spcBef>
              <a:spcAft>
                <a:spcPts val="400"/>
              </a:spcAft>
              <a:buFont typeface="Arial" charset="0"/>
              <a:buChar char="•"/>
            </a:pPr>
            <a:r>
              <a:rPr lang="en-US" sz="1600" dirty="0" smtClean="0">
                <a:solidFill>
                  <a:schemeClr val="tx1"/>
                </a:solidFill>
              </a:rPr>
              <a:t>Fraternal twins </a:t>
            </a:r>
            <a:r>
              <a:rPr lang="mr-IN" sz="1600" dirty="0" smtClean="0">
                <a:solidFill>
                  <a:schemeClr val="tx1"/>
                </a:solidFill>
              </a:rPr>
              <a:t>–</a:t>
            </a:r>
            <a:r>
              <a:rPr lang="en-US" sz="1600" dirty="0" smtClean="0">
                <a:solidFill>
                  <a:schemeClr val="tx1"/>
                </a:solidFill>
              </a:rPr>
              <a:t> 5%-10% concordance rates.</a:t>
            </a:r>
          </a:p>
          <a:p>
            <a:pPr marL="285750" indent="-285750">
              <a:spcBef>
                <a:spcPts val="300"/>
              </a:spcBef>
              <a:spcAft>
                <a:spcPts val="400"/>
              </a:spcAft>
              <a:buFont typeface="Arial" charset="0"/>
              <a:buChar char="•"/>
            </a:pPr>
            <a:r>
              <a:rPr lang="en-US" sz="1600" dirty="0" smtClean="0">
                <a:solidFill>
                  <a:schemeClr val="tx1"/>
                </a:solidFill>
              </a:rPr>
              <a:t>Genes involved are those important in the formation of synaptic circuits that facilitate communication between different areas of the brain.</a:t>
            </a:r>
          </a:p>
          <a:p>
            <a:pPr>
              <a:spcBef>
                <a:spcPts val="300"/>
              </a:spcBef>
              <a:spcAft>
                <a:spcPts val="400"/>
              </a:spcAft>
            </a:pPr>
            <a:r>
              <a:rPr lang="en-US" sz="1600" b="1" dirty="0" smtClean="0">
                <a:solidFill>
                  <a:srgbClr val="6CB255"/>
                </a:solidFill>
              </a:rPr>
              <a:t>Environment:</a:t>
            </a:r>
          </a:p>
          <a:p>
            <a:pPr marL="285750" indent="-285750">
              <a:spcBef>
                <a:spcPts val="300"/>
              </a:spcBef>
              <a:spcAft>
                <a:spcPts val="400"/>
              </a:spcAft>
              <a:buFont typeface="Arial" charset="0"/>
              <a:buChar char="•"/>
            </a:pPr>
            <a:r>
              <a:rPr lang="en-US" sz="1600" dirty="0" smtClean="0">
                <a:solidFill>
                  <a:schemeClr val="tx1"/>
                </a:solidFill>
              </a:rPr>
              <a:t>Factors that</a:t>
            </a:r>
            <a:r>
              <a:rPr lang="en-US" sz="1600" dirty="0">
                <a:solidFill>
                  <a:schemeClr val="tx1"/>
                </a:solidFill>
              </a:rPr>
              <a:t> </a:t>
            </a:r>
            <a:r>
              <a:rPr lang="en-US" sz="1600" dirty="0" smtClean="0">
                <a:solidFill>
                  <a:schemeClr val="tx1"/>
                </a:solidFill>
              </a:rPr>
              <a:t>contribute to new mutations (e.g. pollutants).</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6" y="226336"/>
            <a:ext cx="1051734" cy="751709"/>
          </a:xfrm>
          <a:prstGeom prst="rect">
            <a:avLst/>
          </a:prstGeom>
        </p:spPr>
      </p:pic>
    </p:spTree>
    <p:extLst>
      <p:ext uri="{BB962C8B-B14F-4D97-AF65-F5344CB8AC3E}">
        <p14:creationId xmlns:p14="http://schemas.microsoft.com/office/powerpoint/2010/main" val="353420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82936"/>
          </a:xfrm>
        </p:spPr>
        <p:txBody>
          <a:bodyPr>
            <a:normAutofit/>
          </a:bodyPr>
          <a:lstStyle/>
          <a:p>
            <a:r>
              <a:rPr lang="en-US" dirty="0" smtClean="0"/>
              <a:t>The Diagnostic &amp; Statistical Manual</a:t>
            </a:r>
            <a:br>
              <a:rPr lang="en-US" dirty="0" smtClean="0"/>
            </a:br>
            <a:r>
              <a:rPr lang="en-US" dirty="0" smtClean="0"/>
              <a:t>of Mental Disorders (DSM)</a:t>
            </a:r>
            <a:endParaRPr lang="en-US" dirty="0"/>
          </a:p>
        </p:txBody>
      </p:sp>
      <p:sp>
        <p:nvSpPr>
          <p:cNvPr id="4" name="Text Placeholder 3"/>
          <p:cNvSpPr>
            <a:spLocks noGrp="1"/>
          </p:cNvSpPr>
          <p:nvPr>
            <p:ph type="body" sz="quarter" idx="14"/>
          </p:nvPr>
        </p:nvSpPr>
        <p:spPr>
          <a:xfrm>
            <a:off x="457199" y="1334124"/>
            <a:ext cx="8367221" cy="5291527"/>
          </a:xfrm>
        </p:spPr>
        <p:txBody>
          <a:bodyPr>
            <a:normAutofit/>
          </a:bodyPr>
          <a:lstStyle/>
          <a:p>
            <a:r>
              <a:rPr lang="en-US" sz="1600" b="1" dirty="0" smtClean="0"/>
              <a:t>Diagnosis</a:t>
            </a:r>
            <a:r>
              <a:rPr lang="en-US" sz="1600" dirty="0" smtClean="0"/>
              <a:t> </a:t>
            </a:r>
            <a:r>
              <a:rPr lang="mr-IN" sz="1600" dirty="0" smtClean="0"/>
              <a:t>–</a:t>
            </a:r>
            <a:r>
              <a:rPr lang="en-US" sz="1600" dirty="0" smtClean="0"/>
              <a:t> appropriately identifying and labeling a set of defined symptoms</a:t>
            </a:r>
          </a:p>
          <a:p>
            <a:pPr marL="285750" indent="-285750">
              <a:buFont typeface="Arial" charset="0"/>
              <a:buChar char="•"/>
            </a:pPr>
            <a:r>
              <a:rPr lang="en-US" sz="1600" dirty="0" smtClean="0"/>
              <a:t>Requires classification systems that organize psychological disorders systematically.</a:t>
            </a:r>
          </a:p>
          <a:p>
            <a:r>
              <a:rPr lang="en-US" sz="1600" b="1" i="1" dirty="0" smtClean="0"/>
              <a:t>Diagnostic and Statistical Manual of Mental Disorders:</a:t>
            </a:r>
            <a:endParaRPr lang="en-US" sz="1600" b="1" dirty="0" smtClean="0"/>
          </a:p>
          <a:p>
            <a:pPr marL="285750" indent="-285750">
              <a:buFont typeface="Arial" charset="0"/>
              <a:buChar char="•"/>
            </a:pPr>
            <a:r>
              <a:rPr lang="en-US" sz="1600" dirty="0" smtClean="0"/>
              <a:t>Published by the American Psychiatric Association.</a:t>
            </a:r>
          </a:p>
          <a:p>
            <a:pPr marL="285750" indent="-285750">
              <a:buFont typeface="Arial" charset="0"/>
              <a:buChar char="•"/>
            </a:pPr>
            <a:r>
              <a:rPr lang="en-US" sz="1600" dirty="0" smtClean="0"/>
              <a:t>First published in 1952 and has since undergone numerous revisions.</a:t>
            </a:r>
          </a:p>
          <a:p>
            <a:pPr marL="1017270" lvl="1" indent="-285750">
              <a:buFont typeface="Arial" charset="0"/>
              <a:buChar char="•"/>
            </a:pPr>
            <a:r>
              <a:rPr lang="en-US" sz="1600" dirty="0" smtClean="0"/>
              <a:t>The first two editions listed homosexuality as a disorder but was removed in 1973.</a:t>
            </a:r>
          </a:p>
          <a:p>
            <a:pPr marL="285750" indent="-285750">
              <a:buFont typeface="Arial" charset="0"/>
              <a:buChar char="•"/>
            </a:pPr>
            <a:r>
              <a:rPr lang="en-US" sz="1600" dirty="0"/>
              <a:t>DSM-5 is the classification system used by most mental health professionals.</a:t>
            </a:r>
          </a:p>
          <a:p>
            <a:pPr marL="285750" indent="-285750">
              <a:buFont typeface="Arial" charset="0"/>
              <a:buChar char="•"/>
            </a:pPr>
            <a:r>
              <a:rPr lang="en-US" sz="1600" dirty="0" smtClean="0"/>
              <a:t>Categorizes and describes each disorder.</a:t>
            </a:r>
          </a:p>
          <a:p>
            <a:pPr marL="1017270" lvl="1" indent="-285750">
              <a:buFont typeface="Arial" charset="0"/>
              <a:buChar char="•"/>
            </a:pPr>
            <a:r>
              <a:rPr lang="en-US" sz="1600" b="1" dirty="0" smtClean="0"/>
              <a:t>Diagnostic features </a:t>
            </a:r>
            <a:r>
              <a:rPr lang="mr-IN" sz="1600" dirty="0" smtClean="0"/>
              <a:t>–</a:t>
            </a:r>
            <a:r>
              <a:rPr lang="en-US" sz="1600" dirty="0" smtClean="0"/>
              <a:t> overview of the disorder.</a:t>
            </a:r>
          </a:p>
          <a:p>
            <a:pPr marL="1017270" lvl="1" indent="-285750">
              <a:buFont typeface="Arial" charset="0"/>
              <a:buChar char="•"/>
            </a:pPr>
            <a:r>
              <a:rPr lang="en-US" sz="1600" b="1" dirty="0" smtClean="0"/>
              <a:t>Diagnostic criteria </a:t>
            </a:r>
            <a:r>
              <a:rPr lang="mr-IN" sz="1600" dirty="0" smtClean="0"/>
              <a:t>–</a:t>
            </a:r>
            <a:r>
              <a:rPr lang="en-US" sz="1600" dirty="0" smtClean="0"/>
              <a:t> specific symptoms required for diagnosis.</a:t>
            </a:r>
          </a:p>
          <a:p>
            <a:pPr marL="1017270" lvl="1" indent="-285750">
              <a:buFont typeface="Arial" charset="0"/>
              <a:buChar char="•"/>
            </a:pPr>
            <a:r>
              <a:rPr lang="en-US" sz="1600" b="1" dirty="0" smtClean="0"/>
              <a:t>Prevalence</a:t>
            </a:r>
            <a:r>
              <a:rPr lang="en-US" sz="1600" dirty="0" smtClean="0"/>
              <a:t> </a:t>
            </a:r>
            <a:r>
              <a:rPr lang="mr-IN" sz="1600" dirty="0" smtClean="0"/>
              <a:t>–</a:t>
            </a:r>
            <a:r>
              <a:rPr lang="en-US" sz="1600" dirty="0" smtClean="0"/>
              <a:t> percent of population thought to be afflicted.</a:t>
            </a:r>
          </a:p>
          <a:p>
            <a:pPr marL="1017270" lvl="1" indent="-285750">
              <a:buFont typeface="Arial" charset="0"/>
              <a:buChar char="•"/>
            </a:pPr>
            <a:r>
              <a:rPr lang="en-US" sz="1600" b="1" dirty="0" smtClean="0"/>
              <a:t>Risk factors.</a:t>
            </a:r>
          </a:p>
          <a:p>
            <a:pPr marL="285750" indent="-285750">
              <a:buFont typeface="Arial" charset="0"/>
              <a:buChar char="•"/>
            </a:pPr>
            <a:r>
              <a:rPr lang="en-US" sz="1600" dirty="0" smtClean="0"/>
              <a:t>Provides information about </a:t>
            </a:r>
            <a:r>
              <a:rPr lang="en-US" sz="1600" u="sng" dirty="0" smtClean="0"/>
              <a:t>comorbidity</a:t>
            </a:r>
            <a:r>
              <a:rPr lang="en-US" sz="1600" dirty="0" smtClean="0"/>
              <a:t> (the co-occurrence of two disorders).</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05508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Prevalence rates (DSM-iv)</a:t>
            </a:r>
            <a:endParaRPr lang="en-US" dirty="0"/>
          </a:p>
        </p:txBody>
      </p:sp>
      <p:pic>
        <p:nvPicPr>
          <p:cNvPr id="2" name="Picture Placeholder 1" descr="CNX_Psych_15_02_Disorder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37" r="-18637"/>
          <a:stretch>
            <a:fillRect/>
          </a:stretch>
        </p:blipFill>
        <p:spPr>
          <a:xfrm>
            <a:off x="-362018" y="2507842"/>
            <a:ext cx="9701347" cy="4211307"/>
          </a:xfrm>
        </p:spPr>
      </p:pic>
      <p:sp>
        <p:nvSpPr>
          <p:cNvPr id="7" name="Text Placeholder 6"/>
          <p:cNvSpPr>
            <a:spLocks noGrp="1"/>
          </p:cNvSpPr>
          <p:nvPr>
            <p:ph type="body" sz="quarter" idx="14"/>
          </p:nvPr>
        </p:nvSpPr>
        <p:spPr>
          <a:xfrm>
            <a:off x="457199" y="1124262"/>
            <a:ext cx="8367221" cy="1475753"/>
          </a:xfrm>
        </p:spPr>
        <p:txBody>
          <a:bodyPr>
            <a:normAutofit/>
          </a:bodyPr>
          <a:lstStyle/>
          <a:p>
            <a:r>
              <a:rPr lang="en-US" sz="1600" dirty="0"/>
              <a:t>The graph shows the breakdown of psychological disorders, comparing the percentage </a:t>
            </a:r>
            <a:r>
              <a:rPr lang="en-US" sz="1600" dirty="0" smtClean="0"/>
              <a:t>prevalence among </a:t>
            </a:r>
            <a:r>
              <a:rPr lang="en-US" sz="1600" dirty="0"/>
              <a:t>adult males and adult females in the United States. </a:t>
            </a:r>
            <a:endParaRPr lang="en-US" sz="1600" dirty="0" smtClean="0"/>
          </a:p>
          <a:p>
            <a:r>
              <a:rPr lang="en-US" sz="1600" dirty="0" smtClean="0"/>
              <a:t>The DSM-IV, has since </a:t>
            </a:r>
            <a:r>
              <a:rPr lang="en-US" sz="1600" dirty="0"/>
              <a:t>been supplanted by the DSM-5. Most categories remain the same; however</a:t>
            </a:r>
            <a:r>
              <a:rPr lang="en-US" sz="1600" dirty="0" smtClean="0"/>
              <a:t>, alcohol </a:t>
            </a:r>
            <a:r>
              <a:rPr lang="en-US" sz="1600" dirty="0"/>
              <a:t>abuse now falls under a broader Alcohol Use Disorder category.</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772687" y="6426761"/>
            <a:ext cx="1214203" cy="292388"/>
          </a:xfrm>
          <a:prstGeom prst="rect">
            <a:avLst/>
          </a:prstGeom>
          <a:noFill/>
        </p:spPr>
        <p:txBody>
          <a:bodyPr wrap="square" rtlCol="0">
            <a:spAutoFit/>
          </a:bodyPr>
          <a:lstStyle/>
          <a:p>
            <a:r>
              <a:rPr lang="en-US" sz="1300" dirty="0"/>
              <a:t>Figure 15.4</a:t>
            </a:r>
          </a:p>
        </p:txBody>
      </p:sp>
    </p:spTree>
    <p:extLst>
      <p:ext uri="{BB962C8B-B14F-4D97-AF65-F5344CB8AC3E}">
        <p14:creationId xmlns:p14="http://schemas.microsoft.com/office/powerpoint/2010/main" val="2958704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Comorbidity (DSM)</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1496098" y="1949455"/>
            <a:ext cx="5985115" cy="4141651"/>
          </a:xfrm>
        </p:spPr>
      </p:pic>
      <p:sp>
        <p:nvSpPr>
          <p:cNvPr id="7" name="Text Placeholder 6"/>
          <p:cNvSpPr>
            <a:spLocks noGrp="1"/>
          </p:cNvSpPr>
          <p:nvPr>
            <p:ph type="body" sz="quarter" idx="14"/>
          </p:nvPr>
        </p:nvSpPr>
        <p:spPr>
          <a:xfrm>
            <a:off x="457199" y="1274090"/>
            <a:ext cx="8367221" cy="675365"/>
          </a:xfrm>
        </p:spPr>
        <p:txBody>
          <a:bodyPr>
            <a:normAutofit/>
          </a:bodyPr>
          <a:lstStyle/>
          <a:p>
            <a:r>
              <a:rPr lang="en-US" sz="1600" dirty="0"/>
              <a:t>Obsessive-compulsive disorder and major depressive disorder frequently occur in </a:t>
            </a:r>
            <a:r>
              <a:rPr lang="en-US" sz="1600" dirty="0" smtClean="0"/>
              <a:t>the same </a:t>
            </a:r>
            <a:r>
              <a:rPr lang="en-US" sz="1600" dirty="0"/>
              <a:t>person.</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637866" y="6242860"/>
            <a:ext cx="1321376" cy="292388"/>
          </a:xfrm>
          <a:prstGeom prst="rect">
            <a:avLst/>
          </a:prstGeom>
          <a:noFill/>
        </p:spPr>
        <p:txBody>
          <a:bodyPr wrap="square" rtlCol="0">
            <a:spAutoFit/>
          </a:bodyPr>
          <a:lstStyle/>
          <a:p>
            <a:r>
              <a:rPr lang="en-US" sz="1300" dirty="0"/>
              <a:t>Figure 15.5</a:t>
            </a:r>
          </a:p>
        </p:txBody>
      </p:sp>
    </p:spTree>
    <p:extLst>
      <p:ext uri="{BB962C8B-B14F-4D97-AF65-F5344CB8AC3E}">
        <p14:creationId xmlns:p14="http://schemas.microsoft.com/office/powerpoint/2010/main" val="3497104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5624</TotalTime>
  <Words>5829</Words>
  <Application>Microsoft Macintosh PowerPoint</Application>
  <PresentationFormat>On-screen Show (4:3)</PresentationFormat>
  <Paragraphs>646</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 Black</vt:lpstr>
      <vt:lpstr>Calibri</vt:lpstr>
      <vt:lpstr>Mangal</vt:lpstr>
      <vt:lpstr>Wingdings</vt:lpstr>
      <vt:lpstr>Arial</vt:lpstr>
      <vt:lpstr>Essential</vt:lpstr>
      <vt:lpstr>PowerPoint Presentation</vt:lpstr>
      <vt:lpstr>PowerPoint Presentation</vt:lpstr>
      <vt:lpstr>DEFINITION OF A PSYCHOLOGICAL  DISORDER</vt:lpstr>
      <vt:lpstr>DEFINITION OF A PSYCHOLOGICAL  DISORDER</vt:lpstr>
      <vt:lpstr>DEFINITION OF A PSYCHOLOGICAL  DISORDER</vt:lpstr>
      <vt:lpstr>PowerPoint Presentation</vt:lpstr>
      <vt:lpstr>The Diagnostic &amp; Statistical Manual of Mental Disorders (DSM)</vt:lpstr>
      <vt:lpstr>Prevalence rates (DSM-iv)</vt:lpstr>
      <vt:lpstr>Comorbidity (DSM)</vt:lpstr>
      <vt:lpstr>The International classification of  diseases (ICD)</vt:lpstr>
      <vt:lpstr>PowerPoint Presentation</vt:lpstr>
      <vt:lpstr>Supernatural perspectives</vt:lpstr>
      <vt:lpstr>Dancing mania</vt:lpstr>
      <vt:lpstr>BIOLOGICAL PERSPECTIVES</vt:lpstr>
      <vt:lpstr>DIATHESIS-STRESS MODEL</vt:lpstr>
      <vt:lpstr>PowerPoint Presentation</vt:lpstr>
      <vt:lpstr>ANXIETY DISORDERS</vt:lpstr>
      <vt:lpstr>SPECIFIC PHOBIA</vt:lpstr>
      <vt:lpstr>Acquisition of phobias through  learning</vt:lpstr>
      <vt:lpstr>SOCIAL ANXIETY DISORDER</vt:lpstr>
      <vt:lpstr>Panic disorder</vt:lpstr>
      <vt:lpstr>PANIC Disorder Causes</vt:lpstr>
      <vt:lpstr>GENERALIZED ANXIETY DISORDER</vt:lpstr>
      <vt:lpstr>Generalized anxiety disorder Causes</vt:lpstr>
      <vt:lpstr>PowerPoint Presentation</vt:lpstr>
      <vt:lpstr>Obsessive compulsive disorder (ocd)</vt:lpstr>
      <vt:lpstr>OBSESSIVE-COMPULSIVE DISORDER (OCD)</vt:lpstr>
      <vt:lpstr>BODY DYSMORPHIC DISORDER</vt:lpstr>
      <vt:lpstr>HOARDING DISORDER</vt:lpstr>
      <vt:lpstr>OCD Causes</vt:lpstr>
      <vt:lpstr>OCD Causes</vt:lpstr>
      <vt:lpstr>PowerPoint Presentation</vt:lpstr>
      <vt:lpstr>DEFINITION OF PTSD</vt:lpstr>
      <vt:lpstr>Risk Factors for PTSD</vt:lpstr>
      <vt:lpstr>LEARNING &amp; THE DEVELOPMENT OF PTSD</vt:lpstr>
      <vt:lpstr>PowerPoint Presentation</vt:lpstr>
      <vt:lpstr>MOOD DISORDERS</vt:lpstr>
      <vt:lpstr>MAJOR DEPRESSIVE DISORDER</vt:lpstr>
      <vt:lpstr>Major depressive disorder</vt:lpstr>
      <vt:lpstr>SUBTYPES OF DEPRESSION</vt:lpstr>
      <vt:lpstr>BIPOLAR DISORDER</vt:lpstr>
      <vt:lpstr>BIOLOGICAL BASIS OF MOOD DISORDERS</vt:lpstr>
      <vt:lpstr>BIOLOGICAL BASIS OF MOOD DISORDERS</vt:lpstr>
      <vt:lpstr>BIOLOGICAL BASIS OF MOOD DISORDERS</vt:lpstr>
      <vt:lpstr>DIATHESIS-STRESS MODEL &amp; MAJOR DEPRESSIVE DISORDERS</vt:lpstr>
      <vt:lpstr>COGNITIVE THEORIES OF DEPRESSION</vt:lpstr>
      <vt:lpstr>COGNITIVE THEORIES OF DEPRESSION</vt:lpstr>
      <vt:lpstr>SUICIDE</vt:lpstr>
      <vt:lpstr>PowerPoint Presentation</vt:lpstr>
      <vt:lpstr>SCHIZOPHRENIA: Symptoms</vt:lpstr>
      <vt:lpstr>SCHIZOPHRENIA causes</vt:lpstr>
      <vt:lpstr>PowerPoint Presentation</vt:lpstr>
      <vt:lpstr>DISSOCIATIVE DISORDERS</vt:lpstr>
      <vt:lpstr>PowerPoint Presentation</vt:lpstr>
      <vt:lpstr>Personality Disorders</vt:lpstr>
      <vt:lpstr>Borderline personality disorder</vt:lpstr>
      <vt:lpstr>ANTISOCIAL PERSONALITY DISORDER</vt:lpstr>
      <vt:lpstr>ANTISOCIAL PERSONALITY DISORDER causes</vt:lpstr>
      <vt:lpstr>PowerPoint Presentation</vt:lpstr>
      <vt:lpstr>ADHD</vt:lpstr>
      <vt:lpstr>ADHD causes</vt:lpstr>
      <vt:lpstr>AuTism Spectrum Disorder</vt:lpstr>
    </vt:vector>
  </TitlesOfParts>
  <Company>WNI</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Pam Costa</cp:lastModifiedBy>
  <cp:revision>210</cp:revision>
  <dcterms:created xsi:type="dcterms:W3CDTF">2012-06-04T02:13:36Z</dcterms:created>
  <dcterms:modified xsi:type="dcterms:W3CDTF">2018-08-28T16:22:37Z</dcterms:modified>
</cp:coreProperties>
</file>