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8"/>
  </p:notesMasterIdLst>
  <p:sldIdLst>
    <p:sldId id="264" r:id="rId2"/>
    <p:sldId id="262" r:id="rId3"/>
    <p:sldId id="260" r:id="rId4"/>
    <p:sldId id="256" r:id="rId5"/>
    <p:sldId id="259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4" d="100"/>
          <a:sy n="74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185AA2-53A9-420F-8928-ABEF4A71A958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A43277-8891-44F1-85A0-AD7A865F08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8838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A43277-8891-44F1-85A0-AD7A865F088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4863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A43277-8891-44F1-85A0-AD7A865F088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9207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0" y="2226503"/>
            <a:ext cx="5917679" cy="2550877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0" y="4777380"/>
            <a:ext cx="5917679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7498080" y="1828800"/>
            <a:ext cx="990599" cy="22865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1B4DEC58-FE0C-CD47-ACD1-959F0DAEF4A4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6236208" y="3264408"/>
            <a:ext cx="3859795" cy="228660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7A9E1A18-62EB-4946-B09A-E663764222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889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10204164">
              <a:off x="426788" y="456424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Rectangle 15"/>
            <p:cNvSpPr/>
            <p:nvPr/>
          </p:nvSpPr>
          <p:spPr>
            <a:xfrm>
              <a:off x="421503" y="402165"/>
              <a:ext cx="8327939" cy="31411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0800000">
              <a:off x="485023" y="2670079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4961454"/>
            <a:ext cx="642200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1" y="685800"/>
            <a:ext cx="6422004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0" y="5528192"/>
            <a:ext cx="6422004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DEC58-FE0C-CD47-ACD1-959F0DAEF4A4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7A9E1A18-62EB-4946-B09A-E663764222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35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2780895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Rectangle 8"/>
            <p:cNvSpPr/>
            <p:nvPr/>
          </p:nvSpPr>
          <p:spPr>
            <a:xfrm>
              <a:off x="485023" y="4343399"/>
              <a:ext cx="8182128" cy="21124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>
              <a:off x="485023" y="2854646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2005" cy="169272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488023"/>
            <a:ext cx="6422005" cy="2536857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DEC58-FE0C-CD47-ACD1-959F0DAEF4A4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7A9E1A18-62EB-4946-B09A-E663764222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2460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430920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10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3" name="TextBox 22"/>
          <p:cNvSpPr txBox="1"/>
          <p:nvPr/>
        </p:nvSpPr>
        <p:spPr bwMode="gray">
          <a:xfrm>
            <a:off x="647430" y="651690"/>
            <a:ext cx="6015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 bwMode="gray">
          <a:xfrm>
            <a:off x="7069418" y="2900292"/>
            <a:ext cx="61906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8060" y="927099"/>
            <a:ext cx="6160385" cy="2882179"/>
          </a:xfrm>
        </p:spPr>
        <p:txBody>
          <a:bodyPr anchor="ctr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387278" y="3809278"/>
            <a:ext cx="5646143" cy="333113"/>
          </a:xfrm>
        </p:spPr>
        <p:txBody>
          <a:bodyPr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5000816"/>
            <a:ext cx="6343673" cy="101061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DEC58-FE0C-CD47-ACD1-959F0DAEF4A4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7A9E1A18-62EB-4946-B09A-E663764222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4790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/>
            <p:nvPr/>
          </p:nvSpPr>
          <p:spPr bwMode="gray">
            <a:xfrm rot="21010068">
              <a:off x="6359946" y="431124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2057400"/>
            <a:ext cx="6422005" cy="20955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5024908"/>
            <a:ext cx="6422004" cy="994891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DEC58-FE0C-CD47-ACD1-959F0DAEF4A4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7A9E1A18-62EB-4946-B09A-E663764222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0557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3593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2489200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6440" y="3147164"/>
            <a:ext cx="2313432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5614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08471" y="3147164"/>
            <a:ext cx="2318918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60935" y="3147164"/>
            <a:ext cx="2316625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294530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DEC58-FE0C-CD47-ACD1-959F0DAEF4A4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7A9E1A18-62EB-4946-B09A-E663764222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9288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345260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4179596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9055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8"/>
          </p:nvPr>
        </p:nvSpPr>
        <p:spPr>
          <a:xfrm>
            <a:off x="866439" y="4837558"/>
            <a:ext cx="2313432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11125" y="4179595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8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553189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11125" y="484820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4179596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9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08641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58642" y="483755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3290019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DEC58-FE0C-CD47-ACD1-959F0DAEF4A4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7A9E1A18-62EB-4946-B09A-E663764222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3221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21301" y="6387910"/>
            <a:ext cx="990599" cy="228659"/>
          </a:xfrm>
        </p:spPr>
        <p:txBody>
          <a:bodyPr/>
          <a:lstStyle/>
          <a:p>
            <a:fld id="{1B4DEC58-FE0C-CD47-ACD1-959F0DAEF4A4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6133" y="6387910"/>
            <a:ext cx="3859795" cy="2286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7A9E1A18-62EB-4946-B09A-E663764222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5938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20420" cy="6860798"/>
            <a:chOff x="-1588" y="0"/>
            <a:chExt cx="9120420" cy="6860798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4966650">
              <a:off x="4673046" y="5107506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</p:grpSp>
      <p:sp>
        <p:nvSpPr>
          <p:cNvPr id="17" name="Rectangle 16"/>
          <p:cNvSpPr/>
          <p:nvPr/>
        </p:nvSpPr>
        <p:spPr>
          <a:xfrm>
            <a:off x="414867" y="402165"/>
            <a:ext cx="4610565" cy="605367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 bwMode="gray">
          <a:xfrm rot="5400000">
            <a:off x="1299309" y="1765596"/>
            <a:ext cx="5995993" cy="3326809"/>
          </a:xfrm>
          <a:custGeom>
            <a:avLst/>
            <a:gdLst/>
            <a:ahLst/>
            <a:cxnLst/>
            <a:rect l="0" t="0" r="r" b="b"/>
            <a:pathLst>
              <a:path w="4960" h="2752">
                <a:moveTo>
                  <a:pt x="0" y="0"/>
                </a:moveTo>
                <a:lnTo>
                  <a:pt x="0" y="324"/>
                </a:lnTo>
                <a:lnTo>
                  <a:pt x="0" y="1992"/>
                </a:lnTo>
                <a:lnTo>
                  <a:pt x="0" y="2752"/>
                </a:lnTo>
                <a:lnTo>
                  <a:pt x="4960" y="2752"/>
                </a:lnTo>
                <a:lnTo>
                  <a:pt x="4960" y="1992"/>
                </a:lnTo>
                <a:lnTo>
                  <a:pt x="4960" y="324"/>
                </a:lnTo>
                <a:lnTo>
                  <a:pt x="4960" y="0"/>
                </a:lnTo>
                <a:lnTo>
                  <a:pt x="4960" y="0"/>
                </a:lnTo>
                <a:lnTo>
                  <a:pt x="4734" y="34"/>
                </a:lnTo>
                <a:lnTo>
                  <a:pt x="4510" y="64"/>
                </a:lnTo>
                <a:lnTo>
                  <a:pt x="4284" y="90"/>
                </a:lnTo>
                <a:lnTo>
                  <a:pt x="4060" y="114"/>
                </a:lnTo>
                <a:lnTo>
                  <a:pt x="3836" y="132"/>
                </a:lnTo>
                <a:lnTo>
                  <a:pt x="3614" y="146"/>
                </a:lnTo>
                <a:lnTo>
                  <a:pt x="3392" y="158"/>
                </a:lnTo>
                <a:lnTo>
                  <a:pt x="3174" y="166"/>
                </a:lnTo>
                <a:lnTo>
                  <a:pt x="2960" y="172"/>
                </a:lnTo>
                <a:lnTo>
                  <a:pt x="2748" y="174"/>
                </a:lnTo>
                <a:lnTo>
                  <a:pt x="2542" y="174"/>
                </a:lnTo>
                <a:lnTo>
                  <a:pt x="2338" y="174"/>
                </a:lnTo>
                <a:lnTo>
                  <a:pt x="2140" y="170"/>
                </a:lnTo>
                <a:lnTo>
                  <a:pt x="1948" y="164"/>
                </a:lnTo>
                <a:lnTo>
                  <a:pt x="1762" y="156"/>
                </a:lnTo>
                <a:lnTo>
                  <a:pt x="1582" y="148"/>
                </a:lnTo>
                <a:lnTo>
                  <a:pt x="1410" y="138"/>
                </a:lnTo>
                <a:lnTo>
                  <a:pt x="1244" y="128"/>
                </a:lnTo>
                <a:lnTo>
                  <a:pt x="1088" y="116"/>
                </a:lnTo>
                <a:lnTo>
                  <a:pt x="938" y="104"/>
                </a:lnTo>
                <a:lnTo>
                  <a:pt x="668" y="78"/>
                </a:lnTo>
                <a:lnTo>
                  <a:pt x="438" y="54"/>
                </a:lnTo>
                <a:lnTo>
                  <a:pt x="254" y="34"/>
                </a:lnTo>
                <a:lnTo>
                  <a:pt x="116" y="16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18" name="Freeform 5"/>
          <p:cNvSpPr>
            <a:spLocks noEditPoints="1"/>
          </p:cNvSpPr>
          <p:nvPr/>
        </p:nvSpPr>
        <p:spPr bwMode="gray">
          <a:xfrm>
            <a:off x="0" y="0"/>
            <a:ext cx="9144000" cy="6858000"/>
          </a:xfrm>
          <a:custGeom>
            <a:avLst/>
            <a:gdLst/>
            <a:ahLst/>
            <a:cxnLst/>
            <a:rect l="0" t="0" r="r" b="b"/>
            <a:pathLst>
              <a:path w="5760" h="4320">
                <a:moveTo>
                  <a:pt x="0" y="0"/>
                </a:moveTo>
                <a:lnTo>
                  <a:pt x="0" y="4320"/>
                </a:lnTo>
                <a:lnTo>
                  <a:pt x="5760" y="4320"/>
                </a:lnTo>
                <a:lnTo>
                  <a:pt x="5760" y="0"/>
                </a:lnTo>
                <a:lnTo>
                  <a:pt x="0" y="0"/>
                </a:lnTo>
                <a:close/>
                <a:moveTo>
                  <a:pt x="5444" y="4004"/>
                </a:moveTo>
                <a:lnTo>
                  <a:pt x="324" y="4004"/>
                </a:lnTo>
                <a:lnTo>
                  <a:pt x="324" y="324"/>
                </a:lnTo>
                <a:lnTo>
                  <a:pt x="5444" y="324"/>
                </a:lnTo>
                <a:lnTo>
                  <a:pt x="5444" y="400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74928" y="1447799"/>
            <a:ext cx="1113516" cy="4572001"/>
          </a:xfrm>
        </p:spPr>
        <p:txBody>
          <a:bodyPr vert="eaVert" anchor="ctr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738" y="1447799"/>
            <a:ext cx="4416936" cy="45720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DEC58-FE0C-CD47-ACD1-959F0DAEF4A4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8546" y="6365498"/>
            <a:ext cx="3859795" cy="228660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7A9E1A18-62EB-4946-B09A-E663764222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673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970" y="927098"/>
            <a:ext cx="6343672" cy="70986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DEC58-FE0C-CD47-ACD1-959F0DAEF4A4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7A9E1A18-62EB-4946-B09A-E663764222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354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6200000">
              <a:off x="3105027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/>
            <p:nvPr/>
          </p:nvSpPr>
          <p:spPr bwMode="gray">
            <a:xfrm rot="15687606">
              <a:off x="3320102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7534" y="2257588"/>
            <a:ext cx="3090672" cy="3020344"/>
          </a:xfrm>
        </p:spPr>
        <p:txBody>
          <a:bodyPr anchor="ctr"/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19261" y="2257588"/>
            <a:ext cx="3082516" cy="302034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DEC58-FE0C-CD47-ACD1-959F0DAEF4A4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7A9E1A18-62EB-4946-B09A-E663764222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988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440" y="2489200"/>
            <a:ext cx="3636980" cy="35306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81" y="2489203"/>
            <a:ext cx="3636980" cy="35306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DEC58-FE0C-CD47-ACD1-959F0DAEF4A4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7A9E1A18-62EB-4946-B09A-E663764222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897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9918" y="2489200"/>
            <a:ext cx="3633502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6440" y="3248490"/>
            <a:ext cx="3636980" cy="277131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0581" y="2489200"/>
            <a:ext cx="3636979" cy="75663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0581" y="3245835"/>
            <a:ext cx="3636980" cy="27739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DEC58-FE0C-CD47-ACD1-959F0DAEF4A4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7A9E1A18-62EB-4946-B09A-E663764222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568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DEC58-FE0C-CD47-ACD1-959F0DAEF4A4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7A9E1A18-62EB-4946-B09A-E663764222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394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DEC58-FE0C-CD47-ACD1-959F0DAEF4A4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7A9E1A18-62EB-4946-B09A-E663764222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321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548536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/>
            <p:nvPr/>
          </p:nvSpPr>
          <p:spPr bwMode="gray">
            <a:xfrm rot="15687606">
              <a:off x="2769747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447800"/>
            <a:ext cx="2712590" cy="14955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8927" y="1447800"/>
            <a:ext cx="3632850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1" y="3086845"/>
            <a:ext cx="2712589" cy="2933701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DEC58-FE0C-CD47-ACD1-959F0DAEF4A4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7A9E1A18-62EB-4946-B09A-E663764222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416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852610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 rot="15687606">
              <a:off x="3074559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381390"/>
            <a:ext cx="2987089" cy="157480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22909" y="1320800"/>
            <a:ext cx="2791102" cy="42164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086100"/>
            <a:ext cx="2987089" cy="24511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DEC58-FE0C-CD47-ACD1-959F0DAEF4A4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7A9E1A18-62EB-4946-B09A-E663764222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824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21010068">
              <a:off x="6359946" y="179029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5" name="Freeform 24"/>
            <p:cNvSpPr/>
            <p:nvPr/>
          </p:nvSpPr>
          <p:spPr bwMode="gray">
            <a:xfrm>
              <a:off x="485023" y="1856450"/>
              <a:ext cx="8173954" cy="4535226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866440" y="927099"/>
            <a:ext cx="6345260" cy="7098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4382" y="2489200"/>
            <a:ext cx="6345260" cy="353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74443" y="6365498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 b="1" i="0">
                <a:solidFill>
                  <a:schemeClr val="accent1"/>
                </a:solidFill>
              </a:defRPr>
            </a:lvl1pPr>
          </a:lstStyle>
          <a:p>
            <a:fld id="{1B4DEC58-FE0C-CD47-ACD1-959F0DAEF4A4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0843" y="6365497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fld id="{7A9E1A18-62EB-4946-B09A-E663764222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048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b="0" i="0" kern="120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83464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3444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0876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0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5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tacomacc.instructure.com/courses/1299967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sdavis@tacomacc.ed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Instructional Assessment at TCC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Visit our website in Canvas:</a:t>
            </a:r>
          </a:p>
          <a:p>
            <a:endParaRPr lang="en-US" sz="2400" dirty="0"/>
          </a:p>
          <a:p>
            <a:r>
              <a:rPr lang="en-US" sz="2400" dirty="0" smtClean="0">
                <a:solidFill>
                  <a:srgbClr val="7030A0"/>
                </a:solidFill>
                <a:hlinkClick r:id="rId2"/>
              </a:rPr>
              <a:t>https</a:t>
            </a:r>
            <a:r>
              <a:rPr lang="en-US" sz="2400" dirty="0">
                <a:solidFill>
                  <a:srgbClr val="7030A0"/>
                </a:solidFill>
                <a:hlinkClick r:id="rId2"/>
              </a:rPr>
              <a:t>://tacomacc.instructure.com/courses/1299967</a:t>
            </a:r>
            <a:endParaRPr lang="en-US" sz="2400" dirty="0" smtClean="0">
              <a:solidFill>
                <a:srgbClr val="7030A0"/>
              </a:solidFill>
            </a:endParaRPr>
          </a:p>
          <a:p>
            <a:pPr marL="114300" indent="0">
              <a:buNone/>
            </a:pPr>
            <a:endParaRPr lang="en-US" sz="2400" dirty="0"/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01076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Student Learning Improvement Council (SLIC)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4382" y="2125013"/>
            <a:ext cx="6345260" cy="4520485"/>
          </a:xfrm>
        </p:spPr>
        <p:txBody>
          <a:bodyPr>
            <a:normAutofit fontScale="70000" lnSpcReduction="20000"/>
          </a:bodyPr>
          <a:lstStyle/>
          <a:p>
            <a:r>
              <a:rPr lang="en-US" sz="3400" dirty="0" smtClean="0"/>
              <a:t>SLIC Mission Statement- To improve teaching and learning at TCC by providing leadership, mentorship, and education for the creation and implementation of meaningful and useful assessment strategies.</a:t>
            </a:r>
          </a:p>
          <a:p>
            <a:pPr marL="114300" indent="0">
              <a:buNone/>
            </a:pPr>
            <a:endParaRPr lang="en-US" sz="2600" dirty="0" smtClean="0"/>
          </a:p>
          <a:p>
            <a:r>
              <a:rPr lang="en-US" sz="2200" dirty="0" smtClean="0"/>
              <a:t>Members:</a:t>
            </a:r>
          </a:p>
          <a:p>
            <a:r>
              <a:rPr lang="en-US" sz="2200" dirty="0"/>
              <a:t>Gavan Albright, </a:t>
            </a:r>
            <a:r>
              <a:rPr lang="en-US" sz="2200" dirty="0" smtClean="0"/>
              <a:t>Biology</a:t>
            </a:r>
          </a:p>
          <a:p>
            <a:r>
              <a:rPr lang="en-US" sz="2200" dirty="0" smtClean="0"/>
              <a:t>Scott Davis, Curriculum &amp; Assessment Coordinator</a:t>
            </a:r>
            <a:endParaRPr lang="en-US" sz="2200" dirty="0"/>
          </a:p>
          <a:p>
            <a:r>
              <a:rPr lang="en-US" sz="2200" dirty="0" smtClean="0"/>
              <a:t>Heather </a:t>
            </a:r>
            <a:r>
              <a:rPr lang="en-US" sz="2200" dirty="0"/>
              <a:t>Gillanders (Chair), Library</a:t>
            </a:r>
          </a:p>
          <a:p>
            <a:r>
              <a:rPr lang="en-US" sz="2200" dirty="0"/>
              <a:t>Corinne Jarvis, Health Information Technology</a:t>
            </a:r>
          </a:p>
          <a:p>
            <a:r>
              <a:rPr lang="en-US" sz="2200" dirty="0"/>
              <a:t>Sonia </a:t>
            </a:r>
            <a:r>
              <a:rPr lang="en-US" sz="2200" dirty="0" err="1"/>
              <a:t>Llacer</a:t>
            </a:r>
            <a:r>
              <a:rPr lang="en-US" sz="2200" dirty="0"/>
              <a:t>, World Languages</a:t>
            </a:r>
          </a:p>
          <a:p>
            <a:r>
              <a:rPr lang="en-US" sz="2200" dirty="0"/>
              <a:t>Lee </a:t>
            </a:r>
            <a:r>
              <a:rPr lang="en-US" sz="2200" dirty="0" err="1"/>
              <a:t>Sledd</a:t>
            </a:r>
            <a:r>
              <a:rPr lang="en-US" sz="2200" dirty="0"/>
              <a:t>, Communication &amp; Transitional Studies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7116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8307444"/>
              </p:ext>
            </p:extLst>
          </p:nvPr>
        </p:nvGraphicFramePr>
        <p:xfrm>
          <a:off x="115911" y="173507"/>
          <a:ext cx="8757156" cy="627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5715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Revised DLO Language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Core of Knowledge</a:t>
                      </a:r>
                      <a:r>
                        <a:rPr lang="en-US" b="1" baseline="0" dirty="0" smtClean="0"/>
                        <a:t> (COK):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Demonstrate a basic knowledge of each of the distribution areas (Written Communication, Humanities, Quantitative Skills, Natural Sciences, and Social Sciences) or, as applicable, specific professional/technical content, and program-level content and  apply this knowledge to academic endeavors.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Communication (COM)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Listen, speak, read, and write effectively and use nonverbal and technological means to make connections between self and others.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Critical Thinking &amp; Problem Solving (CRT)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Compare, analyze, and evaluate information and ideas to solve problems.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Information &amp; Information Technology (IIT)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Locate, evaluate, retrieve, and ethically use relevant and current information of appropriate authority for academic or, as applicable, specific professional/technical applications.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Intercultural Collaboration &amp; Diversity (ICD)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</a:p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Demonstrate successful application of an interdependent, diverse, and multicultural worldview through collaborative engagement.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Responsibility &amp; Ethics (RES)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Demonstrate an understanding of what constitutes responsible and ethical behavior toward individuals, the community, and the environment.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3906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99058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Instructional Assessment Steering Committee (IASC)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137892"/>
            <a:ext cx="8229600" cy="4512999"/>
          </a:xfrm>
        </p:spPr>
        <p:txBody>
          <a:bodyPr>
            <a:normAutofit fontScale="25000" lnSpcReduction="20000"/>
          </a:bodyPr>
          <a:lstStyle/>
          <a:p>
            <a:r>
              <a:rPr lang="en-US" sz="8000" dirty="0" smtClean="0"/>
              <a:t>IASC </a:t>
            </a:r>
            <a:r>
              <a:rPr lang="en-US" sz="8000" dirty="0" smtClean="0"/>
              <a:t>Mission Statement- To act as an institutional advisory body, guiding the strategic direction of instructional assessment, promoting understanding of systemic assessment, setting priorities and directions of/for assessment projects, and creating a culture of evidence-based decision making.</a:t>
            </a:r>
          </a:p>
          <a:p>
            <a:pPr marL="114300" indent="0">
              <a:buNone/>
            </a:pPr>
            <a:endParaRPr lang="en-US" dirty="0" smtClean="0"/>
          </a:p>
          <a:p>
            <a:pPr algn="ctr"/>
            <a:r>
              <a:rPr lang="en-US" sz="5600" b="1" dirty="0" smtClean="0"/>
              <a:t>Members: </a:t>
            </a:r>
          </a:p>
          <a:p>
            <a:r>
              <a:rPr lang="en-US" sz="5600" dirty="0" smtClean="0"/>
              <a:t>Jared </a:t>
            </a:r>
            <a:r>
              <a:rPr lang="en-US" sz="5600" dirty="0" err="1" smtClean="0"/>
              <a:t>Abwawo</a:t>
            </a:r>
            <a:r>
              <a:rPr lang="en-US" sz="5600" dirty="0"/>
              <a:t>, Mathematics		Ruth Lopes, </a:t>
            </a:r>
            <a:r>
              <a:rPr lang="en-US" sz="5600" dirty="0" smtClean="0"/>
              <a:t>Nursing</a:t>
            </a:r>
            <a:endParaRPr lang="en-US" sz="5600" dirty="0" smtClean="0"/>
          </a:p>
          <a:p>
            <a:r>
              <a:rPr lang="en-US" sz="5600" dirty="0" smtClean="0"/>
              <a:t>Jonathan </a:t>
            </a:r>
            <a:r>
              <a:rPr lang="en-US" sz="5600" dirty="0" err="1" smtClean="0"/>
              <a:t>Armel</a:t>
            </a:r>
            <a:r>
              <a:rPr lang="en-US" sz="5600" dirty="0"/>
              <a:t>, Mathematics		 Anne Lyman, Music</a:t>
            </a:r>
            <a:endParaRPr lang="en-US" sz="5600" dirty="0" smtClean="0"/>
          </a:p>
          <a:p>
            <a:r>
              <a:rPr lang="en-US" sz="5600" dirty="0" smtClean="0"/>
              <a:t>Bruno </a:t>
            </a:r>
            <a:r>
              <a:rPr lang="en-US" sz="5600" dirty="0" err="1"/>
              <a:t>Arzola</a:t>
            </a:r>
            <a:r>
              <a:rPr lang="en-US" sz="5600" dirty="0"/>
              <a:t>-Padilla, World </a:t>
            </a:r>
            <a:r>
              <a:rPr lang="en-US" sz="5600" dirty="0"/>
              <a:t>Languages	Matthew </a:t>
            </a:r>
            <a:r>
              <a:rPr lang="en-US" sz="5600" dirty="0" err="1"/>
              <a:t>Mburu</a:t>
            </a:r>
            <a:r>
              <a:rPr lang="en-US" sz="5600" dirty="0"/>
              <a:t>, </a:t>
            </a:r>
            <a:r>
              <a:rPr lang="en-US" sz="5600" dirty="0" smtClean="0"/>
              <a:t>Business</a:t>
            </a:r>
            <a:endParaRPr lang="en-US" sz="5600" dirty="0"/>
          </a:p>
          <a:p>
            <a:r>
              <a:rPr lang="en-US" sz="5600" dirty="0" smtClean="0"/>
              <a:t>Pam </a:t>
            </a:r>
            <a:r>
              <a:rPr lang="en-US" sz="5600" dirty="0"/>
              <a:t>Costa, </a:t>
            </a:r>
            <a:r>
              <a:rPr lang="en-US" sz="5600" dirty="0"/>
              <a:t>Psychology			James Mendoza, </a:t>
            </a:r>
            <a:r>
              <a:rPr lang="en-US" sz="5600" dirty="0" smtClean="0"/>
              <a:t>Counseling</a:t>
            </a:r>
            <a:endParaRPr lang="en-US" sz="5600" dirty="0" smtClean="0"/>
          </a:p>
          <a:p>
            <a:r>
              <a:rPr lang="en-US" sz="5600" dirty="0" smtClean="0"/>
              <a:t>Scott Davis, Chair- Curriculum &amp; Assessment Coordinator</a:t>
            </a:r>
            <a:endParaRPr lang="en-US" sz="5600" dirty="0"/>
          </a:p>
          <a:p>
            <a:r>
              <a:rPr lang="en-US" sz="5600" dirty="0"/>
              <a:t>Heather </a:t>
            </a:r>
            <a:r>
              <a:rPr lang="en-US" sz="5600" dirty="0" smtClean="0"/>
              <a:t>Gillanders</a:t>
            </a:r>
            <a:r>
              <a:rPr lang="en-US" sz="5600" dirty="0"/>
              <a:t>, Library			Deb Padden, </a:t>
            </a:r>
            <a:r>
              <a:rPr lang="en-US" sz="5600" dirty="0" smtClean="0"/>
              <a:t>eLearning</a:t>
            </a:r>
            <a:endParaRPr lang="en-US" sz="5600" dirty="0"/>
          </a:p>
          <a:p>
            <a:r>
              <a:rPr lang="en-US" sz="5600" dirty="0" smtClean="0"/>
              <a:t>Katie </a:t>
            </a:r>
            <a:r>
              <a:rPr lang="en-US" sz="5600" dirty="0" err="1" smtClean="0"/>
              <a:t>Gulliford</a:t>
            </a:r>
            <a:r>
              <a:rPr lang="en-US" sz="5600" dirty="0"/>
              <a:t>, Chemistry			Kelley Sadler, Institutional </a:t>
            </a:r>
            <a:r>
              <a:rPr lang="en-US" sz="5600" dirty="0" smtClean="0"/>
              <a:t>Research</a:t>
            </a:r>
            <a:endParaRPr lang="en-US" sz="5600" dirty="0" smtClean="0"/>
          </a:p>
          <a:p>
            <a:r>
              <a:rPr lang="en-US" sz="5600" dirty="0" smtClean="0"/>
              <a:t>Corinne </a:t>
            </a:r>
            <a:r>
              <a:rPr lang="en-US" sz="5600" dirty="0"/>
              <a:t>Jarvis, </a:t>
            </a:r>
            <a:r>
              <a:rPr lang="en-US" sz="5600" dirty="0"/>
              <a:t>HIT		Kristina Young, Written/Oral Communication and Humanities</a:t>
            </a:r>
          </a:p>
          <a:p>
            <a:pPr marL="0" indent="0">
              <a:buNone/>
            </a:pPr>
            <a:endParaRPr lang="en-US" sz="5600" dirty="0"/>
          </a:p>
          <a:p>
            <a:endParaRPr lang="en-US" sz="5600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633254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0708900"/>
              </p:ext>
            </p:extLst>
          </p:nvPr>
        </p:nvGraphicFramePr>
        <p:xfrm>
          <a:off x="115911" y="128789"/>
          <a:ext cx="8912180" cy="65639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12180"/>
              </a:tblGrid>
              <a:tr h="498889">
                <a:tc>
                  <a:txBody>
                    <a:bodyPr/>
                    <a:lstStyle/>
                    <a:p>
                      <a:r>
                        <a:rPr lang="en-US" dirty="0" smtClean="0"/>
                        <a:t>Instructional</a:t>
                      </a:r>
                      <a:r>
                        <a:rPr lang="en-US" baseline="0" dirty="0" smtClean="0"/>
                        <a:t> Assessment Procedures</a:t>
                      </a:r>
                      <a:endParaRPr lang="en-US" dirty="0"/>
                    </a:p>
                  </a:txBody>
                  <a:tcPr/>
                </a:tc>
              </a:tr>
              <a:tr h="210264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Course Learning Outcomes-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Program chair, designated assessment people, and faculty decide. 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Options: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Common assignment/project/test question(s) in same course.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CLO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tagged assignments inside courses, using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Canvas- LMGB.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CLO tagged assignments through course mapping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Exemplar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options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available in Instructional Assessment Canvas course:</a:t>
                      </a:r>
                    </a:p>
                    <a:p>
                      <a:pPr marL="0"/>
                      <a:r>
                        <a:rPr lang="en-US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https://tacomacc.instructure.com/enroll/AJWMJH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215166">
                <a:tc>
                  <a:txBody>
                    <a:bodyPr/>
                    <a:lstStyle/>
                    <a:p>
                      <a:r>
                        <a:rPr lang="en-US" b="1" dirty="0" smtClean="0"/>
                        <a:t>Program Learning Outcomes-</a:t>
                      </a:r>
                      <a:r>
                        <a:rPr lang="en-US" b="1" baseline="0" dirty="0" smtClean="0"/>
                        <a:t>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Discipline and Division/Department discussions/decisions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Pre-plan PLO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process and report plan in Program Review (due to Tod)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Ensure PLO relevant to program, update in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Curricunet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if necessary.</a:t>
                      </a:r>
                      <a:endParaRPr lang="en-US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Assess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PLO- 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PLO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assessment form- adapted from old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form;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meaningful culminating projects; CLO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accumulation;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LMGB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200150" lvl="2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Timing/scheduling of reporting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decided within department.</a:t>
                      </a:r>
                      <a:endParaRPr lang="en-US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200150" lvl="2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STABILIY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 KEY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 long term comparisons</a:t>
                      </a:r>
                      <a:endParaRPr lang="en-US" dirty="0"/>
                    </a:p>
                  </a:txBody>
                  <a:tcPr/>
                </a:tc>
              </a:tr>
              <a:tr h="498889">
                <a:tc>
                  <a:txBody>
                    <a:bodyPr/>
                    <a:lstStyle/>
                    <a:p>
                      <a:r>
                        <a:rPr lang="en-US" b="1" dirty="0" smtClean="0"/>
                        <a:t>Degree</a:t>
                      </a:r>
                      <a:r>
                        <a:rPr lang="en-US" b="1" baseline="0" dirty="0" smtClean="0"/>
                        <a:t> Learning Outcomes-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smtClean="0"/>
                        <a:t>SLIC creates DLO Rubrics for each </a:t>
                      </a:r>
                      <a:r>
                        <a:rPr lang="en-US" baseline="0" dirty="0" smtClean="0"/>
                        <a:t>DLO; faculty review and comment</a:t>
                      </a:r>
                      <a:endParaRPr lang="en-US" baseline="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smtClean="0"/>
                        <a:t>Assessment teams/task forces apply DLO rubrics to student work spanning instructional programs.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smtClean="0"/>
                        <a:t>Timing/scheduling of DLO Rubric application </a:t>
                      </a:r>
                      <a:r>
                        <a:rPr lang="en-US" baseline="0" dirty="0" smtClean="0"/>
                        <a:t>determined </a:t>
                      </a:r>
                      <a:r>
                        <a:rPr lang="en-US" baseline="0" dirty="0" smtClean="0"/>
                        <a:t>by SLIC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59529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Excited to get involved?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4382" y="2137893"/>
            <a:ext cx="6345260" cy="4520484"/>
          </a:xfrm>
        </p:spPr>
        <p:txBody>
          <a:bodyPr>
            <a:normAutofit fontScale="85000" lnSpcReduction="20000"/>
          </a:bodyPr>
          <a:lstStyle/>
          <a:p>
            <a:r>
              <a:rPr lang="en-US" sz="2400" dirty="0" smtClean="0"/>
              <a:t>Collaborate with discipline/program colleagues on Course and Program level assessment plans.</a:t>
            </a:r>
          </a:p>
          <a:p>
            <a:r>
              <a:rPr lang="en-US" sz="2400" dirty="0" smtClean="0"/>
              <a:t>Work with Department Chairs on PLO plans to include in Program Review.</a:t>
            </a:r>
          </a:p>
          <a:p>
            <a:r>
              <a:rPr lang="en-US" sz="2400" dirty="0" smtClean="0"/>
              <a:t>Use Instructional Assessment Canvas resource for ideas/exemplars.</a:t>
            </a:r>
          </a:p>
          <a:p>
            <a:r>
              <a:rPr lang="en-US" sz="2400" dirty="0" smtClean="0"/>
              <a:t>Request assistance from IASC members and/or Curriculum &amp; Assessment Coordinator, Scott Davis.</a:t>
            </a:r>
            <a:endParaRPr lang="en-US" sz="2400" dirty="0" smtClean="0"/>
          </a:p>
          <a:p>
            <a:r>
              <a:rPr lang="en-US" sz="2400" dirty="0" smtClean="0"/>
              <a:t>Contact Scott Davis for </a:t>
            </a:r>
            <a:r>
              <a:rPr lang="en-US" sz="2400" dirty="0" smtClean="0"/>
              <a:t>an invite to our next IASC meeting! </a:t>
            </a:r>
            <a:r>
              <a:rPr lang="en-US" sz="2400" dirty="0" smtClean="0">
                <a:sym typeface="Wingdings" panose="05000000000000000000" pitchFamily="2" charset="2"/>
              </a:rPr>
              <a:t></a:t>
            </a:r>
          </a:p>
          <a:p>
            <a:r>
              <a:rPr lang="en-US" sz="2400" dirty="0" smtClean="0">
                <a:solidFill>
                  <a:srgbClr val="0070C0"/>
                </a:solidFill>
                <a:sym typeface="Wingdings" panose="05000000000000000000" pitchFamily="2" charset="2"/>
                <a:hlinkClick r:id="rId2"/>
              </a:rPr>
              <a:t>sdavis</a:t>
            </a:r>
            <a:r>
              <a:rPr lang="en-US" sz="2400" dirty="0" smtClean="0">
                <a:solidFill>
                  <a:srgbClr val="0070C0"/>
                </a:solidFill>
                <a:sym typeface="Wingdings" panose="05000000000000000000" pitchFamily="2" charset="2"/>
                <a:hlinkClick r:id="rId2"/>
              </a:rPr>
              <a:t>@tacomacc.edu</a:t>
            </a:r>
            <a:endParaRPr lang="en-US" sz="2400" dirty="0" smtClean="0">
              <a:solidFill>
                <a:srgbClr val="0070C0"/>
              </a:solidFill>
              <a:sym typeface="Wingdings" panose="05000000000000000000" pitchFamily="2" charset="2"/>
            </a:endParaRPr>
          </a:p>
          <a:p>
            <a:r>
              <a:rPr lang="en-US" sz="2400" dirty="0" smtClean="0">
                <a:sym typeface="Wingdings" panose="05000000000000000000" pitchFamily="2" charset="2"/>
              </a:rPr>
              <a:t>Extension: </a:t>
            </a:r>
            <a:r>
              <a:rPr lang="en-US" sz="2400" dirty="0" smtClean="0">
                <a:sym typeface="Wingdings" panose="05000000000000000000" pitchFamily="2" charset="2"/>
              </a:rPr>
              <a:t>5354</a:t>
            </a:r>
            <a:endParaRPr lang="en-US" sz="2400" dirty="0" smtClean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4988354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1630</TotalTime>
  <Words>557</Words>
  <Application>Microsoft Office PowerPoint</Application>
  <PresentationFormat>On-screen Show (4:3)</PresentationFormat>
  <Paragraphs>64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Century Gothic</vt:lpstr>
      <vt:lpstr>Wingdings</vt:lpstr>
      <vt:lpstr>Wingdings 3</vt:lpstr>
      <vt:lpstr>Ion Boardroom</vt:lpstr>
      <vt:lpstr>Instructional Assessment at TCC</vt:lpstr>
      <vt:lpstr>Student Learning Improvement Council (SLIC)</vt:lpstr>
      <vt:lpstr>PowerPoint Presentation</vt:lpstr>
      <vt:lpstr>Instructional Assessment Steering Committee (IASC)</vt:lpstr>
      <vt:lpstr>PowerPoint Presentation</vt:lpstr>
      <vt:lpstr>Excited to get involved?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Heather</dc:creator>
  <cp:lastModifiedBy>Brauburger, Analea</cp:lastModifiedBy>
  <cp:revision>27</cp:revision>
  <dcterms:created xsi:type="dcterms:W3CDTF">2017-01-24T18:58:02Z</dcterms:created>
  <dcterms:modified xsi:type="dcterms:W3CDTF">2017-08-31T15:01:27Z</dcterms:modified>
</cp:coreProperties>
</file>