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64" r:id="rId2"/>
    <p:sldId id="262" r:id="rId3"/>
    <p:sldId id="260" r:id="rId4"/>
    <p:sldId id="256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85AA2-53A9-420F-8928-ABEF4A71A95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43277-8891-44F1-85A0-AD7A865F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8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3277-8891-44F1-85A0-AD7A865F0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8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3277-8891-44F1-85A0-AD7A865F08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8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6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7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5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8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22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9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8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9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6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9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2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1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B4DEC58-FE0C-CD47-ACD1-959F0DAEF4A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4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comacc.instructure.com/courses/12999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davis@tacomac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Assessment at TCC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Visit our website in Canvas: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7030A0"/>
                </a:solidFill>
                <a:hlinkClick r:id="rId2"/>
              </a:rPr>
              <a:t>https</a:t>
            </a:r>
            <a:r>
              <a:rPr lang="en-US" sz="2400" dirty="0">
                <a:solidFill>
                  <a:srgbClr val="7030A0"/>
                </a:solidFill>
                <a:hlinkClick r:id="rId2"/>
              </a:rPr>
              <a:t>://tacomacc.instructure.com/courses/1299967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0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Learning Improvement Council (SLIC)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125013"/>
            <a:ext cx="6345260" cy="4520485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SLIC Mission Statement- To improve teaching and learning at TCC by providing leadership, mentorship, and education for the creation and implementation of meaningful and useful assessment strategies.</a:t>
            </a:r>
          </a:p>
          <a:p>
            <a:pPr marL="114300" indent="0">
              <a:buNone/>
            </a:pPr>
            <a:endParaRPr lang="en-US" sz="2600" dirty="0" smtClean="0"/>
          </a:p>
          <a:p>
            <a:r>
              <a:rPr lang="en-US" sz="2200" dirty="0" smtClean="0"/>
              <a:t>Members:</a:t>
            </a:r>
          </a:p>
          <a:p>
            <a:r>
              <a:rPr lang="en-US" sz="2200" dirty="0"/>
              <a:t>Gavan Albright, </a:t>
            </a:r>
            <a:r>
              <a:rPr lang="en-US" sz="2200" dirty="0" smtClean="0"/>
              <a:t>Biology</a:t>
            </a:r>
          </a:p>
          <a:p>
            <a:r>
              <a:rPr lang="en-US" sz="2200" dirty="0" smtClean="0"/>
              <a:t>Amunoo Tembo, </a:t>
            </a:r>
            <a:r>
              <a:rPr lang="en-US" sz="2200" dirty="0" smtClean="0"/>
              <a:t>Curriculum &amp; Assessment Coordinator</a:t>
            </a:r>
            <a:endParaRPr lang="en-US" sz="2200" dirty="0"/>
          </a:p>
          <a:p>
            <a:r>
              <a:rPr lang="en-US" sz="2200" dirty="0" smtClean="0"/>
              <a:t>Heather </a:t>
            </a:r>
            <a:r>
              <a:rPr lang="en-US" sz="2200" dirty="0"/>
              <a:t>Gillanders (Chair), Library</a:t>
            </a:r>
          </a:p>
          <a:p>
            <a:r>
              <a:rPr lang="en-US" sz="2200" dirty="0"/>
              <a:t>Corinne Jarvis, Health Information Technology</a:t>
            </a:r>
          </a:p>
          <a:p>
            <a:r>
              <a:rPr lang="en-US" sz="2200" dirty="0"/>
              <a:t>Sonia </a:t>
            </a:r>
            <a:r>
              <a:rPr lang="en-US" sz="2200" dirty="0" err="1"/>
              <a:t>Llacer</a:t>
            </a:r>
            <a:r>
              <a:rPr lang="en-US" sz="2200" dirty="0"/>
              <a:t>, World Languages</a:t>
            </a:r>
          </a:p>
          <a:p>
            <a:r>
              <a:rPr lang="en-US" sz="2200" dirty="0"/>
              <a:t>Lee </a:t>
            </a:r>
            <a:r>
              <a:rPr lang="en-US" sz="2200" dirty="0" err="1"/>
              <a:t>Sledd</a:t>
            </a:r>
            <a:r>
              <a:rPr lang="en-US" sz="2200" dirty="0"/>
              <a:t>, Communication &amp; Transitional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07444"/>
              </p:ext>
            </p:extLst>
          </p:nvPr>
        </p:nvGraphicFramePr>
        <p:xfrm>
          <a:off x="115911" y="173507"/>
          <a:ext cx="875715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7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Revised DLO Language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Core of Knowledge</a:t>
                      </a:r>
                      <a:r>
                        <a:rPr lang="en-US" b="1" baseline="0" dirty="0" smtClean="0"/>
                        <a:t> (COK):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 basic knowledge of each of the distribution areas (Written Communication, Humanities, Quantitative Skills, Natural Sciences, and Social Sciences) or, as applicable, specific professional/technical content, and program-level content and  apply this knowledge to academic endeavors.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(COM)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Listen, speak, read, and write effectively and use nonverbal and technological means to make connections between self and others.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Thinking &amp; Problem Solving (CRT)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Compare, analyze, and evaluate information and ideas to solve problems.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&amp; Information Technology (IIT)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Locate, evaluate, retrieve, and ethically use relevant and current information of appropriate authority for academic or, as applicable, specific professional/technical applications.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Intercultural Collaboration &amp; Diversity (ICD)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successful application of an interdependent, diverse, and multicultural worldview through collaborative engagement.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Responsibility &amp; Ethics (RES)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Demonstrate an understanding of what constitutes responsible and ethical behavior toward individuals, the community, and the environment.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9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905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Instructional Assessment Steering Committee (IASC)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7892"/>
            <a:ext cx="8229600" cy="45129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IASC Mission Statement- To act as an institutional advisory body, guiding the strategic direction of instructional assessment, promoting understanding of systemic assessment, setting priorities and directions of/for assessment projects, and creating a culture of evidence-based decision making.</a:t>
            </a:r>
          </a:p>
          <a:p>
            <a:pPr marL="114300" indent="0">
              <a:buNone/>
            </a:pPr>
            <a:endParaRPr lang="en-US" dirty="0" smtClean="0"/>
          </a:p>
          <a:p>
            <a:pPr algn="ctr"/>
            <a:r>
              <a:rPr lang="en-US" sz="5600" b="1" dirty="0" smtClean="0"/>
              <a:t>Members: </a:t>
            </a:r>
          </a:p>
          <a:p>
            <a:r>
              <a:rPr lang="en-US" sz="5600" dirty="0" smtClean="0"/>
              <a:t>Jared </a:t>
            </a:r>
            <a:r>
              <a:rPr lang="en-US" sz="5600" dirty="0" err="1" smtClean="0"/>
              <a:t>Abwawo</a:t>
            </a:r>
            <a:r>
              <a:rPr lang="en-US" sz="5600" dirty="0"/>
              <a:t>, Mathematics		Ruth Lopes, </a:t>
            </a:r>
            <a:r>
              <a:rPr lang="en-US" sz="5600" dirty="0" smtClean="0"/>
              <a:t>Nursing</a:t>
            </a:r>
          </a:p>
          <a:p>
            <a:r>
              <a:rPr lang="en-US" sz="5600" dirty="0" smtClean="0"/>
              <a:t>Jonathan </a:t>
            </a:r>
            <a:r>
              <a:rPr lang="en-US" sz="5600" dirty="0" err="1" smtClean="0"/>
              <a:t>Armel</a:t>
            </a:r>
            <a:r>
              <a:rPr lang="en-US" sz="5600" dirty="0"/>
              <a:t>, Mathematics		 Anne Lyman, Music</a:t>
            </a:r>
            <a:endParaRPr lang="en-US" sz="5600" dirty="0" smtClean="0"/>
          </a:p>
          <a:p>
            <a:r>
              <a:rPr lang="en-US" sz="5600" dirty="0" smtClean="0"/>
              <a:t>Bruno </a:t>
            </a:r>
            <a:r>
              <a:rPr lang="en-US" sz="5600" dirty="0" err="1"/>
              <a:t>Arzola</a:t>
            </a:r>
            <a:r>
              <a:rPr lang="en-US" sz="5600" dirty="0"/>
              <a:t>-Padilla, World Languages	Matthew </a:t>
            </a:r>
            <a:r>
              <a:rPr lang="en-US" sz="5600" dirty="0" err="1"/>
              <a:t>Mburu</a:t>
            </a:r>
            <a:r>
              <a:rPr lang="en-US" sz="5600" dirty="0"/>
              <a:t>, </a:t>
            </a:r>
            <a:r>
              <a:rPr lang="en-US" sz="5600" dirty="0" smtClean="0"/>
              <a:t>Business</a:t>
            </a:r>
            <a:endParaRPr lang="en-US" sz="5600" dirty="0"/>
          </a:p>
          <a:p>
            <a:r>
              <a:rPr lang="en-US" sz="5600" dirty="0" smtClean="0"/>
              <a:t>Pam </a:t>
            </a:r>
            <a:r>
              <a:rPr lang="en-US" sz="5600" dirty="0"/>
              <a:t>Costa, Psychology			James Mendoza, </a:t>
            </a:r>
            <a:r>
              <a:rPr lang="en-US" sz="5600" dirty="0" smtClean="0"/>
              <a:t>Counseling</a:t>
            </a:r>
          </a:p>
          <a:p>
            <a:r>
              <a:rPr lang="en-US" sz="5600" dirty="0" smtClean="0"/>
              <a:t>Amunoo Tembo, </a:t>
            </a:r>
            <a:r>
              <a:rPr lang="en-US" sz="5600" dirty="0" smtClean="0"/>
              <a:t>Chair- Curriculum &amp; Assessment Coordinator</a:t>
            </a:r>
            <a:endParaRPr lang="en-US" sz="5600" dirty="0"/>
          </a:p>
          <a:p>
            <a:r>
              <a:rPr lang="en-US" sz="5600" dirty="0"/>
              <a:t>Heather </a:t>
            </a:r>
            <a:r>
              <a:rPr lang="en-US" sz="5600" dirty="0" smtClean="0"/>
              <a:t>Gillanders</a:t>
            </a:r>
            <a:r>
              <a:rPr lang="en-US" sz="5600" dirty="0"/>
              <a:t>, Library			Deb Padden, </a:t>
            </a:r>
            <a:r>
              <a:rPr lang="en-US" sz="5600" dirty="0" smtClean="0"/>
              <a:t>eLearning</a:t>
            </a:r>
            <a:endParaRPr lang="en-US" sz="5600" dirty="0"/>
          </a:p>
          <a:p>
            <a:r>
              <a:rPr lang="en-US" sz="5600" dirty="0" smtClean="0"/>
              <a:t>Katie </a:t>
            </a:r>
            <a:r>
              <a:rPr lang="en-US" sz="5600" dirty="0" err="1" smtClean="0"/>
              <a:t>Gulliford</a:t>
            </a:r>
            <a:r>
              <a:rPr lang="en-US" sz="5600" dirty="0"/>
              <a:t>, Chemistry			Kelley Sadler, Institutional </a:t>
            </a:r>
            <a:r>
              <a:rPr lang="en-US" sz="5600" dirty="0" smtClean="0"/>
              <a:t>Research</a:t>
            </a:r>
          </a:p>
          <a:p>
            <a:r>
              <a:rPr lang="en-US" sz="5600" dirty="0" smtClean="0"/>
              <a:t>Corinne </a:t>
            </a:r>
            <a:r>
              <a:rPr lang="en-US" sz="5600" dirty="0"/>
              <a:t>Jarvis, HIT		Kristina Young, Written/Oral Communication and Humanities</a:t>
            </a:r>
          </a:p>
          <a:p>
            <a:pPr marL="0" indent="0">
              <a:buNone/>
            </a:pPr>
            <a:endParaRPr lang="en-US" sz="5600" dirty="0"/>
          </a:p>
          <a:p>
            <a:endParaRPr lang="en-US" sz="5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32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08900"/>
              </p:ext>
            </p:extLst>
          </p:nvPr>
        </p:nvGraphicFramePr>
        <p:xfrm>
          <a:off x="115911" y="128789"/>
          <a:ext cx="8912180" cy="656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180"/>
              </a:tblGrid>
              <a:tr h="498889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</a:t>
                      </a:r>
                      <a:r>
                        <a:rPr lang="en-US" baseline="0" dirty="0" smtClean="0"/>
                        <a:t> Assessment Procedures</a:t>
                      </a:r>
                      <a:endParaRPr lang="en-US" dirty="0"/>
                    </a:p>
                  </a:txBody>
                  <a:tcPr/>
                </a:tc>
              </a:tr>
              <a:tr h="2102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Course Learning Outcomes-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chair, designated assessment people, and faculty decide.  Options: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assignment/project/test question(s) in same course.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 tagged assignments inside courses, using Canvas- LMGB.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 tagged assignments through course mapping.</a:t>
                      </a:r>
                    </a:p>
                    <a:p>
                      <a:pPr mar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Exemplar options available in Instructional Assessment Canvas course:</a:t>
                      </a:r>
                    </a:p>
                    <a:p>
                      <a:pPr marL="0"/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https://tacomacc.instructure.com/enroll/AJWMJH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1516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Program Learning Outcomes-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Discipline and Division/Department discussions/decisions: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Pre-plan PLO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process and report plan in Program Review (due to Tod)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PLO relevant to program, update in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Curricunet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 necessary.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PLO-  PLO assessment form- adapted from old form; meaningful culminating projects; CLO accumulation;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LMGB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Timing/scheduling of reporting decided within department.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STABILIY is KEY for long term comparisons</a:t>
                      </a:r>
                      <a:endParaRPr lang="en-US" dirty="0"/>
                    </a:p>
                  </a:txBody>
                  <a:tcPr/>
                </a:tc>
              </a:tr>
              <a:tr h="4988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Degree</a:t>
                      </a:r>
                      <a:r>
                        <a:rPr lang="en-US" b="1" baseline="0" dirty="0" smtClean="0"/>
                        <a:t> Learning Outcomes-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SLIC creates DLO Rubrics for each DLO; faculty review and comment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Assessment teams/task forces apply DLO rubrics to student work spanning instructional programs.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Timing/scheduling of DLO Rubric application determined by SLIC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95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to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137893"/>
            <a:ext cx="6345260" cy="452048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Collaborate with discipline/program colleagues on Course and Program level assessment plans.</a:t>
            </a:r>
          </a:p>
          <a:p>
            <a:r>
              <a:rPr lang="en-US" sz="2400" dirty="0" smtClean="0"/>
              <a:t>Work with Department Chairs on PLO plans to include in Program Review.</a:t>
            </a:r>
          </a:p>
          <a:p>
            <a:r>
              <a:rPr lang="en-US" sz="2400" dirty="0" smtClean="0"/>
              <a:t>Use Instructional Assessment Canvas resource for ideas/exemplars.</a:t>
            </a:r>
          </a:p>
          <a:p>
            <a:r>
              <a:rPr lang="en-US" sz="2400" dirty="0" smtClean="0"/>
              <a:t>Request assistance from IASC members and/or Curriculum &amp; Assessment Coordinator, Scott Davis.</a:t>
            </a:r>
          </a:p>
          <a:p>
            <a:r>
              <a:rPr lang="en-US" sz="2400" dirty="0" smtClean="0"/>
              <a:t>Contact Scott Davis for an invite to our next IASC meeting!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 smtClean="0">
                <a:solidFill>
                  <a:srgbClr val="0070C0"/>
                </a:solidFill>
                <a:sym typeface="Wingdings" panose="05000000000000000000" pitchFamily="2" charset="2"/>
                <a:hlinkClick r:id="rId2"/>
              </a:rPr>
              <a:t>sdavis@tacomacc.edu</a:t>
            </a:r>
            <a:endParaRPr lang="en-US" sz="2400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Extension: 5354</a:t>
            </a:r>
          </a:p>
        </p:txBody>
      </p:sp>
    </p:spTree>
    <p:extLst>
      <p:ext uri="{BB962C8B-B14F-4D97-AF65-F5344CB8AC3E}">
        <p14:creationId xmlns:p14="http://schemas.microsoft.com/office/powerpoint/2010/main" val="3498835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1631</TotalTime>
  <Words>557</Words>
  <Application>Microsoft Office PowerPoint</Application>
  <PresentationFormat>On-screen Show (4:3)</PresentationFormat>
  <Paragraphs>64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 Boardroom</vt:lpstr>
      <vt:lpstr>Instructional Assessment at TCC</vt:lpstr>
      <vt:lpstr>Student Learning Improvement Council (SLIC)</vt:lpstr>
      <vt:lpstr>PowerPoint Presentation</vt:lpstr>
      <vt:lpstr>Instructional Assessment Steering Committee (IASC)</vt:lpstr>
      <vt:lpstr>PowerPoint Presentation</vt:lpstr>
      <vt:lpstr>Excited to get involved?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Tembo, Amunoo</cp:lastModifiedBy>
  <cp:revision>28</cp:revision>
  <dcterms:created xsi:type="dcterms:W3CDTF">2017-01-24T18:58:02Z</dcterms:created>
  <dcterms:modified xsi:type="dcterms:W3CDTF">2018-11-14T19:22:28Z</dcterms:modified>
</cp:coreProperties>
</file>