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4" r:id="rId2"/>
    <p:sldId id="258" r:id="rId3"/>
    <p:sldId id="262" r:id="rId4"/>
    <p:sldId id="260" r:id="rId5"/>
    <p:sldId id="256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85AA2-53A9-420F-8928-ABEF4A71A958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43277-8891-44F1-85A0-AD7A865F0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8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43277-8891-44F1-85A0-AD7A865F08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86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43277-8891-44F1-85A0-AD7A865F08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20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EC58-FE0C-CD47-ACD1-959F0DAEF4A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4DEC58-FE0C-CD47-ACD1-959F0DAEF4A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A9E1A18-62EB-4946-B09A-E663764222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brauburger@tacomacc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Instructional Assessment at TCC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our website in Canvas:</a:t>
            </a:r>
          </a:p>
          <a:p>
            <a:endParaRPr lang="en-US" dirty="0"/>
          </a:p>
          <a:p>
            <a:r>
              <a:rPr lang="en-US" dirty="0" smtClean="0"/>
              <a:t>Log into Canvas and then open this page in the URL box:</a:t>
            </a:r>
          </a:p>
          <a:p>
            <a:endParaRPr lang="en-US" dirty="0"/>
          </a:p>
          <a:p>
            <a:r>
              <a:rPr lang="en-US" dirty="0"/>
              <a:t>https://tacomacc.instructure.com/courses/1299967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0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Meta-assessment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Phase 1:  Gather information from faculty in order to determine what to KEEP, GET RID OF, and CHANGE.</a:t>
            </a:r>
          </a:p>
          <a:p>
            <a:pPr lvl="1"/>
            <a:r>
              <a:rPr lang="en-US" dirty="0" smtClean="0"/>
              <a:t>Summer DLO task force</a:t>
            </a:r>
          </a:p>
          <a:p>
            <a:pPr lvl="1"/>
            <a:r>
              <a:rPr lang="en-US" dirty="0" smtClean="0"/>
              <a:t>PDD week	</a:t>
            </a:r>
          </a:p>
          <a:p>
            <a:pPr lvl="1"/>
            <a:r>
              <a:rPr lang="en-US" dirty="0" err="1" smtClean="0"/>
              <a:t>SurveyMonkey</a:t>
            </a:r>
            <a:endParaRPr lang="en-US" dirty="0" smtClean="0"/>
          </a:p>
          <a:p>
            <a:pPr lvl="1"/>
            <a:r>
              <a:rPr lang="en-US" dirty="0" smtClean="0"/>
              <a:t>Informal Conversation</a:t>
            </a:r>
          </a:p>
          <a:p>
            <a:pPr lvl="1"/>
            <a:r>
              <a:rPr lang="en-US" dirty="0" smtClean="0"/>
              <a:t>IASC &amp; SLIC meetings</a:t>
            </a:r>
          </a:p>
          <a:p>
            <a:pPr lvl="1"/>
            <a:r>
              <a:rPr lang="en-US" dirty="0" smtClean="0"/>
              <a:t>Revision Recommendations to IC for endorsement</a:t>
            </a:r>
          </a:p>
          <a:p>
            <a:r>
              <a:rPr lang="en-US" dirty="0" smtClean="0"/>
              <a:t>Phase 2:  Create procedures for the new assessment process.</a:t>
            </a:r>
          </a:p>
          <a:p>
            <a:r>
              <a:rPr lang="en-US" dirty="0" smtClean="0"/>
              <a:t>Phase 3: Implementation</a:t>
            </a:r>
          </a:p>
          <a:p>
            <a:pPr marL="114300" indent="0">
              <a:buNone/>
            </a:pPr>
            <a:endParaRPr lang="en-US" sz="1500" dirty="0" smtClean="0"/>
          </a:p>
          <a:p>
            <a:pPr marL="114300" indent="0">
              <a:buNone/>
            </a:pPr>
            <a:r>
              <a:rPr lang="en-US" sz="1500" dirty="0" smtClean="0"/>
              <a:t>Heather </a:t>
            </a:r>
            <a:r>
              <a:rPr lang="en-US" sz="1500" dirty="0"/>
              <a:t>Gillanders &amp; Analea </a:t>
            </a:r>
            <a:r>
              <a:rPr lang="en-US" sz="1500" dirty="0" err="1"/>
              <a:t>Brauburger</a:t>
            </a:r>
            <a:r>
              <a:rPr lang="en-US" sz="1500" dirty="0"/>
              <a:t> (SLIC &amp; IASC Chairs)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2127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Learning Improvement Council (SLIC)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SLIC Mission Statement- To improve teaching and learning at TCC by providing leadership, mentorship, and education for the creation and implementation of meaningful and useful assessment strategies.</a:t>
            </a:r>
          </a:p>
          <a:p>
            <a:pPr marL="114300" indent="0">
              <a:buNone/>
            </a:pPr>
            <a:endParaRPr lang="en-US" sz="2600" dirty="0" smtClean="0"/>
          </a:p>
          <a:p>
            <a:r>
              <a:rPr lang="en-US" sz="2200" dirty="0" smtClean="0"/>
              <a:t>Members:</a:t>
            </a:r>
          </a:p>
          <a:p>
            <a:r>
              <a:rPr lang="en-US" sz="2200" dirty="0"/>
              <a:t>Gavan Albright, Biology</a:t>
            </a:r>
          </a:p>
          <a:p>
            <a:r>
              <a:rPr lang="en-US" sz="2200" dirty="0"/>
              <a:t>Analea Brauburger, Curriculum &amp; Assessment Coordinator</a:t>
            </a:r>
          </a:p>
          <a:p>
            <a:r>
              <a:rPr lang="en-US" sz="2200" dirty="0"/>
              <a:t>Heather Gillanders (Chair), Library</a:t>
            </a:r>
          </a:p>
          <a:p>
            <a:r>
              <a:rPr lang="en-US" sz="2200" dirty="0"/>
              <a:t>Corinne Jarvis, Health Information Technology</a:t>
            </a:r>
          </a:p>
          <a:p>
            <a:r>
              <a:rPr lang="en-US" sz="2200" dirty="0"/>
              <a:t>Sonia </a:t>
            </a:r>
            <a:r>
              <a:rPr lang="en-US" sz="2200" dirty="0" err="1"/>
              <a:t>Llacer</a:t>
            </a:r>
            <a:r>
              <a:rPr lang="en-US" sz="2200" dirty="0"/>
              <a:t>, World Languages</a:t>
            </a:r>
          </a:p>
          <a:p>
            <a:r>
              <a:rPr lang="en-US" sz="2200" dirty="0"/>
              <a:t>Lee </a:t>
            </a:r>
            <a:r>
              <a:rPr lang="en-US" sz="2200" dirty="0" err="1"/>
              <a:t>Sledd</a:t>
            </a:r>
            <a:r>
              <a:rPr lang="en-US" sz="2200" dirty="0"/>
              <a:t>, Communication &amp; Transitional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1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307444"/>
              </p:ext>
            </p:extLst>
          </p:nvPr>
        </p:nvGraphicFramePr>
        <p:xfrm>
          <a:off x="115911" y="173507"/>
          <a:ext cx="8757156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7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Revised DLO Language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Core of Knowledge</a:t>
                      </a:r>
                      <a:r>
                        <a:rPr lang="en-US" b="1" baseline="0" dirty="0" smtClean="0"/>
                        <a:t> (COK):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a basic knowledge of each of the distribution areas (Written Communication, Humanities, Quantitative Skills, Natural Sciences, and Social Sciences) or, as applicable, specific professional/technical content, and program-level content and  apply this knowledge to academic endeavors.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 (COM)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Listen, speak, read, and write effectively and use nonverbal and technological means to make connections between self and others.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Critical Thinking &amp; Problem Solving (CRT)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Compare, analyze, and evaluate information and ideas to solve problems.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&amp; Information Technology (IIT)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Locate, evaluate, retrieve, and ethically use relevant and current information of appropriate authority for academic or, as applicable, specific professional/technical applications.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Intercultural Collaboration &amp; Diversity (ICD)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successful application of an interdependent, diverse, and multicultural worldview through collaborative engagement.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Responsibility &amp; Ethics (RES)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Demonstrate an understanding of what constitutes responsible and ethical behavior toward individuals, the community, and the environment.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9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9905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Instructional Assessment Steering Committee (IASC)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41230"/>
            <a:ext cx="8229600" cy="5009662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 smtClean="0"/>
              <a:t>IASC Mission Statement- To act as an institutional advisory body, guiding the strategic direction of instructional assessment, promoting understanding of systemic assessment, setting priorities and directions of/for assessment projects, and creating a culture of evidence-based decision making.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Members: </a:t>
            </a:r>
          </a:p>
          <a:p>
            <a:r>
              <a:rPr lang="en-US" sz="1900" dirty="0" smtClean="0"/>
              <a:t>Jared </a:t>
            </a:r>
            <a:r>
              <a:rPr lang="en-US" sz="1900" dirty="0" err="1"/>
              <a:t>Abwawo</a:t>
            </a:r>
            <a:r>
              <a:rPr lang="en-US" sz="1900" dirty="0"/>
              <a:t>, </a:t>
            </a:r>
            <a:r>
              <a:rPr lang="en-US" sz="1900" dirty="0" smtClean="0"/>
              <a:t>Mathematics</a:t>
            </a:r>
            <a:endParaRPr lang="en-US" sz="1900" dirty="0"/>
          </a:p>
          <a:p>
            <a:r>
              <a:rPr lang="en-US" sz="1900" dirty="0"/>
              <a:t>Jonathan </a:t>
            </a:r>
            <a:r>
              <a:rPr lang="en-US" sz="1900" dirty="0" err="1"/>
              <a:t>Armel</a:t>
            </a:r>
            <a:r>
              <a:rPr lang="en-US" sz="1900" dirty="0"/>
              <a:t>, Mathematics</a:t>
            </a:r>
          </a:p>
          <a:p>
            <a:r>
              <a:rPr lang="en-US" sz="1900" dirty="0"/>
              <a:t>Bruno </a:t>
            </a:r>
            <a:r>
              <a:rPr lang="en-US" sz="1900" dirty="0" err="1"/>
              <a:t>Arzola</a:t>
            </a:r>
            <a:r>
              <a:rPr lang="en-US" sz="1900" dirty="0"/>
              <a:t>-Padilla, World Languages</a:t>
            </a:r>
          </a:p>
          <a:p>
            <a:r>
              <a:rPr lang="en-US" sz="1900" dirty="0"/>
              <a:t>Analea </a:t>
            </a:r>
            <a:r>
              <a:rPr lang="en-US" sz="1900" dirty="0" err="1"/>
              <a:t>Brauburger</a:t>
            </a:r>
            <a:r>
              <a:rPr lang="en-US" sz="1900" dirty="0"/>
              <a:t> (Co-chair), Curriculum &amp; Assessment Coordinator</a:t>
            </a:r>
          </a:p>
          <a:p>
            <a:r>
              <a:rPr lang="en-US" sz="1900" dirty="0"/>
              <a:t>Pam Costa, Psychology</a:t>
            </a:r>
          </a:p>
          <a:p>
            <a:r>
              <a:rPr lang="en-US" sz="1900" dirty="0"/>
              <a:t>Heather Gillanders (Interim Co-chair), Library</a:t>
            </a:r>
          </a:p>
          <a:p>
            <a:r>
              <a:rPr lang="en-US" sz="1900" dirty="0"/>
              <a:t>Katie </a:t>
            </a:r>
            <a:r>
              <a:rPr lang="en-US" sz="1900" dirty="0" err="1"/>
              <a:t>Gulliford</a:t>
            </a:r>
            <a:r>
              <a:rPr lang="en-US" sz="1900" dirty="0"/>
              <a:t>, Chemistry</a:t>
            </a:r>
          </a:p>
          <a:p>
            <a:r>
              <a:rPr lang="en-US" sz="1900" dirty="0"/>
              <a:t>Corinne Jarvis, HIT</a:t>
            </a:r>
          </a:p>
          <a:p>
            <a:r>
              <a:rPr lang="en-US" sz="1900" dirty="0"/>
              <a:t>Ruth Lopes, Nursing</a:t>
            </a:r>
          </a:p>
          <a:p>
            <a:r>
              <a:rPr lang="en-US" sz="1900" dirty="0"/>
              <a:t>Anne Lyman, Music</a:t>
            </a:r>
          </a:p>
          <a:p>
            <a:r>
              <a:rPr lang="en-US" sz="1900" dirty="0"/>
              <a:t>Matthew </a:t>
            </a:r>
            <a:r>
              <a:rPr lang="en-US" sz="1900" dirty="0" err="1"/>
              <a:t>Mburu</a:t>
            </a:r>
            <a:r>
              <a:rPr lang="en-US" sz="1900" dirty="0"/>
              <a:t>, Business</a:t>
            </a:r>
          </a:p>
          <a:p>
            <a:r>
              <a:rPr lang="en-US" sz="1900" dirty="0"/>
              <a:t>James Mendoza, Counseling</a:t>
            </a:r>
          </a:p>
          <a:p>
            <a:r>
              <a:rPr lang="en-US" sz="1900" dirty="0"/>
              <a:t>Monica Monk, EAP</a:t>
            </a:r>
          </a:p>
          <a:p>
            <a:r>
              <a:rPr lang="en-US" sz="1900" dirty="0"/>
              <a:t>Deb Padden, eLearning</a:t>
            </a:r>
          </a:p>
          <a:p>
            <a:r>
              <a:rPr lang="en-US" sz="1900" dirty="0"/>
              <a:t>Kelley Sadler, Institutional Research</a:t>
            </a:r>
          </a:p>
          <a:p>
            <a:r>
              <a:rPr lang="en-US" sz="1900" dirty="0"/>
              <a:t>Mecca </a:t>
            </a:r>
            <a:r>
              <a:rPr lang="en-US" sz="1900" dirty="0" err="1"/>
              <a:t>Salahuddin</a:t>
            </a:r>
            <a:r>
              <a:rPr lang="en-US" sz="1900" dirty="0"/>
              <a:t>, Organizational Learning and Effectiveness</a:t>
            </a:r>
          </a:p>
          <a:p>
            <a:r>
              <a:rPr lang="en-US" sz="1900" dirty="0"/>
              <a:t>Kristina Young, Written/Oral Communication and Humanities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3325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707059"/>
              </p:ext>
            </p:extLst>
          </p:nvPr>
        </p:nvGraphicFramePr>
        <p:xfrm>
          <a:off x="115911" y="128789"/>
          <a:ext cx="8912180" cy="6878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180"/>
              </a:tblGrid>
              <a:tr h="498889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</a:t>
                      </a:r>
                      <a:r>
                        <a:rPr lang="en-US" baseline="0" dirty="0" smtClean="0"/>
                        <a:t> Assessment Procedures</a:t>
                      </a:r>
                      <a:endParaRPr lang="en-US" dirty="0"/>
                    </a:p>
                  </a:txBody>
                  <a:tcPr/>
                </a:tc>
              </a:tr>
              <a:tr h="2630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Course Learning Outcomes-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chair, designated assessment people, and faculty decide.  Options: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assignment/project/test question(s) in same class.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 tagged assignments inside courses, using Canvas.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 tagged assignments through course mapping.</a:t>
                      </a:r>
                    </a:p>
                    <a:p>
                      <a:pPr mar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IASC creates exemplar options of the above using our actual courses and input from fellow faculty.</a:t>
                      </a:r>
                    </a:p>
                    <a:p>
                      <a:pPr mar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Disciplines decide/choose</a:t>
                      </a:r>
                    </a:p>
                    <a:p>
                      <a:pPr mar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 faculty, chairs in data collection methods.</a:t>
                      </a:r>
                      <a:endParaRPr lang="en-US" dirty="0"/>
                    </a:p>
                  </a:txBody>
                  <a:tcPr/>
                </a:tc>
              </a:tr>
              <a:tr h="221516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Program Learning Outcomes-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Discipline and Division/Department discussions/decisions: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Determine program composition (disciplines/courses), then check the PLO and maybe write new ones.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assess PLO-  options (PLO assessment form- adapted from old form); meaningful culminating projects; CLO accumulation.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Timing/scheduling of reporting decided.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STABILIY KEY for long term comparisons</a:t>
                      </a:r>
                      <a:endParaRPr lang="en-US" dirty="0"/>
                    </a:p>
                  </a:txBody>
                  <a:tcPr/>
                </a:tc>
              </a:tr>
              <a:tr h="49888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Degree</a:t>
                      </a:r>
                      <a:r>
                        <a:rPr lang="en-US" b="1" baseline="0" dirty="0" smtClean="0"/>
                        <a:t> Learning Outcomes-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SLIC creates DLO Rubrics for each DLO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Assessment teams/task forces apply DLO rubrics to student work spanning instructional programs.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Timing/scheduling of DLO Rubric application decided by SLIC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95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Excited to get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Analea </a:t>
            </a:r>
            <a:r>
              <a:rPr lang="en-US" dirty="0" err="1" smtClean="0"/>
              <a:t>Brauburger</a:t>
            </a:r>
            <a:r>
              <a:rPr lang="en-US" dirty="0" smtClean="0"/>
              <a:t> for an invite to our next IASC meeting!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  <a:hlinkClick r:id="rId2"/>
              </a:rPr>
              <a:t>abrauburger@tacomacc.edu</a:t>
            </a:r>
            <a:endParaRPr lang="en-US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Extension: 5288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Cell: (337) 692-4377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35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340</TotalTime>
  <Words>639</Words>
  <Application>Microsoft Office PowerPoint</Application>
  <PresentationFormat>On-screen Show (4:3)</PresentationFormat>
  <Paragraphs>83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Century Gothic</vt:lpstr>
      <vt:lpstr>Wingdings</vt:lpstr>
      <vt:lpstr>Apothecary</vt:lpstr>
      <vt:lpstr>Instructional Assessment at TCC</vt:lpstr>
      <vt:lpstr>Meta-assessment overview</vt:lpstr>
      <vt:lpstr>Student Learning Improvement Council (SLIC)</vt:lpstr>
      <vt:lpstr>PowerPoint Presentation</vt:lpstr>
      <vt:lpstr>Instructional Assessment Steering Committee (IASC)</vt:lpstr>
      <vt:lpstr>PowerPoint Presentation</vt:lpstr>
      <vt:lpstr>Excited to get involved?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</dc:creator>
  <cp:lastModifiedBy>Analea Brauberger</cp:lastModifiedBy>
  <cp:revision>22</cp:revision>
  <dcterms:created xsi:type="dcterms:W3CDTF">2017-01-24T18:58:02Z</dcterms:created>
  <dcterms:modified xsi:type="dcterms:W3CDTF">2017-03-06T17:37:22Z</dcterms:modified>
</cp:coreProperties>
</file>