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74" r:id="rId6"/>
    <p:sldId id="275" r:id="rId7"/>
    <p:sldId id="276" r:id="rId8"/>
    <p:sldId id="272" r:id="rId9"/>
    <p:sldId id="260" r:id="rId10"/>
    <p:sldId id="273" r:id="rId11"/>
    <p:sldId id="263" r:id="rId12"/>
    <p:sldId id="277" r:id="rId13"/>
    <p:sldId id="279" r:id="rId14"/>
    <p:sldId id="280" r:id="rId15"/>
    <p:sldId id="281" r:id="rId16"/>
    <p:sldId id="282" r:id="rId17"/>
    <p:sldId id="283" r:id="rId18"/>
    <p:sldId id="278" r:id="rId19"/>
    <p:sldId id="284" r:id="rId20"/>
    <p:sldId id="261" r:id="rId21"/>
    <p:sldId id="262" r:id="rId22"/>
    <p:sldId id="264" r:id="rId23"/>
    <p:sldId id="266" r:id="rId24"/>
    <p:sldId id="267" r:id="rId25"/>
    <p:sldId id="268" r:id="rId26"/>
    <p:sldId id="269" r:id="rId27"/>
    <p:sldId id="270" r:id="rId28"/>
    <p:sldId id="271"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4619"/>
  </p:normalViewPr>
  <p:slideViewPr>
    <p:cSldViewPr snapToGrid="0" snapToObjects="1">
      <p:cViewPr varScale="1">
        <p:scale>
          <a:sx n="90" d="100"/>
          <a:sy n="90" d="100"/>
        </p:scale>
        <p:origin x="232" y="7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2/9/20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2/9/20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2/9/20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2/9/20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2/9/20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2/9/20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2/9/20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blog.hollywoodbranded.com/transformers-product-placement-history-infographic"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zIEIvi2MuEk&amp;feature=emb_logo" TargetMode="External"/><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2386F-2BF9-1741-8686-FB36142BB7FB}"/>
              </a:ext>
            </a:extLst>
          </p:cNvPr>
          <p:cNvSpPr>
            <a:spLocks noGrp="1"/>
          </p:cNvSpPr>
          <p:nvPr>
            <p:ph type="ctrTitle"/>
          </p:nvPr>
        </p:nvSpPr>
        <p:spPr/>
        <p:txBody>
          <a:bodyPr/>
          <a:lstStyle/>
          <a:p>
            <a:r>
              <a:rPr lang="en-US" dirty="0"/>
              <a:t>Chapter 10: Managing Successful Products, Services, and Brands</a:t>
            </a:r>
          </a:p>
        </p:txBody>
      </p:sp>
      <p:sp>
        <p:nvSpPr>
          <p:cNvPr id="3" name="Subtitle 2">
            <a:extLst>
              <a:ext uri="{FF2B5EF4-FFF2-40B4-BE49-F238E27FC236}">
                <a16:creationId xmlns:a16="http://schemas.microsoft.com/office/drawing/2014/main" id="{4306ADCE-EA97-7244-937D-67D24602C3B3}"/>
              </a:ext>
            </a:extLst>
          </p:cNvPr>
          <p:cNvSpPr>
            <a:spLocks noGrp="1"/>
          </p:cNvSpPr>
          <p:nvPr>
            <p:ph type="subTitle" idx="1"/>
          </p:nvPr>
        </p:nvSpPr>
        <p:spPr/>
        <p:txBody>
          <a:bodyPr/>
          <a:lstStyle/>
          <a:p>
            <a:r>
              <a:rPr lang="en-US" dirty="0"/>
              <a:t>BUS 140</a:t>
            </a:r>
          </a:p>
          <a:p>
            <a:r>
              <a:rPr lang="en-US" dirty="0" err="1"/>
              <a:t>Y.Williams</a:t>
            </a:r>
            <a:endParaRPr lang="en-US" dirty="0"/>
          </a:p>
        </p:txBody>
      </p:sp>
    </p:spTree>
    <p:extLst>
      <p:ext uri="{BB962C8B-B14F-4D97-AF65-F5344CB8AC3E}">
        <p14:creationId xmlns:p14="http://schemas.microsoft.com/office/powerpoint/2010/main" val="2672110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E6350-379D-3242-84B8-87C3923EE58A}"/>
              </a:ext>
            </a:extLst>
          </p:cNvPr>
          <p:cNvSpPr>
            <a:spLocks noGrp="1"/>
          </p:cNvSpPr>
          <p:nvPr>
            <p:ph type="title"/>
          </p:nvPr>
        </p:nvSpPr>
        <p:spPr>
          <a:xfrm>
            <a:off x="2734734" y="609600"/>
            <a:ext cx="6539268" cy="1320800"/>
          </a:xfrm>
        </p:spPr>
        <p:txBody>
          <a:bodyPr>
            <a:normAutofit/>
          </a:bodyPr>
          <a:lstStyle/>
          <a:p>
            <a:r>
              <a:rPr lang="en-US" dirty="0"/>
              <a:t>Steps to Creating Brand Equity</a:t>
            </a:r>
          </a:p>
        </p:txBody>
      </p:sp>
      <p:pic>
        <p:nvPicPr>
          <p:cNvPr id="7" name="Picture 6" descr="A close up of a logo&#10;&#10;Description automatically generated">
            <a:extLst>
              <a:ext uri="{FF2B5EF4-FFF2-40B4-BE49-F238E27FC236}">
                <a16:creationId xmlns:a16="http://schemas.microsoft.com/office/drawing/2014/main" id="{FBCC3725-3148-0741-9C2B-4E73D054E240}"/>
              </a:ext>
            </a:extLst>
          </p:cNvPr>
          <p:cNvPicPr>
            <a:picLocks noChangeAspect="1"/>
          </p:cNvPicPr>
          <p:nvPr/>
        </p:nvPicPr>
        <p:blipFill>
          <a:blip r:embed="rId2"/>
          <a:stretch>
            <a:fillRect/>
          </a:stretch>
        </p:blipFill>
        <p:spPr>
          <a:xfrm>
            <a:off x="728133" y="1766801"/>
            <a:ext cx="1828800" cy="1037844"/>
          </a:xfrm>
          <a:prstGeom prst="rect">
            <a:avLst/>
          </a:prstGeom>
        </p:spPr>
      </p:pic>
      <p:pic>
        <p:nvPicPr>
          <p:cNvPr id="5" name="Picture 4" descr="A close up of a logo&#10;&#10;Description automatically generated">
            <a:extLst>
              <a:ext uri="{FF2B5EF4-FFF2-40B4-BE49-F238E27FC236}">
                <a16:creationId xmlns:a16="http://schemas.microsoft.com/office/drawing/2014/main" id="{B4539349-90C7-DD44-94B8-5E3F3EF8077B}"/>
              </a:ext>
            </a:extLst>
          </p:cNvPr>
          <p:cNvPicPr>
            <a:picLocks noChangeAspect="1"/>
          </p:cNvPicPr>
          <p:nvPr/>
        </p:nvPicPr>
        <p:blipFill>
          <a:blip r:embed="rId3"/>
          <a:stretch>
            <a:fillRect/>
          </a:stretch>
        </p:blipFill>
        <p:spPr>
          <a:xfrm>
            <a:off x="889608" y="220314"/>
            <a:ext cx="1153884" cy="1192645"/>
          </a:xfrm>
          <a:prstGeom prst="rect">
            <a:avLst/>
          </a:prstGeom>
        </p:spPr>
      </p:pic>
      <p:pic>
        <p:nvPicPr>
          <p:cNvPr id="11" name="Picture 10" descr="A picture containing grass, outdoor, sitting, large&#10;&#10;Description automatically generated">
            <a:extLst>
              <a:ext uri="{FF2B5EF4-FFF2-40B4-BE49-F238E27FC236}">
                <a16:creationId xmlns:a16="http://schemas.microsoft.com/office/drawing/2014/main" id="{DE12AF0D-7F99-E748-8BD1-4578D54E9B12}"/>
              </a:ext>
            </a:extLst>
          </p:cNvPr>
          <p:cNvPicPr>
            <a:picLocks noChangeAspect="1"/>
          </p:cNvPicPr>
          <p:nvPr/>
        </p:nvPicPr>
        <p:blipFill>
          <a:blip r:embed="rId4"/>
          <a:stretch>
            <a:fillRect/>
          </a:stretch>
        </p:blipFill>
        <p:spPr>
          <a:xfrm>
            <a:off x="804335" y="3442100"/>
            <a:ext cx="1574797" cy="1181098"/>
          </a:xfrm>
          <a:prstGeom prst="rect">
            <a:avLst/>
          </a:prstGeom>
        </p:spPr>
      </p:pic>
      <p:sp>
        <p:nvSpPr>
          <p:cNvPr id="3" name="Content Placeholder 2">
            <a:extLst>
              <a:ext uri="{FF2B5EF4-FFF2-40B4-BE49-F238E27FC236}">
                <a16:creationId xmlns:a16="http://schemas.microsoft.com/office/drawing/2014/main" id="{80BEF965-F8FF-0043-BA63-43A0E78165A0}"/>
              </a:ext>
            </a:extLst>
          </p:cNvPr>
          <p:cNvSpPr>
            <a:spLocks noGrp="1"/>
          </p:cNvSpPr>
          <p:nvPr>
            <p:ph idx="1"/>
          </p:nvPr>
        </p:nvSpPr>
        <p:spPr>
          <a:xfrm>
            <a:off x="2734734" y="2160589"/>
            <a:ext cx="6539267" cy="3880773"/>
          </a:xfrm>
        </p:spPr>
        <p:txBody>
          <a:bodyPr>
            <a:normAutofit/>
          </a:bodyPr>
          <a:lstStyle/>
          <a:p>
            <a:r>
              <a:rPr lang="en-US" b="1" dirty="0"/>
              <a:t>Step 1: </a:t>
            </a:r>
            <a:r>
              <a:rPr lang="en-US" dirty="0"/>
              <a:t>Develop a positive brand awareness and association in the mind of the consumer</a:t>
            </a:r>
          </a:p>
          <a:p>
            <a:r>
              <a:rPr lang="en-US" b="1" dirty="0"/>
              <a:t>Step 2: </a:t>
            </a:r>
            <a:r>
              <a:rPr lang="en-US" dirty="0"/>
              <a:t>Establish the brand meaning in the mind of the consumers. What does the brand stand for? (Performance or Imagery related)</a:t>
            </a:r>
          </a:p>
          <a:p>
            <a:r>
              <a:rPr lang="en-US" b="1" dirty="0"/>
              <a:t>Step 3: </a:t>
            </a:r>
            <a:r>
              <a:rPr lang="en-US" dirty="0"/>
              <a:t>Elicit proper consumer response to your product’s identity and meaning. How doe people think and feel about your product/service?</a:t>
            </a:r>
          </a:p>
          <a:p>
            <a:r>
              <a:rPr lang="en-US" b="1" dirty="0"/>
              <a:t>Step 4: </a:t>
            </a:r>
            <a:r>
              <a:rPr lang="en-US" dirty="0"/>
              <a:t>Create a consumer brand connection that leads to an active loyalty relationship. </a:t>
            </a:r>
          </a:p>
          <a:p>
            <a:endParaRPr lang="en-US" dirty="0"/>
          </a:p>
          <a:p>
            <a:endParaRPr lang="en-US" dirty="0"/>
          </a:p>
        </p:txBody>
      </p:sp>
      <p:pic>
        <p:nvPicPr>
          <p:cNvPr id="9" name="Picture 8" descr="A close up of a sign&#10;&#10;Description automatically generated">
            <a:extLst>
              <a:ext uri="{FF2B5EF4-FFF2-40B4-BE49-F238E27FC236}">
                <a16:creationId xmlns:a16="http://schemas.microsoft.com/office/drawing/2014/main" id="{F3FF05EF-1402-594D-9622-4A9198B14376}"/>
              </a:ext>
            </a:extLst>
          </p:cNvPr>
          <p:cNvPicPr>
            <a:picLocks noChangeAspect="1"/>
          </p:cNvPicPr>
          <p:nvPr/>
        </p:nvPicPr>
        <p:blipFill>
          <a:blip r:embed="rId5"/>
          <a:stretch>
            <a:fillRect/>
          </a:stretch>
        </p:blipFill>
        <p:spPr>
          <a:xfrm>
            <a:off x="745069" y="4860265"/>
            <a:ext cx="1693330" cy="1181098"/>
          </a:xfrm>
          <a:prstGeom prst="rect">
            <a:avLst/>
          </a:prstGeom>
        </p:spPr>
      </p:pic>
    </p:spTree>
    <p:extLst>
      <p:ext uri="{BB962C8B-B14F-4D97-AF65-F5344CB8AC3E}">
        <p14:creationId xmlns:p14="http://schemas.microsoft.com/office/powerpoint/2010/main" val="3254498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EBE86EA4-C4F1-4465-B306-7A2BC22859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9" name="Straight Connector 18">
              <a:extLst>
                <a:ext uri="{FF2B5EF4-FFF2-40B4-BE49-F238E27FC236}">
                  <a16:creationId xmlns:a16="http://schemas.microsoft.com/office/drawing/2014/main" id="{A8279268-DB29-43BE-B57C-14977EACFDA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C8FA53C0-C1EF-4611-BAB3-65EEB16AA3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1" name="Rectangle 23">
              <a:extLst>
                <a:ext uri="{FF2B5EF4-FFF2-40B4-BE49-F238E27FC236}">
                  <a16:creationId xmlns:a16="http://schemas.microsoft.com/office/drawing/2014/main" id="{81CDACFC-DD8A-4CC0-B7FC-6030FC3536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a:extLst>
                <a:ext uri="{FF2B5EF4-FFF2-40B4-BE49-F238E27FC236}">
                  <a16:creationId xmlns:a16="http://schemas.microsoft.com/office/drawing/2014/main" id="{0269F267-73D4-4CC3-BEC7-73335654DE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DC48F13D-B2D7-4EB8-9CA7-59243637C8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a:extLst>
                <a:ext uri="{FF2B5EF4-FFF2-40B4-BE49-F238E27FC236}">
                  <a16:creationId xmlns:a16="http://schemas.microsoft.com/office/drawing/2014/main" id="{A82405B3-5A67-4DA2-8EDA-7AB65A8B45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a:extLst>
                <a:ext uri="{FF2B5EF4-FFF2-40B4-BE49-F238E27FC236}">
                  <a16:creationId xmlns:a16="http://schemas.microsoft.com/office/drawing/2014/main" id="{7508BC7B-3BD2-4D96-A46E-82988222AC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a:extLst>
                <a:ext uri="{FF2B5EF4-FFF2-40B4-BE49-F238E27FC236}">
                  <a16:creationId xmlns:a16="http://schemas.microsoft.com/office/drawing/2014/main" id="{4298D07C-2287-4B93-9041-935144DE1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a:extLst>
                <a:ext uri="{FF2B5EF4-FFF2-40B4-BE49-F238E27FC236}">
                  <a16:creationId xmlns:a16="http://schemas.microsoft.com/office/drawing/2014/main" id="{0F6BC886-C125-4903-8C2A-6FB687400D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C9D0B38F-2E02-4E85-99EE-73595E7C89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2" name="Rectangle 29">
            <a:extLst>
              <a:ext uri="{FF2B5EF4-FFF2-40B4-BE49-F238E27FC236}">
                <a16:creationId xmlns:a16="http://schemas.microsoft.com/office/drawing/2014/main" id="{BD11ECC6-8551-4768-8DFD-CD41AF420A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12192000" cy="2285999"/>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4" name="Group 31">
            <a:extLst>
              <a:ext uri="{FF2B5EF4-FFF2-40B4-BE49-F238E27FC236}">
                <a16:creationId xmlns:a16="http://schemas.microsoft.com/office/drawing/2014/main" id="{93657592-CA60-4F45-B1A0-88AA772420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25267" y="-8467"/>
            <a:ext cx="4766733" cy="6866467"/>
            <a:chOff x="7425267" y="-8467"/>
            <a:chExt cx="4766733" cy="6866467"/>
          </a:xfrm>
        </p:grpSpPr>
        <p:cxnSp>
          <p:nvCxnSpPr>
            <p:cNvPr id="33" name="Straight Connector 32">
              <a:extLst>
                <a:ext uri="{FF2B5EF4-FFF2-40B4-BE49-F238E27FC236}">
                  <a16:creationId xmlns:a16="http://schemas.microsoft.com/office/drawing/2014/main" id="{6F47E2B4-7DA9-4312-A1F0-C48388B236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35B274F7-039F-4BFC-AA98-B51B1D6CB6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35" name="Rectangle 23">
              <a:extLst>
                <a:ext uri="{FF2B5EF4-FFF2-40B4-BE49-F238E27FC236}">
                  <a16:creationId xmlns:a16="http://schemas.microsoft.com/office/drawing/2014/main" id="{11A31103-C703-46C9-9D26-497A1ACD5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5">
              <a:extLst>
                <a:ext uri="{FF2B5EF4-FFF2-40B4-BE49-F238E27FC236}">
                  <a16:creationId xmlns:a16="http://schemas.microsoft.com/office/drawing/2014/main" id="{382F955F-FC22-44B8-BDCF-B77580323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a:extLst>
                <a:ext uri="{FF2B5EF4-FFF2-40B4-BE49-F238E27FC236}">
                  <a16:creationId xmlns:a16="http://schemas.microsoft.com/office/drawing/2014/main" id="{1F567692-F087-479A-8931-BD2869C3E4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7">
              <a:extLst>
                <a:ext uri="{FF2B5EF4-FFF2-40B4-BE49-F238E27FC236}">
                  <a16:creationId xmlns:a16="http://schemas.microsoft.com/office/drawing/2014/main" id="{49B3E4CD-0738-4B9D-A14F-1E8694DDF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28">
              <a:extLst>
                <a:ext uri="{FF2B5EF4-FFF2-40B4-BE49-F238E27FC236}">
                  <a16:creationId xmlns:a16="http://schemas.microsoft.com/office/drawing/2014/main" id="{4753B851-AD90-4CCD-85D0-65AA6567D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29">
              <a:extLst>
                <a:ext uri="{FF2B5EF4-FFF2-40B4-BE49-F238E27FC236}">
                  <a16:creationId xmlns:a16="http://schemas.microsoft.com/office/drawing/2014/main" id="{EBF14868-A190-4E21-9522-8977C474C9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Isosceles Triangle 40">
              <a:extLst>
                <a:ext uri="{FF2B5EF4-FFF2-40B4-BE49-F238E27FC236}">
                  <a16:creationId xmlns:a16="http://schemas.microsoft.com/office/drawing/2014/main" id="{BCBB4922-76EE-442B-A649-09873DCE79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E23DEB3C-E307-C647-B0DE-57CCC74BF3A6}"/>
              </a:ext>
            </a:extLst>
          </p:cNvPr>
          <p:cNvSpPr>
            <a:spLocks noGrp="1"/>
          </p:cNvSpPr>
          <p:nvPr>
            <p:ph type="title"/>
          </p:nvPr>
        </p:nvSpPr>
        <p:spPr>
          <a:xfrm>
            <a:off x="765110" y="4758611"/>
            <a:ext cx="8508893" cy="1024415"/>
          </a:xfrm>
        </p:spPr>
        <p:txBody>
          <a:bodyPr vert="horz" lIns="91440" tIns="45720" rIns="91440" bIns="45720" rtlCol="0" anchor="b">
            <a:normAutofit/>
          </a:bodyPr>
          <a:lstStyle/>
          <a:p>
            <a:pPr algn="r">
              <a:lnSpc>
                <a:spcPct val="90000"/>
              </a:lnSpc>
            </a:pPr>
            <a:r>
              <a:rPr lang="en-US" sz="2200" dirty="0"/>
              <a:t>Can you recognize these? If so, the company has done a great job of branding and building exclusivity with their product and service.</a:t>
            </a:r>
          </a:p>
        </p:txBody>
      </p:sp>
      <p:sp>
        <p:nvSpPr>
          <p:cNvPr id="43" name="Rectangle 42">
            <a:extLst>
              <a:ext uri="{FF2B5EF4-FFF2-40B4-BE49-F238E27FC236}">
                <a16:creationId xmlns:a16="http://schemas.microsoft.com/office/drawing/2014/main" id="{8E2EB503-A017-4457-A105-53638C97D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506A954-5018-3D4B-9B05-3C88D73CF9C5}"/>
              </a:ext>
            </a:extLst>
          </p:cNvPr>
          <p:cNvPicPr>
            <a:picLocks noChangeAspect="1"/>
          </p:cNvPicPr>
          <p:nvPr/>
        </p:nvPicPr>
        <p:blipFill>
          <a:blip r:embed="rId2"/>
          <a:stretch>
            <a:fillRect/>
          </a:stretch>
        </p:blipFill>
        <p:spPr>
          <a:xfrm>
            <a:off x="643466" y="1385394"/>
            <a:ext cx="3426704" cy="1970354"/>
          </a:xfrm>
          <a:prstGeom prst="rect">
            <a:avLst/>
          </a:prstGeom>
        </p:spPr>
      </p:pic>
      <p:pic>
        <p:nvPicPr>
          <p:cNvPr id="6" name="Picture 5">
            <a:extLst>
              <a:ext uri="{FF2B5EF4-FFF2-40B4-BE49-F238E27FC236}">
                <a16:creationId xmlns:a16="http://schemas.microsoft.com/office/drawing/2014/main" id="{0F1D13DD-9B83-534D-9738-C4B0AEAB1162}"/>
              </a:ext>
            </a:extLst>
          </p:cNvPr>
          <p:cNvPicPr>
            <a:picLocks noChangeAspect="1"/>
          </p:cNvPicPr>
          <p:nvPr/>
        </p:nvPicPr>
        <p:blipFill>
          <a:blip r:embed="rId3"/>
          <a:stretch>
            <a:fillRect/>
          </a:stretch>
        </p:blipFill>
        <p:spPr>
          <a:xfrm>
            <a:off x="4376480" y="1573863"/>
            <a:ext cx="3426704" cy="1593417"/>
          </a:xfrm>
          <a:prstGeom prst="rect">
            <a:avLst/>
          </a:prstGeom>
        </p:spPr>
      </p:pic>
      <p:pic>
        <p:nvPicPr>
          <p:cNvPr id="5" name="Picture 4">
            <a:extLst>
              <a:ext uri="{FF2B5EF4-FFF2-40B4-BE49-F238E27FC236}">
                <a16:creationId xmlns:a16="http://schemas.microsoft.com/office/drawing/2014/main" id="{3D7F9824-7A1F-6B46-B755-2B737C4D1EB9}"/>
              </a:ext>
            </a:extLst>
          </p:cNvPr>
          <p:cNvPicPr>
            <a:picLocks noChangeAspect="1"/>
          </p:cNvPicPr>
          <p:nvPr/>
        </p:nvPicPr>
        <p:blipFill>
          <a:blip r:embed="rId4"/>
          <a:stretch>
            <a:fillRect/>
          </a:stretch>
        </p:blipFill>
        <p:spPr>
          <a:xfrm>
            <a:off x="8117073" y="1573863"/>
            <a:ext cx="3426704" cy="1593417"/>
          </a:xfrm>
          <a:prstGeom prst="rect">
            <a:avLst/>
          </a:prstGeom>
        </p:spPr>
      </p:pic>
    </p:spTree>
    <p:extLst>
      <p:ext uri="{BB962C8B-B14F-4D97-AF65-F5344CB8AC3E}">
        <p14:creationId xmlns:p14="http://schemas.microsoft.com/office/powerpoint/2010/main" val="3660430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 name="Group 9">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B46169F7-4CAF-AF49-B6A1-C3A5ACCFF56B}"/>
              </a:ext>
            </a:extLst>
          </p:cNvPr>
          <p:cNvSpPr>
            <a:spLocks noGrp="1"/>
          </p:cNvSpPr>
          <p:nvPr>
            <p:ph type="title"/>
          </p:nvPr>
        </p:nvSpPr>
        <p:spPr>
          <a:xfrm>
            <a:off x="1600199" y="4571999"/>
            <a:ext cx="7673801" cy="1087656"/>
          </a:xfrm>
        </p:spPr>
        <p:txBody>
          <a:bodyPr vert="horz" lIns="91440" tIns="45720" rIns="91440" bIns="45720" rtlCol="0" anchor="b">
            <a:normAutofit/>
          </a:bodyPr>
          <a:lstStyle/>
          <a:p>
            <a:pPr>
              <a:lnSpc>
                <a:spcPct val="90000"/>
              </a:lnSpc>
            </a:pPr>
            <a:r>
              <a:rPr lang="en-US" sz="4100" kern="1200">
                <a:solidFill>
                  <a:schemeClr val="accent1"/>
                </a:solidFill>
                <a:latin typeface="+mj-lt"/>
                <a:ea typeface="+mj-ea"/>
                <a:cs typeface="+mj-cs"/>
              </a:rPr>
              <a:t>Alternative Branding Strategies</a:t>
            </a:r>
          </a:p>
        </p:txBody>
      </p:sp>
      <p:pic>
        <p:nvPicPr>
          <p:cNvPr id="5" name="Content Placeholder 4" descr="A screenshot of a cell phone&#10;&#10;Description automatically generated">
            <a:extLst>
              <a:ext uri="{FF2B5EF4-FFF2-40B4-BE49-F238E27FC236}">
                <a16:creationId xmlns:a16="http://schemas.microsoft.com/office/drawing/2014/main" id="{7CEFF20C-CF8D-044F-8EE6-A332B400223A}"/>
              </a:ext>
            </a:extLst>
          </p:cNvPr>
          <p:cNvPicPr>
            <a:picLocks noGrp="1" noChangeAspect="1"/>
          </p:cNvPicPr>
          <p:nvPr>
            <p:ph idx="1"/>
          </p:nvPr>
        </p:nvPicPr>
        <p:blipFill>
          <a:blip r:embed="rId2"/>
          <a:stretch>
            <a:fillRect/>
          </a:stretch>
        </p:blipFill>
        <p:spPr>
          <a:xfrm>
            <a:off x="1600201" y="609600"/>
            <a:ext cx="7212589" cy="3642357"/>
          </a:xfrm>
          <a:prstGeom prst="rect">
            <a:avLst/>
          </a:prstGeom>
        </p:spPr>
      </p:pic>
    </p:spTree>
    <p:extLst>
      <p:ext uri="{BB962C8B-B14F-4D97-AF65-F5344CB8AC3E}">
        <p14:creationId xmlns:p14="http://schemas.microsoft.com/office/powerpoint/2010/main" val="2681160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0768E-391B-4245-8B04-786C4CA14A51}"/>
              </a:ext>
            </a:extLst>
          </p:cNvPr>
          <p:cNvSpPr>
            <a:spLocks noGrp="1"/>
          </p:cNvSpPr>
          <p:nvPr>
            <p:ph type="title"/>
          </p:nvPr>
        </p:nvSpPr>
        <p:spPr>
          <a:xfrm>
            <a:off x="5536734" y="609600"/>
            <a:ext cx="3737268" cy="1320800"/>
          </a:xfrm>
        </p:spPr>
        <p:txBody>
          <a:bodyPr>
            <a:normAutofit/>
          </a:bodyPr>
          <a:lstStyle/>
          <a:p>
            <a:r>
              <a:rPr lang="en-US" dirty="0"/>
              <a:t>Terms to Know</a:t>
            </a:r>
          </a:p>
        </p:txBody>
      </p:sp>
      <p:sp>
        <p:nvSpPr>
          <p:cNvPr id="3" name="Content Placeholder 2">
            <a:extLst>
              <a:ext uri="{FF2B5EF4-FFF2-40B4-BE49-F238E27FC236}">
                <a16:creationId xmlns:a16="http://schemas.microsoft.com/office/drawing/2014/main" id="{2EAF2D38-FD2E-C742-A2B7-5E56FC992B25}"/>
              </a:ext>
            </a:extLst>
          </p:cNvPr>
          <p:cNvSpPr>
            <a:spLocks noGrp="1"/>
          </p:cNvSpPr>
          <p:nvPr>
            <p:ph idx="1"/>
          </p:nvPr>
        </p:nvSpPr>
        <p:spPr>
          <a:xfrm>
            <a:off x="5209563" y="2160589"/>
            <a:ext cx="4064439" cy="3880773"/>
          </a:xfrm>
        </p:spPr>
        <p:txBody>
          <a:bodyPr>
            <a:normAutofit/>
          </a:bodyPr>
          <a:lstStyle/>
          <a:p>
            <a:r>
              <a:rPr lang="en-US" sz="2400" b="1" dirty="0"/>
              <a:t>Brand Licensing: </a:t>
            </a:r>
            <a:r>
              <a:rPr lang="en-US" sz="2400" dirty="0"/>
              <a:t>A contractual agreement whereby one company (licensor) allows its brand name(s) or trademark(s) to be used with products or services offered by another company (licensee( for a royalty of fee.</a:t>
            </a:r>
          </a:p>
          <a:p>
            <a:endParaRPr lang="en-US" dirty="0"/>
          </a:p>
        </p:txBody>
      </p:sp>
      <p:pic>
        <p:nvPicPr>
          <p:cNvPr id="4" name="Picture 3">
            <a:extLst>
              <a:ext uri="{FF2B5EF4-FFF2-40B4-BE49-F238E27FC236}">
                <a16:creationId xmlns:a16="http://schemas.microsoft.com/office/drawing/2014/main" id="{3E844773-F0D7-2947-B9B9-592A84F39231}"/>
              </a:ext>
            </a:extLst>
          </p:cNvPr>
          <p:cNvPicPr>
            <a:picLocks noChangeAspect="1"/>
          </p:cNvPicPr>
          <p:nvPr/>
        </p:nvPicPr>
        <p:blipFill rotWithShape="1">
          <a:blip r:embed="rId2"/>
          <a:srcRect l="11746" r="604"/>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9"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09772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table&#10;&#10;Description automatically generated">
            <a:extLst>
              <a:ext uri="{FF2B5EF4-FFF2-40B4-BE49-F238E27FC236}">
                <a16:creationId xmlns:a16="http://schemas.microsoft.com/office/drawing/2014/main" id="{A57A5AD5-4226-2A47-8F05-396245A5FE1C}"/>
              </a:ext>
            </a:extLst>
          </p:cNvPr>
          <p:cNvPicPr>
            <a:picLocks noChangeAspect="1"/>
          </p:cNvPicPr>
          <p:nvPr/>
        </p:nvPicPr>
        <p:blipFill>
          <a:blip r:embed="rId2"/>
          <a:stretch>
            <a:fillRect/>
          </a:stretch>
        </p:blipFill>
        <p:spPr>
          <a:xfrm>
            <a:off x="733070" y="609600"/>
            <a:ext cx="5309687" cy="2601747"/>
          </a:xfrm>
          <a:prstGeom prst="rect">
            <a:avLst/>
          </a:prstGeom>
        </p:spPr>
      </p:pic>
      <p:sp>
        <p:nvSpPr>
          <p:cNvPr id="3" name="Content Placeholder 2">
            <a:extLst>
              <a:ext uri="{FF2B5EF4-FFF2-40B4-BE49-F238E27FC236}">
                <a16:creationId xmlns:a16="http://schemas.microsoft.com/office/drawing/2014/main" id="{E12557D2-4691-A54D-9926-0B5773EEF59A}"/>
              </a:ext>
            </a:extLst>
          </p:cNvPr>
          <p:cNvSpPr>
            <a:spLocks noGrp="1"/>
          </p:cNvSpPr>
          <p:nvPr>
            <p:ph idx="1"/>
          </p:nvPr>
        </p:nvSpPr>
        <p:spPr>
          <a:xfrm>
            <a:off x="6042757" y="2560640"/>
            <a:ext cx="3900654" cy="2982910"/>
          </a:xfrm>
        </p:spPr>
        <p:txBody>
          <a:bodyPr>
            <a:noAutofit/>
          </a:bodyPr>
          <a:lstStyle/>
          <a:p>
            <a:r>
              <a:rPr lang="en-US" sz="2400" b="1" dirty="0"/>
              <a:t>Multiproduct branding: </a:t>
            </a:r>
            <a:r>
              <a:rPr lang="en-US" sz="2400" dirty="0"/>
              <a:t>a branding strategy in which a company uses one name for all its products in a product class.</a:t>
            </a:r>
          </a:p>
        </p:txBody>
      </p:sp>
      <p:pic>
        <p:nvPicPr>
          <p:cNvPr id="4" name="Picture 3">
            <a:extLst>
              <a:ext uri="{FF2B5EF4-FFF2-40B4-BE49-F238E27FC236}">
                <a16:creationId xmlns:a16="http://schemas.microsoft.com/office/drawing/2014/main" id="{559C378A-7823-884A-8E91-EA7478DBB93E}"/>
              </a:ext>
            </a:extLst>
          </p:cNvPr>
          <p:cNvPicPr>
            <a:picLocks noChangeAspect="1"/>
          </p:cNvPicPr>
          <p:nvPr/>
        </p:nvPicPr>
        <p:blipFill>
          <a:blip r:embed="rId3"/>
          <a:stretch>
            <a:fillRect/>
          </a:stretch>
        </p:blipFill>
        <p:spPr>
          <a:xfrm>
            <a:off x="1693585" y="3439020"/>
            <a:ext cx="3388659" cy="2602341"/>
          </a:xfrm>
          <a:prstGeom prst="rect">
            <a:avLst/>
          </a:prstGeom>
        </p:spPr>
      </p:pic>
    </p:spTree>
    <p:extLst>
      <p:ext uri="{BB962C8B-B14F-4D97-AF65-F5344CB8AC3E}">
        <p14:creationId xmlns:p14="http://schemas.microsoft.com/office/powerpoint/2010/main" val="2384615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D11ECC6-8551-4768-8DFD-CD41AF420A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12192000" cy="2285999"/>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93657592-CA60-4F45-B1A0-88AA772420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25267" y="-8467"/>
            <a:ext cx="4766733" cy="6866467"/>
            <a:chOff x="7425267" y="-8467"/>
            <a:chExt cx="4766733" cy="6866467"/>
          </a:xfrm>
        </p:grpSpPr>
        <p:cxnSp>
          <p:nvCxnSpPr>
            <p:cNvPr id="17" name="Straight Connector 16">
              <a:extLst>
                <a:ext uri="{FF2B5EF4-FFF2-40B4-BE49-F238E27FC236}">
                  <a16:creationId xmlns:a16="http://schemas.microsoft.com/office/drawing/2014/main" id="{6F47E2B4-7DA9-4312-A1F0-C48388B236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35B274F7-039F-4BFC-AA98-B51B1D6CB6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9" name="Rectangle 23">
              <a:extLst>
                <a:ext uri="{FF2B5EF4-FFF2-40B4-BE49-F238E27FC236}">
                  <a16:creationId xmlns:a16="http://schemas.microsoft.com/office/drawing/2014/main" id="{11A31103-C703-46C9-9D26-497A1ACD5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5">
              <a:extLst>
                <a:ext uri="{FF2B5EF4-FFF2-40B4-BE49-F238E27FC236}">
                  <a16:creationId xmlns:a16="http://schemas.microsoft.com/office/drawing/2014/main" id="{382F955F-FC22-44B8-BDCF-B77580323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1F567692-F087-479A-8931-BD2869C3E4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49B3E4CD-0738-4B9D-A14F-1E8694DDF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8">
              <a:extLst>
                <a:ext uri="{FF2B5EF4-FFF2-40B4-BE49-F238E27FC236}">
                  <a16:creationId xmlns:a16="http://schemas.microsoft.com/office/drawing/2014/main" id="{4753B851-AD90-4CCD-85D0-65AA6567D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a:extLst>
                <a:ext uri="{FF2B5EF4-FFF2-40B4-BE49-F238E27FC236}">
                  <a16:creationId xmlns:a16="http://schemas.microsoft.com/office/drawing/2014/main" id="{EBF14868-A190-4E21-9522-8977C474C9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id="{BCBB4922-76EE-442B-A649-09873DCE79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7" name="Rectangle 26">
            <a:extLst>
              <a:ext uri="{FF2B5EF4-FFF2-40B4-BE49-F238E27FC236}">
                <a16:creationId xmlns:a16="http://schemas.microsoft.com/office/drawing/2014/main" id="{8E2EB503-A017-4457-A105-53638C97D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close up of a sign&#10;&#10;Description automatically generated">
            <a:extLst>
              <a:ext uri="{FF2B5EF4-FFF2-40B4-BE49-F238E27FC236}">
                <a16:creationId xmlns:a16="http://schemas.microsoft.com/office/drawing/2014/main" id="{FAC160FB-DB7B-6E44-A493-69DBD4F9BAD3}"/>
              </a:ext>
            </a:extLst>
          </p:cNvPr>
          <p:cNvPicPr>
            <a:picLocks noChangeAspect="1"/>
          </p:cNvPicPr>
          <p:nvPr/>
        </p:nvPicPr>
        <p:blipFill>
          <a:blip r:embed="rId2"/>
          <a:stretch>
            <a:fillRect/>
          </a:stretch>
        </p:blipFill>
        <p:spPr>
          <a:xfrm>
            <a:off x="643466" y="1301655"/>
            <a:ext cx="3420534" cy="2137833"/>
          </a:xfrm>
          <a:prstGeom prst="rect">
            <a:avLst/>
          </a:prstGeom>
        </p:spPr>
      </p:pic>
      <p:pic>
        <p:nvPicPr>
          <p:cNvPr id="7" name="Picture 6" descr="A picture containing electronics, device&#10;&#10;Description automatically generated">
            <a:extLst>
              <a:ext uri="{FF2B5EF4-FFF2-40B4-BE49-F238E27FC236}">
                <a16:creationId xmlns:a16="http://schemas.microsoft.com/office/drawing/2014/main" id="{B6C39147-9C17-A243-AF6A-9EAF405BC3D9}"/>
              </a:ext>
            </a:extLst>
          </p:cNvPr>
          <p:cNvPicPr>
            <a:picLocks noChangeAspect="1"/>
          </p:cNvPicPr>
          <p:nvPr/>
        </p:nvPicPr>
        <p:blipFill>
          <a:blip r:embed="rId3"/>
          <a:stretch>
            <a:fillRect/>
          </a:stretch>
        </p:blipFill>
        <p:spPr>
          <a:xfrm>
            <a:off x="4390490" y="1298866"/>
            <a:ext cx="3411020" cy="2143411"/>
          </a:xfrm>
          <a:prstGeom prst="rect">
            <a:avLst/>
          </a:prstGeom>
        </p:spPr>
      </p:pic>
      <p:pic>
        <p:nvPicPr>
          <p:cNvPr id="5" name="Picture 4" descr="A close up of a sign&#10;&#10;Description automatically generated">
            <a:extLst>
              <a:ext uri="{FF2B5EF4-FFF2-40B4-BE49-F238E27FC236}">
                <a16:creationId xmlns:a16="http://schemas.microsoft.com/office/drawing/2014/main" id="{2591AB86-9BA2-084D-8DD7-819509BF722B}"/>
              </a:ext>
            </a:extLst>
          </p:cNvPr>
          <p:cNvPicPr>
            <a:picLocks noChangeAspect="1"/>
          </p:cNvPicPr>
          <p:nvPr/>
        </p:nvPicPr>
        <p:blipFill>
          <a:blip r:embed="rId4"/>
          <a:stretch>
            <a:fillRect/>
          </a:stretch>
        </p:blipFill>
        <p:spPr>
          <a:xfrm>
            <a:off x="8128001" y="1301689"/>
            <a:ext cx="3415776" cy="2137764"/>
          </a:xfrm>
          <a:prstGeom prst="rect">
            <a:avLst/>
          </a:prstGeom>
        </p:spPr>
      </p:pic>
      <p:sp>
        <p:nvSpPr>
          <p:cNvPr id="3" name="Content Placeholder 2">
            <a:extLst>
              <a:ext uri="{FF2B5EF4-FFF2-40B4-BE49-F238E27FC236}">
                <a16:creationId xmlns:a16="http://schemas.microsoft.com/office/drawing/2014/main" id="{8F04C6D5-C2BE-D049-8A51-FD2FB7B01DCD}"/>
              </a:ext>
            </a:extLst>
          </p:cNvPr>
          <p:cNvSpPr>
            <a:spLocks noGrp="1"/>
          </p:cNvSpPr>
          <p:nvPr>
            <p:ph idx="1"/>
          </p:nvPr>
        </p:nvSpPr>
        <p:spPr>
          <a:xfrm>
            <a:off x="643467" y="4774395"/>
            <a:ext cx="8472906" cy="1563899"/>
          </a:xfrm>
        </p:spPr>
        <p:txBody>
          <a:bodyPr anchor="ctr">
            <a:normAutofit/>
          </a:bodyPr>
          <a:lstStyle/>
          <a:p>
            <a:r>
              <a:rPr lang="en-US" sz="2400" b="1" dirty="0">
                <a:solidFill>
                  <a:srgbClr val="FFFFFF"/>
                </a:solidFill>
              </a:rPr>
              <a:t>Multi-branding: </a:t>
            </a:r>
            <a:r>
              <a:rPr lang="en-US" sz="2400" dirty="0">
                <a:solidFill>
                  <a:srgbClr val="FFFFFF"/>
                </a:solidFill>
              </a:rPr>
              <a:t>a branding strategy that involves giving each product a distinctive name when each brand is intended for a different market segment</a:t>
            </a:r>
          </a:p>
        </p:txBody>
      </p:sp>
    </p:spTree>
    <p:extLst>
      <p:ext uri="{BB962C8B-B14F-4D97-AF65-F5344CB8AC3E}">
        <p14:creationId xmlns:p14="http://schemas.microsoft.com/office/powerpoint/2010/main" val="1695436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CD41CBED-FF1E-5646-8ED0-A8DDCB496F32}"/>
              </a:ext>
            </a:extLst>
          </p:cNvPr>
          <p:cNvSpPr>
            <a:spLocks noGrp="1"/>
          </p:cNvSpPr>
          <p:nvPr>
            <p:ph idx="1"/>
          </p:nvPr>
        </p:nvSpPr>
        <p:spPr>
          <a:xfrm>
            <a:off x="561245" y="1525682"/>
            <a:ext cx="3973943" cy="3440110"/>
          </a:xfrm>
        </p:spPr>
        <p:txBody>
          <a:bodyPr>
            <a:noAutofit/>
          </a:bodyPr>
          <a:lstStyle/>
          <a:p>
            <a:r>
              <a:rPr lang="en-US" sz="2400" b="1" dirty="0">
                <a:solidFill>
                  <a:schemeClr val="bg1"/>
                </a:solidFill>
              </a:rPr>
              <a:t>Private Branding: </a:t>
            </a:r>
            <a:r>
              <a:rPr lang="en-US" sz="2400" dirty="0">
                <a:solidFill>
                  <a:schemeClr val="bg1"/>
                </a:solidFill>
              </a:rPr>
              <a:t>a branding strategy used when a company manufactures products but sells them under the brand name of a wholesaler or retailer. Also called </a:t>
            </a:r>
            <a:r>
              <a:rPr lang="en-US" sz="2400" i="1" dirty="0">
                <a:solidFill>
                  <a:schemeClr val="bg1"/>
                </a:solidFill>
              </a:rPr>
              <a:t>private labeling </a:t>
            </a:r>
            <a:r>
              <a:rPr lang="en-US" sz="2400" dirty="0">
                <a:solidFill>
                  <a:schemeClr val="bg1"/>
                </a:solidFill>
              </a:rPr>
              <a:t>or </a:t>
            </a:r>
            <a:r>
              <a:rPr lang="en-US" sz="2400" i="1" dirty="0">
                <a:solidFill>
                  <a:schemeClr val="bg1"/>
                </a:solidFill>
              </a:rPr>
              <a:t>reseller branding</a:t>
            </a:r>
            <a:r>
              <a:rPr lang="en-US" sz="2400" dirty="0">
                <a:solidFill>
                  <a:schemeClr val="bg1"/>
                </a:solidFill>
              </a:rPr>
              <a:t>.</a:t>
            </a:r>
            <a:endParaRPr lang="en-US" sz="2400" b="1" dirty="0">
              <a:solidFill>
                <a:schemeClr val="bg1"/>
              </a:solidFill>
            </a:endParaRPr>
          </a:p>
        </p:txBody>
      </p:sp>
      <p:pic>
        <p:nvPicPr>
          <p:cNvPr id="4" name="Picture 3">
            <a:extLst>
              <a:ext uri="{FF2B5EF4-FFF2-40B4-BE49-F238E27FC236}">
                <a16:creationId xmlns:a16="http://schemas.microsoft.com/office/drawing/2014/main" id="{279B9431-1268-064C-A4A3-99BE0C8CC9A8}"/>
              </a:ext>
            </a:extLst>
          </p:cNvPr>
          <p:cNvPicPr>
            <a:picLocks noChangeAspect="1"/>
          </p:cNvPicPr>
          <p:nvPr/>
        </p:nvPicPr>
        <p:blipFill>
          <a:blip r:embed="rId2"/>
          <a:stretch>
            <a:fillRect/>
          </a:stretch>
        </p:blipFill>
        <p:spPr>
          <a:xfrm>
            <a:off x="6096001" y="1879692"/>
            <a:ext cx="5143500" cy="3086100"/>
          </a:xfrm>
          <a:prstGeom prst="rect">
            <a:avLst/>
          </a:prstGeom>
        </p:spPr>
      </p:pic>
      <p:sp>
        <p:nvSpPr>
          <p:cNvPr id="15" name="Isosceles Triangle 1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169227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E92643-E9CE-F844-B22C-DFDA53CBEBEC}"/>
              </a:ext>
            </a:extLst>
          </p:cNvPr>
          <p:cNvPicPr>
            <a:picLocks noChangeAspect="1"/>
          </p:cNvPicPr>
          <p:nvPr/>
        </p:nvPicPr>
        <p:blipFill>
          <a:blip r:embed="rId2"/>
          <a:stretch>
            <a:fillRect/>
          </a:stretch>
        </p:blipFill>
        <p:spPr>
          <a:xfrm>
            <a:off x="817474" y="2159331"/>
            <a:ext cx="5283289" cy="2192564"/>
          </a:xfrm>
          <a:prstGeom prst="rect">
            <a:avLst/>
          </a:prstGeom>
        </p:spPr>
      </p:pic>
      <p:sp>
        <p:nvSpPr>
          <p:cNvPr id="3" name="Content Placeholder 2">
            <a:extLst>
              <a:ext uri="{FF2B5EF4-FFF2-40B4-BE49-F238E27FC236}">
                <a16:creationId xmlns:a16="http://schemas.microsoft.com/office/drawing/2014/main" id="{4CEDB096-113C-6448-B898-E82731CA2DD7}"/>
              </a:ext>
            </a:extLst>
          </p:cNvPr>
          <p:cNvSpPr>
            <a:spLocks noGrp="1"/>
          </p:cNvSpPr>
          <p:nvPr>
            <p:ph idx="1"/>
          </p:nvPr>
        </p:nvSpPr>
        <p:spPr>
          <a:xfrm>
            <a:off x="6096000" y="2159331"/>
            <a:ext cx="3585211" cy="3880773"/>
          </a:xfrm>
        </p:spPr>
        <p:txBody>
          <a:bodyPr>
            <a:normAutofit/>
          </a:bodyPr>
          <a:lstStyle/>
          <a:p>
            <a:r>
              <a:rPr lang="en-US" sz="2400" b="1" dirty="0"/>
              <a:t>Mixed Branding: </a:t>
            </a:r>
            <a:r>
              <a:rPr lang="en-US" sz="2400" dirty="0"/>
              <a:t>A branding strategy where a firm markets products under its own name(s) and that of a reseller because the segment attracted to the reseller is different from its own market.</a:t>
            </a:r>
          </a:p>
          <a:p>
            <a:endParaRPr lang="en-US" sz="1500" b="1" dirty="0"/>
          </a:p>
        </p:txBody>
      </p:sp>
    </p:spTree>
    <p:extLst>
      <p:ext uri="{BB962C8B-B14F-4D97-AF65-F5344CB8AC3E}">
        <p14:creationId xmlns:p14="http://schemas.microsoft.com/office/powerpoint/2010/main" val="2162018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D757F-975F-BE45-BAD6-33777D4B20B1}"/>
              </a:ext>
            </a:extLst>
          </p:cNvPr>
          <p:cNvSpPr>
            <a:spLocks noGrp="1"/>
          </p:cNvSpPr>
          <p:nvPr>
            <p:ph type="title"/>
          </p:nvPr>
        </p:nvSpPr>
        <p:spPr>
          <a:xfrm>
            <a:off x="4997309" y="609600"/>
            <a:ext cx="4276692" cy="1320800"/>
          </a:xfrm>
        </p:spPr>
        <p:txBody>
          <a:bodyPr anchor="ctr">
            <a:normAutofit/>
          </a:bodyPr>
          <a:lstStyle/>
          <a:p>
            <a:r>
              <a:rPr lang="en-US" dirty="0"/>
              <a:t>Packaging and Labeling Products</a:t>
            </a:r>
          </a:p>
        </p:txBody>
      </p:sp>
      <p:pic>
        <p:nvPicPr>
          <p:cNvPr id="4" name="Picture 3">
            <a:extLst>
              <a:ext uri="{FF2B5EF4-FFF2-40B4-BE49-F238E27FC236}">
                <a16:creationId xmlns:a16="http://schemas.microsoft.com/office/drawing/2014/main" id="{8FC515E5-3CED-4C41-95DB-1393389F9390}"/>
              </a:ext>
            </a:extLst>
          </p:cNvPr>
          <p:cNvPicPr>
            <a:picLocks noChangeAspect="1"/>
          </p:cNvPicPr>
          <p:nvPr/>
        </p:nvPicPr>
        <p:blipFill>
          <a:blip r:embed="rId2"/>
          <a:stretch>
            <a:fillRect/>
          </a:stretch>
        </p:blipFill>
        <p:spPr>
          <a:xfrm>
            <a:off x="803878" y="1575828"/>
            <a:ext cx="3861905" cy="3543297"/>
          </a:xfrm>
          <a:prstGeom prst="rect">
            <a:avLst/>
          </a:prstGeom>
        </p:spPr>
      </p:pic>
      <p:sp>
        <p:nvSpPr>
          <p:cNvPr id="3" name="Content Placeholder 2">
            <a:extLst>
              <a:ext uri="{FF2B5EF4-FFF2-40B4-BE49-F238E27FC236}">
                <a16:creationId xmlns:a16="http://schemas.microsoft.com/office/drawing/2014/main" id="{5F3118BC-149C-F348-8B7D-BCCFBA81C0D6}"/>
              </a:ext>
            </a:extLst>
          </p:cNvPr>
          <p:cNvSpPr>
            <a:spLocks noGrp="1"/>
          </p:cNvSpPr>
          <p:nvPr>
            <p:ph idx="1"/>
          </p:nvPr>
        </p:nvSpPr>
        <p:spPr>
          <a:xfrm>
            <a:off x="4985823" y="2160589"/>
            <a:ext cx="4285176" cy="3768573"/>
          </a:xfrm>
        </p:spPr>
        <p:txBody>
          <a:bodyPr>
            <a:normAutofit/>
          </a:bodyPr>
          <a:lstStyle/>
          <a:p>
            <a:r>
              <a:rPr lang="en-US" b="1" dirty="0"/>
              <a:t>Packaging:</a:t>
            </a:r>
            <a:r>
              <a:rPr lang="en-US" dirty="0"/>
              <a:t> a component of a product that refers to any container in which it is offered for sale and on which label information is conveyed.</a:t>
            </a:r>
          </a:p>
          <a:p>
            <a:r>
              <a:rPr lang="en-US" b="1" dirty="0"/>
              <a:t>Label:</a:t>
            </a:r>
            <a:r>
              <a:rPr lang="en-US" dirty="0"/>
              <a:t> An integral part of the package that typically identifies the product or brand who make it, where and when it was made, how it is to be used, and package contents and ingredients. </a:t>
            </a:r>
          </a:p>
        </p:txBody>
      </p:sp>
    </p:spTree>
    <p:extLst>
      <p:ext uri="{BB962C8B-B14F-4D97-AF65-F5344CB8AC3E}">
        <p14:creationId xmlns:p14="http://schemas.microsoft.com/office/powerpoint/2010/main" val="3597698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33C496A8-F7C9-7F4B-8F0F-D2ED17CD2A64}"/>
              </a:ext>
            </a:extLst>
          </p:cNvPr>
          <p:cNvSpPr>
            <a:spLocks noGrp="1"/>
          </p:cNvSpPr>
          <p:nvPr>
            <p:ph type="title"/>
          </p:nvPr>
        </p:nvSpPr>
        <p:spPr>
          <a:xfrm>
            <a:off x="673754" y="643467"/>
            <a:ext cx="4203045" cy="1375608"/>
          </a:xfrm>
        </p:spPr>
        <p:txBody>
          <a:bodyPr anchor="ctr">
            <a:normAutofit/>
          </a:bodyPr>
          <a:lstStyle/>
          <a:p>
            <a:r>
              <a:rPr lang="en-US">
                <a:solidFill>
                  <a:schemeClr val="bg1"/>
                </a:solidFill>
              </a:rPr>
              <a:t>Benefits and Challenges</a:t>
            </a:r>
          </a:p>
        </p:txBody>
      </p:sp>
      <p:sp>
        <p:nvSpPr>
          <p:cNvPr id="3" name="Content Placeholder 2">
            <a:extLst>
              <a:ext uri="{FF2B5EF4-FFF2-40B4-BE49-F238E27FC236}">
                <a16:creationId xmlns:a16="http://schemas.microsoft.com/office/drawing/2014/main" id="{EEA43389-F22F-8D41-87BB-69CE3A68FCBD}"/>
              </a:ext>
            </a:extLst>
          </p:cNvPr>
          <p:cNvSpPr>
            <a:spLocks noGrp="1"/>
          </p:cNvSpPr>
          <p:nvPr>
            <p:ph idx="1"/>
          </p:nvPr>
        </p:nvSpPr>
        <p:spPr>
          <a:xfrm>
            <a:off x="673754" y="2160590"/>
            <a:ext cx="3973943" cy="4354510"/>
          </a:xfrm>
        </p:spPr>
        <p:txBody>
          <a:bodyPr>
            <a:noAutofit/>
          </a:bodyPr>
          <a:lstStyle/>
          <a:p>
            <a:r>
              <a:rPr lang="en-US" sz="2400" b="1" u="sng" dirty="0">
                <a:solidFill>
                  <a:schemeClr val="bg1"/>
                </a:solidFill>
              </a:rPr>
              <a:t>Benefits:</a:t>
            </a:r>
            <a:r>
              <a:rPr lang="en-US" sz="2400" u="sng" dirty="0">
                <a:solidFill>
                  <a:schemeClr val="bg1"/>
                </a:solidFill>
              </a:rPr>
              <a:t> </a:t>
            </a:r>
            <a:r>
              <a:rPr lang="en-US" sz="2400" dirty="0">
                <a:solidFill>
                  <a:schemeClr val="bg1"/>
                </a:solidFill>
              </a:rPr>
              <a:t>Communication, Functional, and Perceptual</a:t>
            </a:r>
          </a:p>
          <a:p>
            <a:pPr marL="0" indent="0">
              <a:buNone/>
            </a:pPr>
            <a:endParaRPr lang="en-US" sz="2400" dirty="0">
              <a:solidFill>
                <a:schemeClr val="bg1"/>
              </a:solidFill>
            </a:endParaRPr>
          </a:p>
          <a:p>
            <a:r>
              <a:rPr lang="en-US" sz="2400" b="1" u="sng" dirty="0">
                <a:solidFill>
                  <a:schemeClr val="bg1"/>
                </a:solidFill>
              </a:rPr>
              <a:t>Challenges:</a:t>
            </a:r>
            <a:r>
              <a:rPr lang="en-US" sz="2400" u="sng" dirty="0">
                <a:solidFill>
                  <a:schemeClr val="bg1"/>
                </a:solidFill>
              </a:rPr>
              <a:t> </a:t>
            </a:r>
            <a:r>
              <a:rPr lang="en-US" sz="2400" dirty="0">
                <a:solidFill>
                  <a:schemeClr val="bg1"/>
                </a:solidFill>
              </a:rPr>
              <a:t>Connection to Customers, Environment, Health/Safety/and Security, Cost Reduction</a:t>
            </a:r>
          </a:p>
        </p:txBody>
      </p:sp>
      <p:pic>
        <p:nvPicPr>
          <p:cNvPr id="4" name="Picture 3" descr="A picture containing indoor, sitting, small, toothbrush&#10;&#10;Description automatically generated">
            <a:extLst>
              <a:ext uri="{FF2B5EF4-FFF2-40B4-BE49-F238E27FC236}">
                <a16:creationId xmlns:a16="http://schemas.microsoft.com/office/drawing/2014/main" id="{A4F3D1D3-1E76-CB4A-90B8-A13A51EC4EF2}"/>
              </a:ext>
            </a:extLst>
          </p:cNvPr>
          <p:cNvPicPr>
            <a:picLocks noChangeAspect="1"/>
          </p:cNvPicPr>
          <p:nvPr/>
        </p:nvPicPr>
        <p:blipFill>
          <a:blip r:embed="rId2"/>
          <a:stretch>
            <a:fillRect/>
          </a:stretch>
        </p:blipFill>
        <p:spPr>
          <a:xfrm>
            <a:off x="5850075" y="1841116"/>
            <a:ext cx="5905621" cy="3488122"/>
          </a:xfrm>
          <a:prstGeom prst="rect">
            <a:avLst/>
          </a:prstGeom>
        </p:spPr>
      </p:pic>
      <p:sp>
        <p:nvSpPr>
          <p:cNvPr id="15" name="Isosceles Triangle 1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939150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ectangle 10">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Freeform: Shape 26">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3F94B45-408B-A04A-BDAA-8BB6917F271D}"/>
              </a:ext>
            </a:extLst>
          </p:cNvPr>
          <p:cNvSpPr>
            <a:spLocks noGrp="1"/>
          </p:cNvSpPr>
          <p:nvPr>
            <p:ph type="title"/>
          </p:nvPr>
        </p:nvSpPr>
        <p:spPr>
          <a:xfrm>
            <a:off x="7181723" y="609600"/>
            <a:ext cx="4512989" cy="2227730"/>
          </a:xfrm>
        </p:spPr>
        <p:txBody>
          <a:bodyPr anchor="ctr">
            <a:normAutofit/>
          </a:bodyPr>
          <a:lstStyle/>
          <a:p>
            <a:r>
              <a:rPr lang="en-US">
                <a:solidFill>
                  <a:srgbClr val="FFFFFF"/>
                </a:solidFill>
              </a:rPr>
              <a:t>Learning Objectives</a:t>
            </a:r>
          </a:p>
        </p:txBody>
      </p:sp>
      <p:pic>
        <p:nvPicPr>
          <p:cNvPr id="4" name="Picture 3">
            <a:extLst>
              <a:ext uri="{FF2B5EF4-FFF2-40B4-BE49-F238E27FC236}">
                <a16:creationId xmlns:a16="http://schemas.microsoft.com/office/drawing/2014/main" id="{3BAB7096-9802-EA42-83CE-8714890BDC4F}"/>
              </a:ext>
            </a:extLst>
          </p:cNvPr>
          <p:cNvPicPr>
            <a:picLocks noChangeAspect="1"/>
          </p:cNvPicPr>
          <p:nvPr/>
        </p:nvPicPr>
        <p:blipFill>
          <a:blip r:embed="rId2"/>
          <a:stretch>
            <a:fillRect/>
          </a:stretch>
        </p:blipFill>
        <p:spPr>
          <a:xfrm>
            <a:off x="757251" y="1755585"/>
            <a:ext cx="3856774" cy="3435728"/>
          </a:xfrm>
          <a:prstGeom prst="rect">
            <a:avLst/>
          </a:prstGeom>
        </p:spPr>
      </p:pic>
      <p:sp>
        <p:nvSpPr>
          <p:cNvPr id="3" name="Content Placeholder 2">
            <a:extLst>
              <a:ext uri="{FF2B5EF4-FFF2-40B4-BE49-F238E27FC236}">
                <a16:creationId xmlns:a16="http://schemas.microsoft.com/office/drawing/2014/main" id="{3F4B242D-9137-B444-B5EB-B45992F60594}"/>
              </a:ext>
            </a:extLst>
          </p:cNvPr>
          <p:cNvSpPr>
            <a:spLocks noGrp="1"/>
          </p:cNvSpPr>
          <p:nvPr>
            <p:ph idx="1"/>
          </p:nvPr>
        </p:nvSpPr>
        <p:spPr>
          <a:xfrm>
            <a:off x="7181725" y="2837329"/>
            <a:ext cx="4512988" cy="3317938"/>
          </a:xfrm>
        </p:spPr>
        <p:txBody>
          <a:bodyPr anchor="t">
            <a:normAutofit/>
          </a:bodyPr>
          <a:lstStyle/>
          <a:p>
            <a:pPr>
              <a:lnSpc>
                <a:spcPct val="90000"/>
              </a:lnSpc>
            </a:pPr>
            <a:r>
              <a:rPr lang="en-US">
                <a:solidFill>
                  <a:srgbClr val="FFFFFF"/>
                </a:solidFill>
              </a:rPr>
              <a:t>Explain the product life-cycle concept</a:t>
            </a:r>
          </a:p>
          <a:p>
            <a:pPr>
              <a:lnSpc>
                <a:spcPct val="90000"/>
              </a:lnSpc>
            </a:pPr>
            <a:r>
              <a:rPr lang="en-US">
                <a:solidFill>
                  <a:srgbClr val="FFFFFF"/>
                </a:solidFill>
              </a:rPr>
              <a:t>Identify ways that marketing executives manage a product’s life cycle</a:t>
            </a:r>
          </a:p>
          <a:p>
            <a:pPr>
              <a:lnSpc>
                <a:spcPct val="90000"/>
              </a:lnSpc>
            </a:pPr>
            <a:r>
              <a:rPr lang="en-US">
                <a:solidFill>
                  <a:srgbClr val="FFFFFF"/>
                </a:solidFill>
              </a:rPr>
              <a:t>Recognize the importance of branding and alternative branding strategies</a:t>
            </a:r>
          </a:p>
          <a:p>
            <a:pPr>
              <a:lnSpc>
                <a:spcPct val="90000"/>
              </a:lnSpc>
            </a:pPr>
            <a:r>
              <a:rPr lang="en-US">
                <a:solidFill>
                  <a:srgbClr val="FFFFFF"/>
                </a:solidFill>
              </a:rPr>
              <a:t>Describe the role of packaging and labeling in the marketing of a product</a:t>
            </a:r>
          </a:p>
          <a:p>
            <a:pPr>
              <a:lnSpc>
                <a:spcPct val="90000"/>
              </a:lnSpc>
            </a:pPr>
            <a:r>
              <a:rPr lang="en-US">
                <a:solidFill>
                  <a:srgbClr val="FFFFFF"/>
                </a:solidFill>
              </a:rPr>
              <a:t>Recognize how the 5P’s framework is expanded in the marketing of services (We will discuss 6P’s)</a:t>
            </a:r>
          </a:p>
        </p:txBody>
      </p:sp>
    </p:spTree>
    <p:extLst>
      <p:ext uri="{BB962C8B-B14F-4D97-AF65-F5344CB8AC3E}">
        <p14:creationId xmlns:p14="http://schemas.microsoft.com/office/powerpoint/2010/main" val="1193726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5CE0F-0033-AE49-9FCB-CB5B4700F878}"/>
              </a:ext>
            </a:extLst>
          </p:cNvPr>
          <p:cNvSpPr>
            <a:spLocks noGrp="1"/>
          </p:cNvSpPr>
          <p:nvPr>
            <p:ph type="title"/>
          </p:nvPr>
        </p:nvSpPr>
        <p:spPr>
          <a:xfrm>
            <a:off x="4997309" y="609600"/>
            <a:ext cx="4276692" cy="1320800"/>
          </a:xfrm>
        </p:spPr>
        <p:txBody>
          <a:bodyPr anchor="ctr">
            <a:normAutofit/>
          </a:bodyPr>
          <a:lstStyle/>
          <a:p>
            <a:r>
              <a:rPr lang="en-US"/>
              <a:t>5P’s of Marketing</a:t>
            </a:r>
            <a:endParaRPr lang="en-US" dirty="0"/>
          </a:p>
        </p:txBody>
      </p:sp>
      <p:pic>
        <p:nvPicPr>
          <p:cNvPr id="4" name="Picture 3" descr="A close up of a sign&#10;&#10;Description automatically generated">
            <a:extLst>
              <a:ext uri="{FF2B5EF4-FFF2-40B4-BE49-F238E27FC236}">
                <a16:creationId xmlns:a16="http://schemas.microsoft.com/office/drawing/2014/main" id="{33885460-FCE4-1846-94D0-82DA93609039}"/>
              </a:ext>
            </a:extLst>
          </p:cNvPr>
          <p:cNvPicPr>
            <a:picLocks noChangeAspect="1"/>
          </p:cNvPicPr>
          <p:nvPr/>
        </p:nvPicPr>
        <p:blipFill>
          <a:blip r:embed="rId2"/>
          <a:stretch>
            <a:fillRect/>
          </a:stretch>
        </p:blipFill>
        <p:spPr>
          <a:xfrm>
            <a:off x="803878" y="1947536"/>
            <a:ext cx="3861905" cy="2799881"/>
          </a:xfrm>
          <a:prstGeom prst="rect">
            <a:avLst/>
          </a:prstGeom>
        </p:spPr>
      </p:pic>
      <p:sp>
        <p:nvSpPr>
          <p:cNvPr id="25" name="Content Placeholder 2">
            <a:extLst>
              <a:ext uri="{FF2B5EF4-FFF2-40B4-BE49-F238E27FC236}">
                <a16:creationId xmlns:a16="http://schemas.microsoft.com/office/drawing/2014/main" id="{C7212F32-885B-2842-8B87-8513BEA16C75}"/>
              </a:ext>
            </a:extLst>
          </p:cNvPr>
          <p:cNvSpPr>
            <a:spLocks noGrp="1"/>
          </p:cNvSpPr>
          <p:nvPr>
            <p:ph idx="1"/>
          </p:nvPr>
        </p:nvSpPr>
        <p:spPr>
          <a:xfrm>
            <a:off x="4985823" y="2160589"/>
            <a:ext cx="4285176" cy="3768573"/>
          </a:xfrm>
        </p:spPr>
        <p:txBody>
          <a:bodyPr>
            <a:noAutofit/>
          </a:bodyPr>
          <a:lstStyle/>
          <a:p>
            <a:pPr marL="0" indent="0">
              <a:lnSpc>
                <a:spcPct val="90000"/>
              </a:lnSpc>
              <a:buNone/>
            </a:pPr>
            <a:r>
              <a:rPr lang="en-US" dirty="0"/>
              <a:t>Yes, I recognize your book references 7 P’s but we’re going to cover the basic 5 and then 1 that I feel should be added to the mix and isn’t (but is just as important)</a:t>
            </a:r>
          </a:p>
          <a:p>
            <a:pPr marL="0" indent="0">
              <a:lnSpc>
                <a:spcPct val="90000"/>
              </a:lnSpc>
              <a:buNone/>
            </a:pPr>
            <a:endParaRPr lang="en-US" dirty="0"/>
          </a:p>
          <a:p>
            <a:pPr marL="0" indent="0">
              <a:lnSpc>
                <a:spcPct val="90000"/>
              </a:lnSpc>
              <a:buNone/>
            </a:pPr>
            <a:r>
              <a:rPr lang="en-US" dirty="0"/>
              <a:t>1.) Product (Service)</a:t>
            </a:r>
          </a:p>
          <a:p>
            <a:pPr marL="0" indent="0">
              <a:lnSpc>
                <a:spcPct val="90000"/>
              </a:lnSpc>
              <a:buNone/>
            </a:pPr>
            <a:r>
              <a:rPr lang="en-US" dirty="0"/>
              <a:t>2.) Price</a:t>
            </a:r>
          </a:p>
          <a:p>
            <a:pPr marL="0" indent="0">
              <a:lnSpc>
                <a:spcPct val="90000"/>
              </a:lnSpc>
              <a:buNone/>
            </a:pPr>
            <a:r>
              <a:rPr lang="en-US" dirty="0"/>
              <a:t>3.) Placement</a:t>
            </a:r>
          </a:p>
          <a:p>
            <a:pPr marL="0" indent="0">
              <a:lnSpc>
                <a:spcPct val="90000"/>
              </a:lnSpc>
              <a:buNone/>
            </a:pPr>
            <a:r>
              <a:rPr lang="en-US" dirty="0"/>
              <a:t>4.) Promotion</a:t>
            </a:r>
          </a:p>
          <a:p>
            <a:pPr marL="0" indent="0">
              <a:lnSpc>
                <a:spcPct val="90000"/>
              </a:lnSpc>
              <a:buNone/>
            </a:pPr>
            <a:r>
              <a:rPr lang="en-US" dirty="0"/>
              <a:t>5.) People</a:t>
            </a:r>
          </a:p>
          <a:p>
            <a:pPr marL="0" indent="0">
              <a:lnSpc>
                <a:spcPct val="90000"/>
              </a:lnSpc>
              <a:buNone/>
            </a:pPr>
            <a:r>
              <a:rPr lang="en-US" dirty="0">
                <a:highlight>
                  <a:srgbClr val="FFFF00"/>
                </a:highlight>
              </a:rPr>
              <a:t>6.) Personalization </a:t>
            </a:r>
          </a:p>
        </p:txBody>
      </p:sp>
    </p:spTree>
    <p:extLst>
      <p:ext uri="{BB962C8B-B14F-4D97-AF65-F5344CB8AC3E}">
        <p14:creationId xmlns:p14="http://schemas.microsoft.com/office/powerpoint/2010/main" val="703057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5" name="Rectangle 14">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1"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4C2D8D2-A8B0-F545-BABB-A61E6127BE9B}"/>
              </a:ext>
            </a:extLst>
          </p:cNvPr>
          <p:cNvSpPr>
            <a:spLocks noGrp="1"/>
          </p:cNvSpPr>
          <p:nvPr>
            <p:ph type="title"/>
          </p:nvPr>
        </p:nvSpPr>
        <p:spPr>
          <a:xfrm>
            <a:off x="677334" y="609600"/>
            <a:ext cx="3843375" cy="5175624"/>
          </a:xfrm>
        </p:spPr>
        <p:txBody>
          <a:bodyPr anchor="ctr">
            <a:normAutofit/>
          </a:bodyPr>
          <a:lstStyle/>
          <a:p>
            <a:r>
              <a:rPr lang="en-US">
                <a:solidFill>
                  <a:schemeClr val="tx1">
                    <a:lumMod val="85000"/>
                    <a:lumOff val="15000"/>
                  </a:schemeClr>
                </a:solidFill>
              </a:rPr>
              <a:t>Product or Service</a:t>
            </a:r>
          </a:p>
        </p:txBody>
      </p:sp>
      <p:sp>
        <p:nvSpPr>
          <p:cNvPr id="31" name="Freeform: Shape 30">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9E29D62F-E775-584F-ABED-5DF8F81AA5B7}"/>
              </a:ext>
            </a:extLst>
          </p:cNvPr>
          <p:cNvSpPr>
            <a:spLocks noGrp="1"/>
          </p:cNvSpPr>
          <p:nvPr>
            <p:ph idx="1"/>
          </p:nvPr>
        </p:nvSpPr>
        <p:spPr>
          <a:xfrm>
            <a:off x="6116084" y="609601"/>
            <a:ext cx="5511296" cy="5175624"/>
          </a:xfrm>
        </p:spPr>
        <p:txBody>
          <a:bodyPr anchor="ctr">
            <a:normAutofit/>
          </a:bodyPr>
          <a:lstStyle/>
          <a:p>
            <a:r>
              <a:rPr lang="en-US" sz="2000" dirty="0">
                <a:solidFill>
                  <a:srgbClr val="FFFFFF"/>
                </a:solidFill>
              </a:rPr>
              <a:t>From the reading, you found out that the concept of the product doesn’t change when thinking of products or services – the concept of a tangible “something” is constant. However when discussing services you have to focus on exclusivity and brand name.</a:t>
            </a:r>
          </a:p>
          <a:p>
            <a:endParaRPr lang="en-US" sz="2000" dirty="0">
              <a:solidFill>
                <a:srgbClr val="FFFFFF"/>
              </a:solidFill>
            </a:endParaRPr>
          </a:p>
          <a:p>
            <a:r>
              <a:rPr lang="en-US" sz="2000" dirty="0">
                <a:solidFill>
                  <a:srgbClr val="FFFFFF"/>
                </a:solidFill>
              </a:rPr>
              <a:t>Brand names help make the abstract nature of services more concrete. </a:t>
            </a:r>
          </a:p>
        </p:txBody>
      </p:sp>
    </p:spTree>
    <p:extLst>
      <p:ext uri="{BB962C8B-B14F-4D97-AF65-F5344CB8AC3E}">
        <p14:creationId xmlns:p14="http://schemas.microsoft.com/office/powerpoint/2010/main" val="1297386477"/>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3B730841-2738-444D-AF25-CB2E3E2BD028}"/>
              </a:ext>
            </a:extLst>
          </p:cNvPr>
          <p:cNvSpPr>
            <a:spLocks noGrp="1"/>
          </p:cNvSpPr>
          <p:nvPr>
            <p:ph type="title"/>
          </p:nvPr>
        </p:nvSpPr>
        <p:spPr>
          <a:xfrm>
            <a:off x="646645" y="215489"/>
            <a:ext cx="4203045" cy="1375608"/>
          </a:xfrm>
        </p:spPr>
        <p:txBody>
          <a:bodyPr anchor="ctr">
            <a:normAutofit/>
          </a:bodyPr>
          <a:lstStyle/>
          <a:p>
            <a:r>
              <a:rPr lang="en-US" dirty="0">
                <a:solidFill>
                  <a:schemeClr val="bg1"/>
                </a:solidFill>
              </a:rPr>
              <a:t>Price</a:t>
            </a:r>
          </a:p>
        </p:txBody>
      </p:sp>
      <p:sp>
        <p:nvSpPr>
          <p:cNvPr id="3" name="Content Placeholder 2">
            <a:extLst>
              <a:ext uri="{FF2B5EF4-FFF2-40B4-BE49-F238E27FC236}">
                <a16:creationId xmlns:a16="http://schemas.microsoft.com/office/drawing/2014/main" id="{9DB507CC-531C-F444-8274-E7750CA2AE92}"/>
              </a:ext>
            </a:extLst>
          </p:cNvPr>
          <p:cNvSpPr>
            <a:spLocks noGrp="1"/>
          </p:cNvSpPr>
          <p:nvPr>
            <p:ph idx="1"/>
          </p:nvPr>
        </p:nvSpPr>
        <p:spPr>
          <a:xfrm>
            <a:off x="496618" y="1290258"/>
            <a:ext cx="3973943" cy="3440110"/>
          </a:xfrm>
        </p:spPr>
        <p:txBody>
          <a:bodyPr>
            <a:noAutofit/>
          </a:bodyPr>
          <a:lstStyle/>
          <a:p>
            <a:pPr>
              <a:lnSpc>
                <a:spcPct val="90000"/>
              </a:lnSpc>
            </a:pPr>
            <a:r>
              <a:rPr lang="en-US" dirty="0">
                <a:solidFill>
                  <a:schemeClr val="bg1"/>
                </a:solidFill>
              </a:rPr>
              <a:t>Price can be referred to in various ways; charges, fees, rates, and fares. But regardless of the term, prices places two (2) essential roles: 1.) to affect consumer perceptions and 2.) to be used in capacity management. </a:t>
            </a:r>
          </a:p>
          <a:p>
            <a:pPr>
              <a:lnSpc>
                <a:spcPct val="90000"/>
              </a:lnSpc>
            </a:pPr>
            <a:endParaRPr lang="en-US" dirty="0">
              <a:solidFill>
                <a:schemeClr val="bg1"/>
              </a:solidFill>
            </a:endParaRPr>
          </a:p>
          <a:p>
            <a:pPr>
              <a:lnSpc>
                <a:spcPct val="90000"/>
              </a:lnSpc>
            </a:pPr>
            <a:r>
              <a:rPr lang="en-US" b="1" dirty="0">
                <a:solidFill>
                  <a:schemeClr val="bg1"/>
                </a:solidFill>
              </a:rPr>
              <a:t>Capacity Management</a:t>
            </a:r>
            <a:r>
              <a:rPr lang="en-US" dirty="0">
                <a:solidFill>
                  <a:schemeClr val="bg1"/>
                </a:solidFill>
              </a:rPr>
              <a:t>: Integrating the service component of the marketing mix with the efforts to influence demand.</a:t>
            </a:r>
          </a:p>
          <a:p>
            <a:pPr>
              <a:lnSpc>
                <a:spcPct val="90000"/>
              </a:lnSpc>
            </a:pPr>
            <a:endParaRPr lang="en-US" dirty="0">
              <a:solidFill>
                <a:schemeClr val="bg1"/>
              </a:solidFill>
            </a:endParaRPr>
          </a:p>
          <a:p>
            <a:pPr>
              <a:lnSpc>
                <a:spcPct val="90000"/>
              </a:lnSpc>
            </a:pPr>
            <a:r>
              <a:rPr lang="en-US" dirty="0">
                <a:solidFill>
                  <a:schemeClr val="bg1"/>
                </a:solidFill>
              </a:rPr>
              <a:t>When there are few cues by why which to judge the quality of a product or service, consumers use price.</a:t>
            </a:r>
          </a:p>
        </p:txBody>
      </p:sp>
      <p:pic>
        <p:nvPicPr>
          <p:cNvPr id="9" name="Content Placeholder 4" descr="A close up of a sign&#10;&#10;Description automatically generated">
            <a:extLst>
              <a:ext uri="{FF2B5EF4-FFF2-40B4-BE49-F238E27FC236}">
                <a16:creationId xmlns:a16="http://schemas.microsoft.com/office/drawing/2014/main" id="{A19550DD-EA1C-AE4C-A2F3-A39F18003BC4}"/>
              </a:ext>
            </a:extLst>
          </p:cNvPr>
          <p:cNvPicPr>
            <a:picLocks noChangeAspect="1"/>
          </p:cNvPicPr>
          <p:nvPr/>
        </p:nvPicPr>
        <p:blipFill>
          <a:blip r:embed="rId2"/>
          <a:stretch>
            <a:fillRect/>
          </a:stretch>
        </p:blipFill>
        <p:spPr>
          <a:xfrm>
            <a:off x="6096001" y="1031015"/>
            <a:ext cx="5143500" cy="4783454"/>
          </a:xfrm>
          <a:prstGeom prst="rect">
            <a:avLst/>
          </a:prstGeom>
        </p:spPr>
      </p:pic>
      <p:sp>
        <p:nvSpPr>
          <p:cNvPr id="30" name="Isosceles Triangle 29">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1391681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B1B1EA-8A65-0D45-B31C-6E75E258F92C}"/>
              </a:ext>
            </a:extLst>
          </p:cNvPr>
          <p:cNvPicPr>
            <a:picLocks noChangeAspect="1"/>
          </p:cNvPicPr>
          <p:nvPr/>
        </p:nvPicPr>
        <p:blipFill rotWithShape="1">
          <a:blip r:embed="rId2"/>
          <a:srcRect l="17990" r="13854" b="-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C21AC4EC-9679-8C45-9A7C-9B68864FD3A0}"/>
              </a:ext>
            </a:extLst>
          </p:cNvPr>
          <p:cNvSpPr>
            <a:spLocks noGrp="1"/>
          </p:cNvSpPr>
          <p:nvPr>
            <p:ph type="title"/>
          </p:nvPr>
        </p:nvSpPr>
        <p:spPr>
          <a:xfrm>
            <a:off x="677333" y="609600"/>
            <a:ext cx="3851123" cy="1320800"/>
          </a:xfrm>
        </p:spPr>
        <p:txBody>
          <a:bodyPr>
            <a:normAutofit/>
          </a:bodyPr>
          <a:lstStyle/>
          <a:p>
            <a:r>
              <a:rPr lang="en-US" dirty="0"/>
              <a:t>Place</a:t>
            </a:r>
          </a:p>
        </p:txBody>
      </p:sp>
      <p:sp>
        <p:nvSpPr>
          <p:cNvPr id="3" name="Content Placeholder 2">
            <a:extLst>
              <a:ext uri="{FF2B5EF4-FFF2-40B4-BE49-F238E27FC236}">
                <a16:creationId xmlns:a16="http://schemas.microsoft.com/office/drawing/2014/main" id="{B838D5F2-4239-134F-BD49-BDB065797188}"/>
              </a:ext>
            </a:extLst>
          </p:cNvPr>
          <p:cNvSpPr>
            <a:spLocks noGrp="1"/>
          </p:cNvSpPr>
          <p:nvPr>
            <p:ph idx="1"/>
          </p:nvPr>
        </p:nvSpPr>
        <p:spPr>
          <a:xfrm>
            <a:off x="677334" y="2160589"/>
            <a:ext cx="3851122" cy="3880773"/>
          </a:xfrm>
        </p:spPr>
        <p:txBody>
          <a:bodyPr>
            <a:normAutofit/>
          </a:bodyPr>
          <a:lstStyle/>
          <a:p>
            <a:r>
              <a:rPr lang="en-US" dirty="0"/>
              <a:t>Placement of a product or its distribution is a major factor in developing a service marketing strategy. Why? Because of the inseparability of services from the producer. </a:t>
            </a:r>
          </a:p>
          <a:p>
            <a:r>
              <a:rPr lang="en-US" dirty="0"/>
              <a:t>But as competition grows, the value convenience is heightened.</a:t>
            </a:r>
          </a:p>
        </p:txBody>
      </p:sp>
      <p:cxnSp>
        <p:nvCxnSpPr>
          <p:cNvPr id="9"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1981083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1B65743A-93AD-864A-A621-E021EB0EB431}"/>
              </a:ext>
            </a:extLst>
          </p:cNvPr>
          <p:cNvSpPr>
            <a:spLocks noGrp="1"/>
          </p:cNvSpPr>
          <p:nvPr>
            <p:ph type="title"/>
          </p:nvPr>
        </p:nvSpPr>
        <p:spPr>
          <a:xfrm>
            <a:off x="985969" y="4553712"/>
            <a:ext cx="8288032" cy="1096316"/>
          </a:xfrm>
        </p:spPr>
        <p:txBody>
          <a:bodyPr vert="horz" lIns="91440" tIns="45720" rIns="91440" bIns="45720" rtlCol="0" anchor="b">
            <a:normAutofit/>
          </a:bodyPr>
          <a:lstStyle/>
          <a:p>
            <a:pPr algn="ctr"/>
            <a:r>
              <a:rPr lang="en-US" sz="4800" kern="1200">
                <a:solidFill>
                  <a:schemeClr val="accent1"/>
                </a:solidFill>
                <a:latin typeface="+mj-lt"/>
                <a:ea typeface="+mj-ea"/>
                <a:cs typeface="+mj-cs"/>
                <a:hlinkClick r:id="rId2"/>
              </a:rPr>
              <a:t>Check out this Article</a:t>
            </a:r>
            <a:endParaRPr lang="en-US" sz="4800" kern="1200">
              <a:solidFill>
                <a:schemeClr val="accent1"/>
              </a:solidFill>
              <a:latin typeface="+mj-lt"/>
              <a:ea typeface="+mj-ea"/>
              <a:cs typeface="+mj-cs"/>
            </a:endParaRPr>
          </a:p>
        </p:txBody>
      </p:sp>
      <p:pic>
        <p:nvPicPr>
          <p:cNvPr id="4" name="Content Placeholder 3">
            <a:extLst>
              <a:ext uri="{FF2B5EF4-FFF2-40B4-BE49-F238E27FC236}">
                <a16:creationId xmlns:a16="http://schemas.microsoft.com/office/drawing/2014/main" id="{E3BB4170-6A48-1F48-BC2F-51B4FFADE5A3}"/>
              </a:ext>
            </a:extLst>
          </p:cNvPr>
          <p:cNvPicPr>
            <a:picLocks noGrp="1" noChangeAspect="1"/>
          </p:cNvPicPr>
          <p:nvPr>
            <p:ph idx="1"/>
          </p:nvPr>
        </p:nvPicPr>
        <p:blipFill>
          <a:blip r:embed="rId3"/>
          <a:stretch>
            <a:fillRect/>
          </a:stretch>
        </p:blipFill>
        <p:spPr>
          <a:xfrm>
            <a:off x="2458365" y="934222"/>
            <a:ext cx="5343238" cy="3299450"/>
          </a:xfrm>
          <a:prstGeom prst="rect">
            <a:avLst/>
          </a:prstGeom>
        </p:spPr>
      </p:pic>
    </p:spTree>
    <p:extLst>
      <p:ext uri="{BB962C8B-B14F-4D97-AF65-F5344CB8AC3E}">
        <p14:creationId xmlns:p14="http://schemas.microsoft.com/office/powerpoint/2010/main" val="7320548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Shape 27">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5EA350A-7BC7-A747-A21F-5006ABF10882}"/>
              </a:ext>
            </a:extLst>
          </p:cNvPr>
          <p:cNvSpPr>
            <a:spLocks noGrp="1"/>
          </p:cNvSpPr>
          <p:nvPr>
            <p:ph type="title"/>
          </p:nvPr>
        </p:nvSpPr>
        <p:spPr>
          <a:xfrm>
            <a:off x="7181723" y="609600"/>
            <a:ext cx="4512989" cy="2227730"/>
          </a:xfrm>
        </p:spPr>
        <p:txBody>
          <a:bodyPr anchor="ctr">
            <a:normAutofit/>
          </a:bodyPr>
          <a:lstStyle/>
          <a:p>
            <a:r>
              <a:rPr lang="en-US">
                <a:solidFill>
                  <a:srgbClr val="FFFFFF"/>
                </a:solidFill>
              </a:rPr>
              <a:t>Promotion</a:t>
            </a:r>
          </a:p>
        </p:txBody>
      </p:sp>
      <p:pic>
        <p:nvPicPr>
          <p:cNvPr id="5" name="Picture 4" descr="A close up of a sign&#10;&#10;Description automatically generated">
            <a:extLst>
              <a:ext uri="{FF2B5EF4-FFF2-40B4-BE49-F238E27FC236}">
                <a16:creationId xmlns:a16="http://schemas.microsoft.com/office/drawing/2014/main" id="{A4F8AC54-AFD2-604F-9B31-1D3D04FB3617}"/>
              </a:ext>
            </a:extLst>
          </p:cNvPr>
          <p:cNvPicPr>
            <a:picLocks noChangeAspect="1"/>
          </p:cNvPicPr>
          <p:nvPr/>
        </p:nvPicPr>
        <p:blipFill>
          <a:blip r:embed="rId2"/>
          <a:stretch>
            <a:fillRect/>
          </a:stretch>
        </p:blipFill>
        <p:spPr>
          <a:xfrm>
            <a:off x="757251" y="1616245"/>
            <a:ext cx="3856774" cy="3714409"/>
          </a:xfrm>
          <a:prstGeom prst="rect">
            <a:avLst/>
          </a:prstGeom>
        </p:spPr>
      </p:pic>
      <p:sp>
        <p:nvSpPr>
          <p:cNvPr id="3" name="Content Placeholder 2">
            <a:extLst>
              <a:ext uri="{FF2B5EF4-FFF2-40B4-BE49-F238E27FC236}">
                <a16:creationId xmlns:a16="http://schemas.microsoft.com/office/drawing/2014/main" id="{BFB27927-8560-1D47-B0AB-35E4F962C9F7}"/>
              </a:ext>
            </a:extLst>
          </p:cNvPr>
          <p:cNvSpPr>
            <a:spLocks noGrp="1"/>
          </p:cNvSpPr>
          <p:nvPr>
            <p:ph idx="1"/>
          </p:nvPr>
        </p:nvSpPr>
        <p:spPr>
          <a:xfrm>
            <a:off x="7181725" y="2200275"/>
            <a:ext cx="4512988" cy="3954992"/>
          </a:xfrm>
        </p:spPr>
        <p:txBody>
          <a:bodyPr anchor="t">
            <a:normAutofit fontScale="92500" lnSpcReduction="20000"/>
          </a:bodyPr>
          <a:lstStyle/>
          <a:p>
            <a:pPr>
              <a:lnSpc>
                <a:spcPct val="90000"/>
              </a:lnSpc>
            </a:pPr>
            <a:r>
              <a:rPr lang="en-US" sz="2000" dirty="0">
                <a:solidFill>
                  <a:srgbClr val="FFFFFF"/>
                </a:solidFill>
              </a:rPr>
              <a:t>The purpose of promotion for services, specifically advertising, is to show the benefits of using the service. It is valuable to stress availability, location, consistent quality, and efficient, courteous service. </a:t>
            </a:r>
          </a:p>
          <a:p>
            <a:pPr>
              <a:lnSpc>
                <a:spcPct val="90000"/>
              </a:lnSpc>
            </a:pPr>
            <a:r>
              <a:rPr lang="en-US" sz="2000" dirty="0">
                <a:solidFill>
                  <a:srgbClr val="FFFFFF"/>
                </a:solidFill>
              </a:rPr>
              <a:t>Publicity: is another form of promotion. It plays a major role in the promotional strategy of nonprofit services and some professional organizations. </a:t>
            </a:r>
          </a:p>
          <a:p>
            <a:pPr>
              <a:lnSpc>
                <a:spcPct val="90000"/>
              </a:lnSpc>
            </a:pPr>
            <a:r>
              <a:rPr lang="en-US" sz="2000" dirty="0">
                <a:solidFill>
                  <a:srgbClr val="FFFFFF"/>
                </a:solidFill>
              </a:rPr>
              <a:t>PSA’s Public Service Announcements are free and help nonprofits because of their heavy reliance on publicity to disseminate their messages. </a:t>
            </a:r>
          </a:p>
          <a:p>
            <a:pPr>
              <a:lnSpc>
                <a:spcPct val="90000"/>
              </a:lnSpc>
            </a:pPr>
            <a:endParaRPr lang="en-US" sz="1500" dirty="0">
              <a:solidFill>
                <a:srgbClr val="FFFFFF"/>
              </a:solidFill>
            </a:endParaRPr>
          </a:p>
          <a:p>
            <a:pPr>
              <a:lnSpc>
                <a:spcPct val="90000"/>
              </a:lnSpc>
            </a:pPr>
            <a:endParaRPr lang="en-US" sz="1500" dirty="0">
              <a:solidFill>
                <a:srgbClr val="FFFFFF"/>
              </a:solidFill>
            </a:endParaRPr>
          </a:p>
        </p:txBody>
      </p:sp>
    </p:spTree>
    <p:extLst>
      <p:ext uri="{BB962C8B-B14F-4D97-AF65-F5344CB8AC3E}">
        <p14:creationId xmlns:p14="http://schemas.microsoft.com/office/powerpoint/2010/main" val="37700238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5EA39187-0197-4C1D-BE4A-06B353C7B2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 name="Straight Connector 12">
              <a:extLst>
                <a:ext uri="{FF2B5EF4-FFF2-40B4-BE49-F238E27FC236}">
                  <a16:creationId xmlns:a16="http://schemas.microsoft.com/office/drawing/2014/main" id="{9E0FD730-D6BC-440A-89CF-7AA0C22C2F2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1382DE6-64CB-4577-89E8-47941290A9D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3ABD17EF-A676-4770-A8C8-E83BA02300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380D4582-A9DE-4A6E-8537-EFC4F860C3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D66B8CF3-0959-4E8D-8F3A-AF62F21D9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97D4D559-2783-4E84-BB73-7F51D0235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8834FE36-E841-40B5-9465-1CFC99ED55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1A4197A1-AE79-4DC1-9E3A-845B40BA8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326F6688-CBD0-42EE-9B90-25100FE89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EF23F9BB-FC2E-48BA-8E63-A4436C28DA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88AA8EE1-4FA8-8346-BF1B-69C0499DAD9A}"/>
              </a:ext>
            </a:extLst>
          </p:cNvPr>
          <p:cNvSpPr>
            <a:spLocks noGrp="1"/>
          </p:cNvSpPr>
          <p:nvPr>
            <p:ph type="title"/>
          </p:nvPr>
        </p:nvSpPr>
        <p:spPr>
          <a:xfrm>
            <a:off x="609601" y="4385066"/>
            <a:ext cx="10923638" cy="2230047"/>
          </a:xfrm>
        </p:spPr>
        <p:txBody>
          <a:bodyPr vert="horz" lIns="91440" tIns="45720" rIns="91440" bIns="45720" rtlCol="0" anchor="b">
            <a:normAutofit fontScale="90000"/>
          </a:bodyPr>
          <a:lstStyle/>
          <a:p>
            <a:r>
              <a:rPr lang="en-US" sz="5400" dirty="0">
                <a:solidFill>
                  <a:schemeClr val="tx1"/>
                </a:solidFill>
              </a:rPr>
              <a:t>The use of Social Media has impacted how business promote products to consumers</a:t>
            </a:r>
          </a:p>
        </p:txBody>
      </p:sp>
      <p:sp>
        <p:nvSpPr>
          <p:cNvPr id="24" name="Rectangle 23">
            <a:extLst>
              <a:ext uri="{FF2B5EF4-FFF2-40B4-BE49-F238E27FC236}">
                <a16:creationId xmlns:a16="http://schemas.microsoft.com/office/drawing/2014/main" id="{4F71A406-3CB7-4E4D-B434-24E6AA4F3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17723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5" name="Content Placeholder 4" descr="A close up of a sign&#10;&#10;Description automatically generated">
            <a:extLst>
              <a:ext uri="{FF2B5EF4-FFF2-40B4-BE49-F238E27FC236}">
                <a16:creationId xmlns:a16="http://schemas.microsoft.com/office/drawing/2014/main" id="{08031498-8CE9-F140-9184-F4E27FFC7085}"/>
              </a:ext>
            </a:extLst>
          </p:cNvPr>
          <p:cNvPicPr>
            <a:picLocks noGrp="1" noChangeAspect="1"/>
          </p:cNvPicPr>
          <p:nvPr>
            <p:ph idx="1"/>
          </p:nvPr>
        </p:nvPicPr>
        <p:blipFill rotWithShape="1">
          <a:blip r:embed="rId2"/>
          <a:srcRect l="3691" r="6851" b="2"/>
          <a:stretch/>
        </p:blipFill>
        <p:spPr>
          <a:xfrm>
            <a:off x="20" y="3"/>
            <a:ext cx="6050260" cy="4091667"/>
          </a:xfrm>
          <a:prstGeom prst="rect">
            <a:avLst/>
          </a:prstGeom>
        </p:spPr>
      </p:pic>
      <p:pic>
        <p:nvPicPr>
          <p:cNvPr id="7" name="Picture 6" descr="A picture containing many, food, table, cake&#10;&#10;Description automatically generated">
            <a:extLst>
              <a:ext uri="{FF2B5EF4-FFF2-40B4-BE49-F238E27FC236}">
                <a16:creationId xmlns:a16="http://schemas.microsoft.com/office/drawing/2014/main" id="{728A4070-5A8C-F14F-AAFE-A47BBDCE2E15}"/>
              </a:ext>
            </a:extLst>
          </p:cNvPr>
          <p:cNvPicPr>
            <a:picLocks noChangeAspect="1"/>
          </p:cNvPicPr>
          <p:nvPr/>
        </p:nvPicPr>
        <p:blipFill rotWithShape="1">
          <a:blip r:embed="rId3"/>
          <a:srcRect l="6270" r="6500" b="-3"/>
          <a:stretch/>
        </p:blipFill>
        <p:spPr>
          <a:xfrm>
            <a:off x="6141719" y="-683"/>
            <a:ext cx="6050280" cy="4092348"/>
          </a:xfrm>
          <a:prstGeom prst="rect">
            <a:avLst/>
          </a:prstGeom>
        </p:spPr>
      </p:pic>
    </p:spTree>
    <p:extLst>
      <p:ext uri="{BB962C8B-B14F-4D97-AF65-F5344CB8AC3E}">
        <p14:creationId xmlns:p14="http://schemas.microsoft.com/office/powerpoint/2010/main" val="3798278185"/>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7DB23278-C8E7-224D-A664-4667DFC4EFD6}"/>
              </a:ext>
            </a:extLst>
          </p:cNvPr>
          <p:cNvSpPr>
            <a:spLocks noGrp="1"/>
          </p:cNvSpPr>
          <p:nvPr>
            <p:ph type="title"/>
          </p:nvPr>
        </p:nvSpPr>
        <p:spPr>
          <a:xfrm>
            <a:off x="673754" y="643467"/>
            <a:ext cx="4203045" cy="1375608"/>
          </a:xfrm>
        </p:spPr>
        <p:txBody>
          <a:bodyPr anchor="ctr">
            <a:normAutofit/>
          </a:bodyPr>
          <a:lstStyle/>
          <a:p>
            <a:r>
              <a:rPr lang="en-US">
                <a:solidFill>
                  <a:schemeClr val="bg1"/>
                </a:solidFill>
              </a:rPr>
              <a:t>People</a:t>
            </a:r>
          </a:p>
        </p:txBody>
      </p:sp>
      <p:sp>
        <p:nvSpPr>
          <p:cNvPr id="3" name="Content Placeholder 2">
            <a:extLst>
              <a:ext uri="{FF2B5EF4-FFF2-40B4-BE49-F238E27FC236}">
                <a16:creationId xmlns:a16="http://schemas.microsoft.com/office/drawing/2014/main" id="{6B8A0B42-A8CA-6544-A7BB-20FD764F4F86}"/>
              </a:ext>
            </a:extLst>
          </p:cNvPr>
          <p:cNvSpPr>
            <a:spLocks noGrp="1"/>
          </p:cNvSpPr>
          <p:nvPr>
            <p:ph idx="1"/>
          </p:nvPr>
        </p:nvSpPr>
        <p:spPr>
          <a:xfrm>
            <a:off x="673754" y="2160590"/>
            <a:ext cx="3973943" cy="3440110"/>
          </a:xfrm>
        </p:spPr>
        <p:txBody>
          <a:bodyPr>
            <a:normAutofit/>
          </a:bodyPr>
          <a:lstStyle/>
          <a:p>
            <a:r>
              <a:rPr lang="en-US">
                <a:solidFill>
                  <a:schemeClr val="bg1"/>
                </a:solidFill>
              </a:rPr>
              <a:t>Many services depend on people for the creation and delivery of the customer service experience.</a:t>
            </a:r>
          </a:p>
          <a:p>
            <a:r>
              <a:rPr lang="en-US">
                <a:solidFill>
                  <a:schemeClr val="bg1"/>
                </a:solidFill>
              </a:rPr>
              <a:t>Perception plays a big role in how business market products/services. As customers will often judge the quality of the experience based on the service they received. </a:t>
            </a:r>
          </a:p>
        </p:txBody>
      </p:sp>
      <p:pic>
        <p:nvPicPr>
          <p:cNvPr id="5" name="Picture 4">
            <a:extLst>
              <a:ext uri="{FF2B5EF4-FFF2-40B4-BE49-F238E27FC236}">
                <a16:creationId xmlns:a16="http://schemas.microsoft.com/office/drawing/2014/main" id="{1195B053-93AF-9947-BEAE-5D7EA5AFEF7B}"/>
              </a:ext>
            </a:extLst>
          </p:cNvPr>
          <p:cNvPicPr>
            <a:picLocks noChangeAspect="1"/>
          </p:cNvPicPr>
          <p:nvPr/>
        </p:nvPicPr>
        <p:blipFill>
          <a:blip r:embed="rId2"/>
          <a:stretch>
            <a:fillRect/>
          </a:stretch>
        </p:blipFill>
        <p:spPr>
          <a:xfrm>
            <a:off x="5550553" y="1771650"/>
            <a:ext cx="6205143" cy="3829050"/>
          </a:xfrm>
          <a:prstGeom prst="rect">
            <a:avLst/>
          </a:prstGeom>
        </p:spPr>
      </p:pic>
      <p:sp>
        <p:nvSpPr>
          <p:cNvPr id="16" name="Isosceles Triangle 15">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6" name="TextBox 5">
            <a:extLst>
              <a:ext uri="{FF2B5EF4-FFF2-40B4-BE49-F238E27FC236}">
                <a16:creationId xmlns:a16="http://schemas.microsoft.com/office/drawing/2014/main" id="{1BB555CC-30D5-8144-9CD3-3CD7609453E8}"/>
              </a:ext>
            </a:extLst>
          </p:cNvPr>
          <p:cNvSpPr txBox="1"/>
          <p:nvPr/>
        </p:nvSpPr>
        <p:spPr>
          <a:xfrm>
            <a:off x="5666853" y="5906184"/>
            <a:ext cx="6157913" cy="646331"/>
          </a:xfrm>
          <a:prstGeom prst="rect">
            <a:avLst/>
          </a:prstGeom>
          <a:noFill/>
        </p:spPr>
        <p:txBody>
          <a:bodyPr wrap="square" rtlCol="0">
            <a:spAutoFit/>
          </a:bodyPr>
          <a:lstStyle/>
          <a:p>
            <a:r>
              <a:rPr lang="en-US" dirty="0"/>
              <a:t>Disneyland does an excellent job of building an Experience for its consumers</a:t>
            </a:r>
          </a:p>
        </p:txBody>
      </p:sp>
    </p:spTree>
    <p:extLst>
      <p:ext uri="{BB962C8B-B14F-4D97-AF65-F5344CB8AC3E}">
        <p14:creationId xmlns:p14="http://schemas.microsoft.com/office/powerpoint/2010/main" val="26290411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ectangle 10">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Freeform: Shape 26">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BD06D78-ED7C-9248-BE6D-1D18A7CFFA6C}"/>
              </a:ext>
            </a:extLst>
          </p:cNvPr>
          <p:cNvSpPr>
            <a:spLocks noGrp="1"/>
          </p:cNvSpPr>
          <p:nvPr>
            <p:ph type="title"/>
          </p:nvPr>
        </p:nvSpPr>
        <p:spPr>
          <a:xfrm>
            <a:off x="7181725" y="117537"/>
            <a:ext cx="4512989" cy="2227730"/>
          </a:xfrm>
        </p:spPr>
        <p:txBody>
          <a:bodyPr anchor="ctr">
            <a:normAutofit/>
          </a:bodyPr>
          <a:lstStyle/>
          <a:p>
            <a:r>
              <a:rPr lang="en-US" dirty="0">
                <a:solidFill>
                  <a:srgbClr val="FFFFFF"/>
                </a:solidFill>
              </a:rPr>
              <a:t>Personalization</a:t>
            </a:r>
          </a:p>
        </p:txBody>
      </p:sp>
      <p:pic>
        <p:nvPicPr>
          <p:cNvPr id="4" name="Picture 3">
            <a:extLst>
              <a:ext uri="{FF2B5EF4-FFF2-40B4-BE49-F238E27FC236}">
                <a16:creationId xmlns:a16="http://schemas.microsoft.com/office/drawing/2014/main" id="{BC49314C-547B-4F42-8E21-72FB67AF0E70}"/>
              </a:ext>
            </a:extLst>
          </p:cNvPr>
          <p:cNvPicPr>
            <a:picLocks noChangeAspect="1"/>
          </p:cNvPicPr>
          <p:nvPr/>
        </p:nvPicPr>
        <p:blipFill>
          <a:blip r:embed="rId2"/>
          <a:stretch>
            <a:fillRect/>
          </a:stretch>
        </p:blipFill>
        <p:spPr>
          <a:xfrm>
            <a:off x="205626" y="1757363"/>
            <a:ext cx="4902513" cy="3543300"/>
          </a:xfrm>
          <a:prstGeom prst="rect">
            <a:avLst/>
          </a:prstGeom>
        </p:spPr>
      </p:pic>
      <p:sp>
        <p:nvSpPr>
          <p:cNvPr id="3" name="Content Placeholder 2">
            <a:extLst>
              <a:ext uri="{FF2B5EF4-FFF2-40B4-BE49-F238E27FC236}">
                <a16:creationId xmlns:a16="http://schemas.microsoft.com/office/drawing/2014/main" id="{04B40511-09E1-FC48-A510-0C5B23B76F73}"/>
              </a:ext>
            </a:extLst>
          </p:cNvPr>
          <p:cNvSpPr>
            <a:spLocks noGrp="1"/>
          </p:cNvSpPr>
          <p:nvPr>
            <p:ph idx="1"/>
          </p:nvPr>
        </p:nvSpPr>
        <p:spPr>
          <a:xfrm>
            <a:off x="7181725" y="1894902"/>
            <a:ext cx="4694458" cy="4260366"/>
          </a:xfrm>
        </p:spPr>
        <p:txBody>
          <a:bodyPr anchor="t">
            <a:normAutofit/>
          </a:bodyPr>
          <a:lstStyle/>
          <a:p>
            <a:pPr>
              <a:lnSpc>
                <a:spcPct val="90000"/>
              </a:lnSpc>
            </a:pPr>
            <a:r>
              <a:rPr lang="en-US" sz="2000" dirty="0">
                <a:solidFill>
                  <a:srgbClr val="FFFFFF"/>
                </a:solidFill>
              </a:rPr>
              <a:t>Continuing  on the back of People and companies creating experiences is the Personalization end to marketing. Consumers WANT to feel special and the more special you can make someone feel, the more likely they will be to frequent your store, return and bring someone else with them.</a:t>
            </a:r>
          </a:p>
          <a:p>
            <a:pPr>
              <a:lnSpc>
                <a:spcPct val="90000"/>
              </a:lnSpc>
            </a:pPr>
            <a:endParaRPr lang="en-US" sz="2000" dirty="0">
              <a:solidFill>
                <a:srgbClr val="FFFFFF"/>
              </a:solidFill>
            </a:endParaRPr>
          </a:p>
          <a:p>
            <a:pPr>
              <a:lnSpc>
                <a:spcPct val="90000"/>
              </a:lnSpc>
            </a:pPr>
            <a:r>
              <a:rPr lang="en-US" sz="2000" dirty="0">
                <a:solidFill>
                  <a:srgbClr val="FFFFFF"/>
                </a:solidFill>
                <a:hlinkClick r:id="rId3"/>
              </a:rPr>
              <a:t>Excellent Example of Customer Personalization and Customer Service</a:t>
            </a:r>
            <a:r>
              <a:rPr lang="en-US" dirty="0">
                <a:solidFill>
                  <a:srgbClr val="FFFFFF"/>
                </a:solidFill>
                <a:hlinkClick r:id="rId3"/>
              </a:rPr>
              <a:t>.</a:t>
            </a:r>
            <a:endParaRPr lang="en-US" dirty="0">
              <a:solidFill>
                <a:srgbClr val="FFFFFF"/>
              </a:solidFill>
            </a:endParaRPr>
          </a:p>
          <a:p>
            <a:pPr>
              <a:lnSpc>
                <a:spcPct val="90000"/>
              </a:lnSpc>
            </a:pPr>
            <a:endParaRPr lang="en-US" dirty="0">
              <a:solidFill>
                <a:srgbClr val="FFFFFF"/>
              </a:solidFill>
            </a:endParaRPr>
          </a:p>
          <a:p>
            <a:pPr>
              <a:lnSpc>
                <a:spcPct val="90000"/>
              </a:lnSpc>
            </a:pPr>
            <a:endParaRPr lang="en-US" dirty="0">
              <a:solidFill>
                <a:srgbClr val="FFFFFF"/>
              </a:solidFill>
            </a:endParaRPr>
          </a:p>
        </p:txBody>
      </p:sp>
    </p:spTree>
    <p:extLst>
      <p:ext uri="{BB962C8B-B14F-4D97-AF65-F5344CB8AC3E}">
        <p14:creationId xmlns:p14="http://schemas.microsoft.com/office/powerpoint/2010/main" val="4210911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3487C-18C9-874C-9642-91C8F75B3CD7}"/>
              </a:ext>
            </a:extLst>
          </p:cNvPr>
          <p:cNvSpPr>
            <a:spLocks noGrp="1"/>
          </p:cNvSpPr>
          <p:nvPr>
            <p:ph type="title"/>
          </p:nvPr>
        </p:nvSpPr>
        <p:spPr>
          <a:xfrm>
            <a:off x="709130" y="265113"/>
            <a:ext cx="4276692" cy="1320800"/>
          </a:xfrm>
        </p:spPr>
        <p:txBody>
          <a:bodyPr anchor="ctr">
            <a:normAutofit/>
          </a:bodyPr>
          <a:lstStyle/>
          <a:p>
            <a:r>
              <a:rPr lang="en-US" dirty="0"/>
              <a:t>Terms to Know</a:t>
            </a:r>
          </a:p>
        </p:txBody>
      </p:sp>
      <p:pic>
        <p:nvPicPr>
          <p:cNvPr id="4" name="Picture 3">
            <a:extLst>
              <a:ext uri="{FF2B5EF4-FFF2-40B4-BE49-F238E27FC236}">
                <a16:creationId xmlns:a16="http://schemas.microsoft.com/office/drawing/2014/main" id="{4E6315EA-1EEA-604E-BCDA-44D3F824CC7B}"/>
              </a:ext>
            </a:extLst>
          </p:cNvPr>
          <p:cNvPicPr>
            <a:picLocks noChangeAspect="1"/>
          </p:cNvPicPr>
          <p:nvPr/>
        </p:nvPicPr>
        <p:blipFill>
          <a:blip r:embed="rId2"/>
          <a:stretch>
            <a:fillRect/>
          </a:stretch>
        </p:blipFill>
        <p:spPr>
          <a:xfrm>
            <a:off x="803878" y="2280625"/>
            <a:ext cx="3861905" cy="2133702"/>
          </a:xfrm>
          <a:prstGeom prst="rect">
            <a:avLst/>
          </a:prstGeom>
        </p:spPr>
      </p:pic>
      <p:sp>
        <p:nvSpPr>
          <p:cNvPr id="3" name="Content Placeholder 2">
            <a:extLst>
              <a:ext uri="{FF2B5EF4-FFF2-40B4-BE49-F238E27FC236}">
                <a16:creationId xmlns:a16="http://schemas.microsoft.com/office/drawing/2014/main" id="{CB4E3BA4-C9B1-864F-B6B5-A92E35FAC4B1}"/>
              </a:ext>
            </a:extLst>
          </p:cNvPr>
          <p:cNvSpPr>
            <a:spLocks noGrp="1"/>
          </p:cNvSpPr>
          <p:nvPr>
            <p:ph idx="1"/>
          </p:nvPr>
        </p:nvSpPr>
        <p:spPr>
          <a:xfrm>
            <a:off x="4933952" y="485775"/>
            <a:ext cx="5029715" cy="6107112"/>
          </a:xfrm>
        </p:spPr>
        <p:txBody>
          <a:bodyPr>
            <a:noAutofit/>
          </a:bodyPr>
          <a:lstStyle/>
          <a:p>
            <a:pPr>
              <a:lnSpc>
                <a:spcPct val="90000"/>
              </a:lnSpc>
            </a:pPr>
            <a:r>
              <a:rPr lang="en-US" sz="2000" b="1" dirty="0"/>
              <a:t>Product Life Cycle: </a:t>
            </a:r>
            <a:r>
              <a:rPr lang="en-US" sz="2000" dirty="0"/>
              <a:t>describes the stages a new product goes through in the marketplace: introduction, growth, maturity, and decline.</a:t>
            </a:r>
          </a:p>
          <a:p>
            <a:pPr>
              <a:lnSpc>
                <a:spcPct val="90000"/>
              </a:lnSpc>
            </a:pPr>
            <a:r>
              <a:rPr lang="en-US" sz="2000" b="1" dirty="0"/>
              <a:t>Product Class: </a:t>
            </a:r>
            <a:r>
              <a:rPr lang="en-US" sz="2000" dirty="0"/>
              <a:t>refers to the entire product category or industry</a:t>
            </a:r>
          </a:p>
          <a:p>
            <a:pPr>
              <a:lnSpc>
                <a:spcPct val="90000"/>
              </a:lnSpc>
            </a:pPr>
            <a:r>
              <a:rPr lang="en-US" sz="2000" b="1" dirty="0"/>
              <a:t>Product Form: </a:t>
            </a:r>
            <a:r>
              <a:rPr lang="en-US" sz="2000" dirty="0"/>
              <a:t>pertains to variations of a product within the product class</a:t>
            </a:r>
          </a:p>
          <a:p>
            <a:pPr>
              <a:lnSpc>
                <a:spcPct val="90000"/>
              </a:lnSpc>
            </a:pPr>
            <a:r>
              <a:rPr lang="en-US" sz="2000" b="1" dirty="0"/>
              <a:t>Product Modification: </a:t>
            </a:r>
            <a:r>
              <a:rPr lang="en-US" sz="2000" dirty="0"/>
              <a:t>involves altering one or more of a product’s characteristics, such as its quality, performance, or appearance, to increase the product’s value to customers and increase sales</a:t>
            </a:r>
          </a:p>
          <a:p>
            <a:pPr>
              <a:lnSpc>
                <a:spcPct val="90000"/>
              </a:lnSpc>
            </a:pPr>
            <a:r>
              <a:rPr lang="en-US" sz="2000" b="1" dirty="0"/>
              <a:t>Market Modification: </a:t>
            </a:r>
            <a:r>
              <a:rPr lang="en-US" sz="2000" dirty="0"/>
              <a:t>strategies by which a company tries to find new customers, increase a product’s use among existing customers or create a new use situation.</a:t>
            </a:r>
          </a:p>
        </p:txBody>
      </p:sp>
    </p:spTree>
    <p:extLst>
      <p:ext uri="{BB962C8B-B14F-4D97-AF65-F5344CB8AC3E}">
        <p14:creationId xmlns:p14="http://schemas.microsoft.com/office/powerpoint/2010/main" val="2232339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9B57B-B580-8B44-A908-16A1F4B8791D}"/>
              </a:ext>
            </a:extLst>
          </p:cNvPr>
          <p:cNvSpPr>
            <a:spLocks noGrp="1"/>
          </p:cNvSpPr>
          <p:nvPr>
            <p:ph type="title"/>
          </p:nvPr>
        </p:nvSpPr>
        <p:spPr/>
        <p:txBody>
          <a:bodyPr/>
          <a:lstStyle/>
          <a:p>
            <a:r>
              <a:rPr lang="en-US" dirty="0"/>
              <a:t>Terms Cont.</a:t>
            </a:r>
          </a:p>
        </p:txBody>
      </p:sp>
      <p:sp>
        <p:nvSpPr>
          <p:cNvPr id="3" name="Content Placeholder 2">
            <a:extLst>
              <a:ext uri="{FF2B5EF4-FFF2-40B4-BE49-F238E27FC236}">
                <a16:creationId xmlns:a16="http://schemas.microsoft.com/office/drawing/2014/main" id="{A928CC04-A9D5-CA45-A609-4D9369C96E2C}"/>
              </a:ext>
            </a:extLst>
          </p:cNvPr>
          <p:cNvSpPr>
            <a:spLocks noGrp="1"/>
          </p:cNvSpPr>
          <p:nvPr>
            <p:ph idx="1"/>
          </p:nvPr>
        </p:nvSpPr>
        <p:spPr>
          <a:xfrm>
            <a:off x="677334" y="1488613"/>
            <a:ext cx="8596668" cy="5026487"/>
          </a:xfrm>
        </p:spPr>
        <p:txBody>
          <a:bodyPr>
            <a:noAutofit/>
          </a:bodyPr>
          <a:lstStyle/>
          <a:p>
            <a:r>
              <a:rPr lang="en-US" sz="2000" b="1" dirty="0"/>
              <a:t>Trading up: </a:t>
            </a:r>
            <a:r>
              <a:rPr lang="en-US" sz="2000" dirty="0"/>
              <a:t>adding value to the product (or line) through additional features or higher-quality materials.</a:t>
            </a:r>
          </a:p>
          <a:p>
            <a:r>
              <a:rPr lang="en-US" sz="2000" b="1" dirty="0"/>
              <a:t>Trading Down: </a:t>
            </a:r>
            <a:r>
              <a:rPr lang="en-US" sz="2000" dirty="0"/>
              <a:t>reducing a product’s number of features, quality, or price.</a:t>
            </a:r>
          </a:p>
          <a:p>
            <a:r>
              <a:rPr lang="en-US" sz="2000" b="1" dirty="0"/>
              <a:t>Branding:</a:t>
            </a:r>
            <a:r>
              <a:rPr lang="en-US" sz="2000" dirty="0"/>
              <a:t> a marketing decision in which an organization uses a name, phrase, design, symbols, or combination of these to identify its products and distinguish them from those of competitors.</a:t>
            </a:r>
          </a:p>
          <a:p>
            <a:r>
              <a:rPr lang="en-US" sz="2000" b="1" dirty="0"/>
              <a:t>Brand Name: </a:t>
            </a:r>
            <a:r>
              <a:rPr lang="en-US" sz="2000" dirty="0"/>
              <a:t>any word, device (design, sound, shape, or color), or combination of these used to distinguish a seller’s products or services</a:t>
            </a:r>
          </a:p>
          <a:p>
            <a:r>
              <a:rPr lang="en-US" sz="2000" b="1" dirty="0"/>
              <a:t>Brand Personality: </a:t>
            </a:r>
            <a:r>
              <a:rPr lang="en-US" sz="2000" dirty="0"/>
              <a:t>a set of human characteristics associated with a brand name</a:t>
            </a:r>
          </a:p>
          <a:p>
            <a:r>
              <a:rPr lang="en-US" sz="2000" b="1" dirty="0"/>
              <a:t>Brand Equity</a:t>
            </a:r>
            <a:r>
              <a:rPr lang="en-US" sz="2000" dirty="0"/>
              <a:t>: the added value a brand names gives to a product beyond the functional benefits provided. </a:t>
            </a:r>
          </a:p>
        </p:txBody>
      </p:sp>
    </p:spTree>
    <p:extLst>
      <p:ext uri="{BB962C8B-B14F-4D97-AF65-F5344CB8AC3E}">
        <p14:creationId xmlns:p14="http://schemas.microsoft.com/office/powerpoint/2010/main" val="2567783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8" name="Straight Connector 17">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0"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2A8CB859-66BC-0346-AD4E-F8A7A2920EA0}"/>
              </a:ext>
            </a:extLst>
          </p:cNvPr>
          <p:cNvSpPr>
            <a:spLocks noGrp="1"/>
          </p:cNvSpPr>
          <p:nvPr>
            <p:ph type="title"/>
          </p:nvPr>
        </p:nvSpPr>
        <p:spPr>
          <a:xfrm>
            <a:off x="985969" y="4553712"/>
            <a:ext cx="8288032" cy="1096316"/>
          </a:xfrm>
        </p:spPr>
        <p:txBody>
          <a:bodyPr vert="horz" lIns="91440" tIns="45720" rIns="91440" bIns="45720" rtlCol="0" anchor="b">
            <a:normAutofit/>
          </a:bodyPr>
          <a:lstStyle/>
          <a:p>
            <a:pPr algn="ctr"/>
            <a:r>
              <a:rPr lang="en-US" sz="4400" kern="1200">
                <a:solidFill>
                  <a:schemeClr val="accent1"/>
                </a:solidFill>
                <a:latin typeface="+mj-lt"/>
                <a:ea typeface="+mj-ea"/>
                <a:cs typeface="+mj-cs"/>
              </a:rPr>
              <a:t>Charting the Product Life Cycle</a:t>
            </a:r>
          </a:p>
        </p:txBody>
      </p:sp>
      <p:pic>
        <p:nvPicPr>
          <p:cNvPr id="5" name="Content Placeholder 4" descr="A picture containing screenshot, truck, parked&#10;&#10;Description automatically generated">
            <a:extLst>
              <a:ext uri="{FF2B5EF4-FFF2-40B4-BE49-F238E27FC236}">
                <a16:creationId xmlns:a16="http://schemas.microsoft.com/office/drawing/2014/main" id="{066C6EB6-60DF-7A45-8032-6A0123D14B70}"/>
              </a:ext>
            </a:extLst>
          </p:cNvPr>
          <p:cNvPicPr>
            <a:picLocks noGrp="1" noChangeAspect="1"/>
          </p:cNvPicPr>
          <p:nvPr>
            <p:ph idx="1"/>
          </p:nvPr>
        </p:nvPicPr>
        <p:blipFill>
          <a:blip r:embed="rId2"/>
          <a:stretch>
            <a:fillRect/>
          </a:stretch>
        </p:blipFill>
        <p:spPr>
          <a:xfrm>
            <a:off x="1638503" y="934222"/>
            <a:ext cx="6982962" cy="3299450"/>
          </a:xfrm>
          <a:prstGeom prst="rect">
            <a:avLst/>
          </a:prstGeom>
        </p:spPr>
      </p:pic>
    </p:spTree>
    <p:extLst>
      <p:ext uri="{BB962C8B-B14F-4D97-AF65-F5344CB8AC3E}">
        <p14:creationId xmlns:p14="http://schemas.microsoft.com/office/powerpoint/2010/main" val="2096413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DE5CF367-812E-4241-99D4-C619A1E47A0F}"/>
              </a:ext>
            </a:extLst>
          </p:cNvPr>
          <p:cNvPicPr>
            <a:picLocks noGrp="1" noChangeAspect="1"/>
          </p:cNvPicPr>
          <p:nvPr>
            <p:ph idx="1"/>
          </p:nvPr>
        </p:nvPicPr>
        <p:blipFill>
          <a:blip r:embed="rId2"/>
          <a:stretch>
            <a:fillRect/>
          </a:stretch>
        </p:blipFill>
        <p:spPr>
          <a:xfrm>
            <a:off x="1574391" y="1131994"/>
            <a:ext cx="9045094" cy="4590386"/>
          </a:xfrm>
          <a:prstGeom prst="rect">
            <a:avLst/>
          </a:prstGeom>
        </p:spPr>
      </p:pic>
    </p:spTree>
    <p:extLst>
      <p:ext uri="{BB962C8B-B14F-4D97-AF65-F5344CB8AC3E}">
        <p14:creationId xmlns:p14="http://schemas.microsoft.com/office/powerpoint/2010/main" val="1965206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12D9E-FCF1-E945-8B5A-41C7A52AB7A4}"/>
              </a:ext>
            </a:extLst>
          </p:cNvPr>
          <p:cNvSpPr>
            <a:spLocks noGrp="1"/>
          </p:cNvSpPr>
          <p:nvPr>
            <p:ph type="title"/>
          </p:nvPr>
        </p:nvSpPr>
        <p:spPr>
          <a:xfrm>
            <a:off x="4056462" y="609600"/>
            <a:ext cx="5217540" cy="1320800"/>
          </a:xfrm>
        </p:spPr>
        <p:txBody>
          <a:bodyPr>
            <a:normAutofit/>
          </a:bodyPr>
          <a:lstStyle/>
          <a:p>
            <a:r>
              <a:rPr lang="en-US"/>
              <a:t>Managing the Product Life Cycle</a:t>
            </a:r>
          </a:p>
        </p:txBody>
      </p:sp>
      <p:pic>
        <p:nvPicPr>
          <p:cNvPr id="7" name="Picture 6">
            <a:extLst>
              <a:ext uri="{FF2B5EF4-FFF2-40B4-BE49-F238E27FC236}">
                <a16:creationId xmlns:a16="http://schemas.microsoft.com/office/drawing/2014/main" id="{0A464CED-AC30-A440-B059-FF50400B74B1}"/>
              </a:ext>
            </a:extLst>
          </p:cNvPr>
          <p:cNvPicPr>
            <a:picLocks noChangeAspect="1"/>
          </p:cNvPicPr>
          <p:nvPr/>
        </p:nvPicPr>
        <p:blipFill rotWithShape="1">
          <a:blip r:embed="rId2"/>
          <a:srcRect t="5728"/>
          <a:stretch/>
        </p:blipFill>
        <p:spPr>
          <a:xfrm>
            <a:off x="677333" y="609600"/>
            <a:ext cx="3145536" cy="1657807"/>
          </a:xfrm>
          <a:prstGeom prst="rect">
            <a:avLst/>
          </a:prstGeom>
        </p:spPr>
      </p:pic>
      <p:sp>
        <p:nvSpPr>
          <p:cNvPr id="12" name="Isosceles Triangle 8">
            <a:extLst>
              <a:ext uri="{FF2B5EF4-FFF2-40B4-BE49-F238E27FC236}">
                <a16:creationId xmlns:a16="http://schemas.microsoft.com/office/drawing/2014/main" id="{47037EC2-E7BE-462D-8EA7-37A9F49854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descr="A picture containing drawing&#10;&#10;Description automatically generated">
            <a:extLst>
              <a:ext uri="{FF2B5EF4-FFF2-40B4-BE49-F238E27FC236}">
                <a16:creationId xmlns:a16="http://schemas.microsoft.com/office/drawing/2014/main" id="{4F3B4C5E-EAD1-FB4A-8A8E-8A3B1D75F5BA}"/>
              </a:ext>
            </a:extLst>
          </p:cNvPr>
          <p:cNvPicPr preferRelativeResize="0">
            <a:picLocks noChangeAspect="1"/>
          </p:cNvPicPr>
          <p:nvPr/>
        </p:nvPicPr>
        <p:blipFill rotWithShape="1">
          <a:blip r:embed="rId3"/>
          <a:stretch/>
        </p:blipFill>
        <p:spPr>
          <a:xfrm>
            <a:off x="677333" y="2545894"/>
            <a:ext cx="3035300" cy="2044700"/>
          </a:xfrm>
          <a:prstGeom prst="rect">
            <a:avLst/>
          </a:prstGeom>
        </p:spPr>
      </p:pic>
      <p:sp>
        <p:nvSpPr>
          <p:cNvPr id="3" name="Content Placeholder 2">
            <a:extLst>
              <a:ext uri="{FF2B5EF4-FFF2-40B4-BE49-F238E27FC236}">
                <a16:creationId xmlns:a16="http://schemas.microsoft.com/office/drawing/2014/main" id="{3F95E0AF-ED27-1A4B-BC63-C3D95A1E5F65}"/>
              </a:ext>
            </a:extLst>
          </p:cNvPr>
          <p:cNvSpPr>
            <a:spLocks noGrp="1"/>
          </p:cNvSpPr>
          <p:nvPr>
            <p:ph idx="1"/>
          </p:nvPr>
        </p:nvSpPr>
        <p:spPr>
          <a:xfrm>
            <a:off x="4062394" y="1930400"/>
            <a:ext cx="7739081" cy="4927599"/>
          </a:xfrm>
        </p:spPr>
        <p:txBody>
          <a:bodyPr>
            <a:normAutofit/>
          </a:bodyPr>
          <a:lstStyle/>
          <a:p>
            <a:pPr>
              <a:lnSpc>
                <a:spcPct val="90000"/>
              </a:lnSpc>
            </a:pPr>
            <a:r>
              <a:rPr lang="en-US" sz="2000" b="1" dirty="0"/>
              <a:t>Role of a Product Manager </a:t>
            </a:r>
            <a:r>
              <a:rPr lang="en-US" sz="2000" dirty="0"/>
              <a:t>– Sometimes called the Brand Manager, manages the marketing efforts for a close-knit family of products or brands. These individuals are responsible for managing a product through all the stages of the life cycle</a:t>
            </a:r>
          </a:p>
          <a:p>
            <a:pPr>
              <a:lnSpc>
                <a:spcPct val="90000"/>
              </a:lnSpc>
            </a:pPr>
            <a:r>
              <a:rPr lang="en-US" sz="2000" b="1" dirty="0"/>
              <a:t>Modifying the Product –</a:t>
            </a:r>
            <a:r>
              <a:rPr lang="en-US" sz="2000" dirty="0"/>
              <a:t> A common approach to product modification is to increase a products value to consumers and its called </a:t>
            </a:r>
            <a:r>
              <a:rPr lang="en-US" sz="2000" u="sng" dirty="0"/>
              <a:t>Product Bundling</a:t>
            </a:r>
            <a:r>
              <a:rPr lang="en-US" sz="2000" dirty="0"/>
              <a:t>. The sale of two or more separate products in one package. </a:t>
            </a:r>
            <a:endParaRPr lang="en-US" sz="2000" b="1" dirty="0"/>
          </a:p>
          <a:p>
            <a:pPr>
              <a:lnSpc>
                <a:spcPct val="90000"/>
              </a:lnSpc>
            </a:pPr>
            <a:r>
              <a:rPr lang="en-US" sz="2000" b="1" dirty="0"/>
              <a:t>Modifying the Market – </a:t>
            </a:r>
            <a:r>
              <a:rPr lang="en-US" sz="2000" dirty="0"/>
              <a:t>Finding new customers by offering new product lines, increasing a products use, or creating a new product situation.</a:t>
            </a:r>
            <a:endParaRPr lang="en-US" sz="2000" b="1" dirty="0"/>
          </a:p>
          <a:p>
            <a:pPr>
              <a:lnSpc>
                <a:spcPct val="90000"/>
              </a:lnSpc>
            </a:pPr>
            <a:r>
              <a:rPr lang="en-US" sz="2000" b="1" dirty="0"/>
              <a:t>Repositioning the Product </a:t>
            </a:r>
            <a:r>
              <a:rPr lang="en-US" sz="2000" dirty="0"/>
              <a:t>– Often a company decides to reposition tis product or product line in an attempt to bolster sales. This can be accomplished by 1.) Changing the Value offered 2) Reaction to a competitor’s position 3.) Reaching a New Market or 4.) Catching a Rising Trend</a:t>
            </a:r>
            <a:endParaRPr lang="en-US" sz="2000" b="1" dirty="0"/>
          </a:p>
        </p:txBody>
      </p:sp>
      <p:pic>
        <p:nvPicPr>
          <p:cNvPr id="6" name="Picture 5">
            <a:extLst>
              <a:ext uri="{FF2B5EF4-FFF2-40B4-BE49-F238E27FC236}">
                <a16:creationId xmlns:a16="http://schemas.microsoft.com/office/drawing/2014/main" id="{6AA0FB8E-6E4D-2544-A8EB-4FE83EC7F8AA}"/>
              </a:ext>
            </a:extLst>
          </p:cNvPr>
          <p:cNvPicPr>
            <a:picLocks noChangeAspect="1"/>
          </p:cNvPicPr>
          <p:nvPr/>
        </p:nvPicPr>
        <p:blipFill rotWithShape="1">
          <a:blip r:embed="rId4"/>
          <a:srcRect t="8738" r="2" b="11711"/>
          <a:stretch/>
        </p:blipFill>
        <p:spPr>
          <a:xfrm>
            <a:off x="677333" y="4868297"/>
            <a:ext cx="3145536" cy="1657807"/>
          </a:xfrm>
          <a:prstGeom prst="rect">
            <a:avLst/>
          </a:prstGeom>
        </p:spPr>
      </p:pic>
    </p:spTree>
    <p:extLst>
      <p:ext uri="{BB962C8B-B14F-4D97-AF65-F5344CB8AC3E}">
        <p14:creationId xmlns:p14="http://schemas.microsoft.com/office/powerpoint/2010/main" val="949231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BE86EA4-C4F1-4465-B306-7A2BC22859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6" name="Straight Connector 15">
              <a:extLst>
                <a:ext uri="{FF2B5EF4-FFF2-40B4-BE49-F238E27FC236}">
                  <a16:creationId xmlns:a16="http://schemas.microsoft.com/office/drawing/2014/main" id="{A8279268-DB29-43BE-B57C-14977EACFDA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C8FA53C0-C1EF-4611-BAB3-65EEB16AA3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81CDACFC-DD8A-4CC0-B7FC-6030FC3536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5">
              <a:extLst>
                <a:ext uri="{FF2B5EF4-FFF2-40B4-BE49-F238E27FC236}">
                  <a16:creationId xmlns:a16="http://schemas.microsoft.com/office/drawing/2014/main" id="{0269F267-73D4-4CC3-BEC7-73335654DE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DC48F13D-B2D7-4EB8-9CA7-59243637C8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7">
              <a:extLst>
                <a:ext uri="{FF2B5EF4-FFF2-40B4-BE49-F238E27FC236}">
                  <a16:creationId xmlns:a16="http://schemas.microsoft.com/office/drawing/2014/main" id="{A82405B3-5A67-4DA2-8EDA-7AB65A8B45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a:extLst>
                <a:ext uri="{FF2B5EF4-FFF2-40B4-BE49-F238E27FC236}">
                  <a16:creationId xmlns:a16="http://schemas.microsoft.com/office/drawing/2014/main" id="{7508BC7B-3BD2-4D96-A46E-82988222AC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9">
              <a:extLst>
                <a:ext uri="{FF2B5EF4-FFF2-40B4-BE49-F238E27FC236}">
                  <a16:creationId xmlns:a16="http://schemas.microsoft.com/office/drawing/2014/main" id="{4298D07C-2287-4B93-9041-935144DE1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0F6BC886-C125-4903-8C2A-6FB687400D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id="{C9D0B38F-2E02-4E85-99EE-73595E7C89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7" name="Rectangle 26">
            <a:extLst>
              <a:ext uri="{FF2B5EF4-FFF2-40B4-BE49-F238E27FC236}">
                <a16:creationId xmlns:a16="http://schemas.microsoft.com/office/drawing/2014/main" id="{29FD90D9-0777-4927-90C9-E837E67730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arallelogram 28">
            <a:extLst>
              <a:ext uri="{FF2B5EF4-FFF2-40B4-BE49-F238E27FC236}">
                <a16:creationId xmlns:a16="http://schemas.microsoft.com/office/drawing/2014/main" id="{F92D073F-0FE7-41B7-ADCD-5CE16DEEE0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743" y="4181364"/>
            <a:ext cx="10548514" cy="2177879"/>
          </a:xfrm>
          <a:prstGeom prst="parallelogram">
            <a:avLst>
              <a:gd name="adj" fmla="val 29000"/>
            </a:avLst>
          </a:prstGeom>
          <a:solidFill>
            <a:schemeClr val="tx1">
              <a:alpha val="9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FA863F-1CF6-6745-A50A-94B3016A97EA}"/>
              </a:ext>
            </a:extLst>
          </p:cNvPr>
          <p:cNvSpPr>
            <a:spLocks noGrp="1"/>
          </p:cNvSpPr>
          <p:nvPr>
            <p:ph type="title"/>
          </p:nvPr>
        </p:nvSpPr>
        <p:spPr>
          <a:xfrm>
            <a:off x="1760376" y="4704967"/>
            <a:ext cx="8380319" cy="765867"/>
          </a:xfrm>
        </p:spPr>
        <p:txBody>
          <a:bodyPr vert="horz" lIns="91440" tIns="45720" rIns="91440" bIns="45720" rtlCol="0" anchor="b">
            <a:normAutofit/>
          </a:bodyPr>
          <a:lstStyle/>
          <a:p>
            <a:pPr algn="r"/>
            <a:r>
              <a:rPr lang="en-US" sz="4400"/>
              <a:t>Branding &amp; Brand Management</a:t>
            </a:r>
          </a:p>
        </p:txBody>
      </p:sp>
      <p:pic>
        <p:nvPicPr>
          <p:cNvPr id="10" name="Picture 9" descr="A close up of a bottle&#10;&#10;Description automatically generated">
            <a:extLst>
              <a:ext uri="{FF2B5EF4-FFF2-40B4-BE49-F238E27FC236}">
                <a16:creationId xmlns:a16="http://schemas.microsoft.com/office/drawing/2014/main" id="{A426410F-5EF1-CC41-ADCE-E2B2FEBE2EDC}"/>
              </a:ext>
            </a:extLst>
          </p:cNvPr>
          <p:cNvPicPr>
            <a:picLocks noChangeAspect="1"/>
          </p:cNvPicPr>
          <p:nvPr/>
        </p:nvPicPr>
        <p:blipFill>
          <a:blip r:embed="rId2"/>
          <a:stretch>
            <a:fillRect/>
          </a:stretch>
        </p:blipFill>
        <p:spPr>
          <a:xfrm>
            <a:off x="1010496" y="612144"/>
            <a:ext cx="2686473" cy="3217333"/>
          </a:xfrm>
          <a:prstGeom prst="rect">
            <a:avLst/>
          </a:prstGeom>
        </p:spPr>
      </p:pic>
      <p:pic>
        <p:nvPicPr>
          <p:cNvPr id="8" name="Picture 7" descr="A picture containing light&#10;&#10;Description automatically generated">
            <a:extLst>
              <a:ext uri="{FF2B5EF4-FFF2-40B4-BE49-F238E27FC236}">
                <a16:creationId xmlns:a16="http://schemas.microsoft.com/office/drawing/2014/main" id="{CE081B17-363A-4C49-B411-0C6EE57F4C61}"/>
              </a:ext>
            </a:extLst>
          </p:cNvPr>
          <p:cNvPicPr>
            <a:picLocks noChangeAspect="1"/>
          </p:cNvPicPr>
          <p:nvPr/>
        </p:nvPicPr>
        <p:blipFill>
          <a:blip r:embed="rId3"/>
          <a:stretch>
            <a:fillRect/>
          </a:stretch>
        </p:blipFill>
        <p:spPr>
          <a:xfrm>
            <a:off x="4751479" y="637831"/>
            <a:ext cx="2686473" cy="3217333"/>
          </a:xfrm>
          <a:prstGeom prst="rect">
            <a:avLst/>
          </a:prstGeom>
        </p:spPr>
      </p:pic>
      <p:pic>
        <p:nvPicPr>
          <p:cNvPr id="6" name="Content Placeholder 5" descr="A picture containing drawing, table&#10;&#10;Description automatically generated">
            <a:extLst>
              <a:ext uri="{FF2B5EF4-FFF2-40B4-BE49-F238E27FC236}">
                <a16:creationId xmlns:a16="http://schemas.microsoft.com/office/drawing/2014/main" id="{C9A23AA5-94D9-3743-B834-65F52B2BED53}"/>
              </a:ext>
            </a:extLst>
          </p:cNvPr>
          <p:cNvPicPr>
            <a:picLocks noGrp="1" noChangeAspect="1"/>
          </p:cNvPicPr>
          <p:nvPr>
            <p:ph idx="1"/>
          </p:nvPr>
        </p:nvPicPr>
        <p:blipFill>
          <a:blip r:embed="rId4"/>
          <a:stretch>
            <a:fillRect/>
          </a:stretch>
        </p:blipFill>
        <p:spPr>
          <a:xfrm>
            <a:off x="8377118" y="637830"/>
            <a:ext cx="2919729" cy="3217333"/>
          </a:xfrm>
          <a:prstGeom prst="rect">
            <a:avLst/>
          </a:prstGeom>
        </p:spPr>
      </p:pic>
    </p:spTree>
    <p:extLst>
      <p:ext uri="{BB962C8B-B14F-4D97-AF65-F5344CB8AC3E}">
        <p14:creationId xmlns:p14="http://schemas.microsoft.com/office/powerpoint/2010/main" val="578568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1" name="Straight Connector 20">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3"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2" name="Rectangle 31">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5" name="Straight Connector 34">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6"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 name="Isosceles Triangle 41">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 name="Isosceles Triangle 42">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5" name="Rectangle 44">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7D236D18-F08F-B445-80D5-577C270AAD0A}"/>
              </a:ext>
            </a:extLst>
          </p:cNvPr>
          <p:cNvPicPr>
            <a:picLocks noGrp="1" noChangeAspect="1"/>
          </p:cNvPicPr>
          <p:nvPr>
            <p:ph idx="1"/>
          </p:nvPr>
        </p:nvPicPr>
        <p:blipFill>
          <a:blip r:embed="rId2"/>
          <a:stretch>
            <a:fillRect/>
          </a:stretch>
        </p:blipFill>
        <p:spPr>
          <a:xfrm>
            <a:off x="3066981" y="1131994"/>
            <a:ext cx="6059915" cy="4590386"/>
          </a:xfrm>
          <a:prstGeom prst="rect">
            <a:avLst/>
          </a:prstGeom>
        </p:spPr>
      </p:pic>
    </p:spTree>
    <p:extLst>
      <p:ext uri="{BB962C8B-B14F-4D97-AF65-F5344CB8AC3E}">
        <p14:creationId xmlns:p14="http://schemas.microsoft.com/office/powerpoint/2010/main" val="160354195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1</TotalTime>
  <Words>1345</Words>
  <Application>Microsoft Macintosh PowerPoint</Application>
  <PresentationFormat>Widescreen</PresentationFormat>
  <Paragraphs>85</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Trebuchet MS</vt:lpstr>
      <vt:lpstr>Wingdings 3</vt:lpstr>
      <vt:lpstr>Facet</vt:lpstr>
      <vt:lpstr>Chapter 10: Managing Successful Products, Services, and Brands</vt:lpstr>
      <vt:lpstr>Learning Objectives</vt:lpstr>
      <vt:lpstr>Terms to Know</vt:lpstr>
      <vt:lpstr>Terms Cont.</vt:lpstr>
      <vt:lpstr>Charting the Product Life Cycle</vt:lpstr>
      <vt:lpstr>PowerPoint Presentation</vt:lpstr>
      <vt:lpstr>Managing the Product Life Cycle</vt:lpstr>
      <vt:lpstr>Branding &amp; Brand Management</vt:lpstr>
      <vt:lpstr>PowerPoint Presentation</vt:lpstr>
      <vt:lpstr>Steps to Creating Brand Equity</vt:lpstr>
      <vt:lpstr>Can you recognize these? If so, the company has done a great job of branding and building exclusivity with their product and service.</vt:lpstr>
      <vt:lpstr>Alternative Branding Strategies</vt:lpstr>
      <vt:lpstr>Terms to Know</vt:lpstr>
      <vt:lpstr>PowerPoint Presentation</vt:lpstr>
      <vt:lpstr>PowerPoint Presentation</vt:lpstr>
      <vt:lpstr>PowerPoint Presentation</vt:lpstr>
      <vt:lpstr>PowerPoint Presentation</vt:lpstr>
      <vt:lpstr>Packaging and Labeling Products</vt:lpstr>
      <vt:lpstr>Benefits and Challenges</vt:lpstr>
      <vt:lpstr>5P’s of Marketing</vt:lpstr>
      <vt:lpstr>Product or Service</vt:lpstr>
      <vt:lpstr>Price</vt:lpstr>
      <vt:lpstr>Place</vt:lpstr>
      <vt:lpstr>Check out this Article</vt:lpstr>
      <vt:lpstr>Promotion</vt:lpstr>
      <vt:lpstr>The use of Social Media has impacted how business promote products to consumers</vt:lpstr>
      <vt:lpstr>People</vt:lpstr>
      <vt:lpstr>Personalization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10: Managing Successful Products, Services, and Brands</dc:title>
  <dc:creator>Williams, Yolonda</dc:creator>
  <cp:lastModifiedBy>Williams, Yolonda</cp:lastModifiedBy>
  <cp:revision>2</cp:revision>
  <dcterms:created xsi:type="dcterms:W3CDTF">2020-02-09T18:38:24Z</dcterms:created>
  <dcterms:modified xsi:type="dcterms:W3CDTF">2020-02-09T18:39:24Z</dcterms:modified>
</cp:coreProperties>
</file>